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sldIdLst>
    <p:sldId id="281" r:id="rId2"/>
    <p:sldId id="285" r:id="rId3"/>
    <p:sldId id="290" r:id="rId4"/>
    <p:sldId id="289" r:id="rId5"/>
    <p:sldId id="275" r:id="rId6"/>
    <p:sldId id="282" r:id="rId7"/>
    <p:sldId id="286" r:id="rId8"/>
    <p:sldId id="287" r:id="rId9"/>
  </p:sldIdLst>
  <p:sldSz cx="6858000" cy="9144000" type="screen4x3"/>
  <p:notesSz cx="6783388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808B8"/>
    <a:srgbClr val="FFFFFF"/>
    <a:srgbClr val="E2B700"/>
    <a:srgbClr val="0033CC"/>
    <a:srgbClr val="2FF1F1"/>
    <a:srgbClr val="67F8F5"/>
    <a:srgbClr val="006600"/>
    <a:srgbClr val="7E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87" autoAdjust="0"/>
  </p:normalViewPr>
  <p:slideViewPr>
    <p:cSldViewPr>
      <p:cViewPr>
        <p:scale>
          <a:sx n="100" d="100"/>
          <a:sy n="100" d="100"/>
        </p:scale>
        <p:origin x="-150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2601" tIns="46301" rIns="92601" bIns="4630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lIns="92601" tIns="46301" rIns="92601" bIns="4630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567DE7-E437-48DE-900D-5893BDE07CEB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9707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01" tIns="46301" rIns="92601" bIns="4630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7662" cy="4467225"/>
          </a:xfrm>
          <a:prstGeom prst="rect">
            <a:avLst/>
          </a:prstGeom>
        </p:spPr>
        <p:txBody>
          <a:bodyPr vert="horz" lIns="92601" tIns="46301" rIns="92601" bIns="46301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0050" cy="496887"/>
          </a:xfrm>
          <a:prstGeom prst="rect">
            <a:avLst/>
          </a:prstGeom>
        </p:spPr>
        <p:txBody>
          <a:bodyPr vert="horz" lIns="92601" tIns="46301" rIns="92601" bIns="4630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40050" cy="496887"/>
          </a:xfrm>
          <a:prstGeom prst="rect">
            <a:avLst/>
          </a:prstGeom>
        </p:spPr>
        <p:txBody>
          <a:bodyPr vert="horz" lIns="92601" tIns="46301" rIns="92601" bIns="4630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ECE3C0-F886-43E9-80F1-1341DB8A4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CB7CE-A4A9-40B4-81C2-78C482809BFA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037E6-726A-42E3-ADC2-B33787580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5B607-19B6-40D6-8C0D-22992346D1DC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1877-73C6-4B7C-AB1C-DB610DA17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B02B7-FB09-41E8-9C86-A3333F1A1D7A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A1E3E-5182-4030-929E-FEFD815AD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0C300-BE5B-4862-AE57-E4C4AA3B7F05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D8C8E-91F8-4EB6-A719-F4D21A3C6A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7F536-C6B4-4C62-9238-48AB2EF5F067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96788-56A3-4DF6-B4F9-6C5D59CF9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09E15-3577-43A2-BE66-CAF637CA78DA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6E4AD-963F-42A9-B081-13F30FDE8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FD567-5BCC-47AF-B0A9-D95AA3780012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93D27-9638-4DC3-A99E-E20B47F2D0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88A29-616E-4B6A-A9B1-10A9B2B8D525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C914A-6DF8-49F3-86B3-7A30BB858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A8C1A-4956-4FCE-AE83-4C2CE2160C09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FAD9-B0DE-4EE9-8269-5F88DE6A6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258D8-87C2-4386-8D9C-77566CA31C2D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DE3BA-A2D1-4704-B935-C282D4283C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AF18E-525A-4E99-9F50-1F95AF3B23B7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AEEB7-CC03-4768-B5CC-8AD9C6130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BEBD04-E178-4FA2-A172-BD3A45F0D16B}" type="datetimeFigureOut">
              <a:rPr lang="ru-RU"/>
              <a:pPr>
                <a:defRPr/>
              </a:pPr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311015-4989-4DE1-A053-910EF3A3B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zdravnadzor.ru/services/licenses" TargetMode="External"/><Relationship Id="rId2" Type="http://schemas.openxmlformats.org/officeDocument/2006/relationships/hyperlink" Target="https://minsvyaz.ru/ru/activity/govservices/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NUL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90500" y="5435600"/>
            <a:ext cx="4462463" cy="1168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lIns="105165" tIns="52583" rIns="105165" bIns="52583">
            <a:spAutoFit/>
          </a:bodyPr>
          <a:lstStyle/>
          <a:p>
            <a:r>
              <a:rPr lang="ru-RU" sz="6900">
                <a:solidFill>
                  <a:srgbClr val="FFC000"/>
                </a:solidFill>
              </a:rPr>
              <a:t>ПАМЯТКА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90513" y="6516688"/>
            <a:ext cx="5589587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5165" tIns="52583" rIns="105165" bIns="52583">
            <a:spAutoFit/>
          </a:bodyPr>
          <a:lstStyle/>
          <a:p>
            <a:r>
              <a:rPr lang="ru-RU" sz="2300">
                <a:solidFill>
                  <a:srgbClr val="67F8F5"/>
                </a:solidFill>
                <a:latin typeface="Times New Roman" pitchFamily="18" charset="0"/>
                <a:cs typeface="Times New Roman" pitchFamily="18" charset="0"/>
              </a:rPr>
              <a:t>организация работы медицинского</a:t>
            </a:r>
          </a:p>
          <a:p>
            <a:r>
              <a:rPr lang="ru-RU" sz="2300">
                <a:solidFill>
                  <a:srgbClr val="67F8F5"/>
                </a:solidFill>
                <a:latin typeface="Times New Roman" pitchFamily="18" charset="0"/>
                <a:cs typeface="Times New Roman" pitchFamily="18" charset="0"/>
              </a:rPr>
              <a:t>учреждения в ИС «Мониторинг движения </a:t>
            </a:r>
          </a:p>
          <a:p>
            <a:r>
              <a:rPr lang="ru-RU" sz="2300">
                <a:solidFill>
                  <a:srgbClr val="67F8F5"/>
                </a:solidFill>
                <a:latin typeface="Times New Roman" pitchFamily="18" charset="0"/>
                <a:cs typeface="Times New Roman" pitchFamily="18" charset="0"/>
              </a:rPr>
              <a:t>лекарственных препаратов»</a:t>
            </a: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207375"/>
            <a:ext cx="6858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63"/>
            <a:ext cx="6858000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4" descr="C:\Users\ПУ\Desktop\logo.png"/>
          <p:cNvPicPr>
            <a:picLocks noChangeAspect="1" noChangeArrowheads="1"/>
          </p:cNvPicPr>
          <p:nvPr/>
        </p:nvPicPr>
        <p:blipFill>
          <a:blip r:embed="rId4" cstate="print">
            <a:lum bright="50000"/>
          </a:blip>
          <a:srcRect/>
          <a:stretch>
            <a:fillRect/>
          </a:stretch>
        </p:blipFill>
        <p:spPr bwMode="auto">
          <a:xfrm>
            <a:off x="328613" y="4932363"/>
            <a:ext cx="33877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68"/>
          <p:cNvSpPr>
            <a:spLocks noChangeArrowheads="1"/>
          </p:cNvSpPr>
          <p:nvPr/>
        </p:nvSpPr>
        <p:spPr bwMode="auto">
          <a:xfrm>
            <a:off x="188913" y="7524750"/>
            <a:ext cx="6556375" cy="1150938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Установить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на рабочем месте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сертификат ключа ЭЦП,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, обеспечивающие работу с электронной подписью и защиту информации.</a:t>
            </a:r>
          </a:p>
          <a:p>
            <a:pPr algn="just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Пройти проверку настройки ЭЦП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и  программ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, обеспечивающих защиту информации на информационном </a:t>
            </a:r>
            <a:r>
              <a:rPr lang="en-US" sz="13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https://mdlp.crpt.ru </a:t>
            </a:r>
            <a:endParaRPr lang="ru-RU" sz="1300" dirty="0">
              <a:solidFill>
                <a:srgbClr val="0808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3. Заполнить заявление на информационном ресурсе </a:t>
            </a:r>
            <a:r>
              <a:rPr lang="en-US" sz="13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https://mdlp.crpt.ru 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Заявление появится автоматически при первом входе в «Личный кабинет».</a:t>
            </a:r>
          </a:p>
          <a:p>
            <a:pPr algn="just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Получить подтверждение о регистрации, логин и пароль </a:t>
            </a:r>
          </a:p>
          <a:p>
            <a:pPr algn="just"/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Прямоугольник 68"/>
          <p:cNvSpPr>
            <a:spLocks noChangeArrowheads="1"/>
          </p:cNvSpPr>
          <p:nvPr/>
        </p:nvSpPr>
        <p:spPr bwMode="auto">
          <a:xfrm>
            <a:off x="188913" y="611188"/>
            <a:ext cx="6556375" cy="6553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1.1. Создать рабочую группу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, обозначить приказом ответственных лиц за организационные и технические вопросы и их обязанности. 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1.2. Ознакомиться с нормативными документами и материалами эксперимента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161925" indent="-161925" algn="just">
              <a:buFont typeface="Arial" pitchFamily="34" charset="0"/>
              <a:buChar char="•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на сайте ЦРПТ </a:t>
            </a:r>
            <a:r>
              <a:rPr lang="ru-RU" sz="1300" u="sng" dirty="0" smtClean="0">
                <a:solidFill>
                  <a:srgbClr val="0808B8"/>
                </a:solidFill>
                <a:latin typeface="Times New Roman" pitchFamily="18" charset="0"/>
                <a:cs typeface="Times New Roman" pitchFamily="18" charset="0"/>
              </a:rPr>
              <a:t>http://честныйзнак.рф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Бизнесу - Внедрение маркировки</a:t>
            </a:r>
          </a:p>
          <a:p>
            <a:pPr marL="161925" indent="-161925" algn="just">
              <a:buFont typeface="Arial" pitchFamily="34" charset="0"/>
              <a:buChar char="•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на сайте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Росздравнадзора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sz="1300" u="sng" dirty="0" smtClean="0">
                <a:solidFill>
                  <a:srgbClr val="0808B8"/>
                </a:solidFill>
                <a:latin typeface="Times New Roman" pitchFamily="18" charset="0"/>
                <a:cs typeface="Times New Roman" pitchFamily="18" charset="0"/>
              </a:rPr>
              <a:t>http://www.roszdravnadzor.ru</a:t>
            </a:r>
            <a:r>
              <a:rPr lang="ru-RU" sz="1300" u="sng" dirty="0" smtClean="0">
                <a:solidFill>
                  <a:srgbClr val="08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Система маркировки лекарственных препаратов</a:t>
            </a:r>
          </a:p>
          <a:p>
            <a:pPr algn="just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1.3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 Заказать и получить электронную подпись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 в аккредитованных  удостоверяющих центрах. Для регистрации и работы в системе необходима квалифицированная электронная подпись, выданная на руководителя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организации и лиц, имеющих право подписи в приходных, расходных товарных накладных. При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регистрация осуществляется проверка ФИО руководителя и ИНН на соответствие с ЕГРЮЛ! 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аккредитованных удостоверяющих центров можно найти по адресу:  </a:t>
            </a:r>
            <a:r>
              <a:rPr lang="ru-RU" sz="1300" u="sng" dirty="0">
                <a:latin typeface="Times New Roman" pitchFamily="18" charset="0"/>
                <a:cs typeface="Times New Roman" pitchFamily="18" charset="0"/>
                <a:hlinkClick r:id="rId2"/>
              </a:rPr>
              <a:t>https://minsvyaz.ru/ru/activity/govservices/2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1.4.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Иметь лицензию на фармацевтическую/медицинскую деятельность.</a:t>
            </a:r>
          </a:p>
          <a:p>
            <a:pPr algn="just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Проверить сведения о лицензиях на фармацевтическую/медицинскую деятельность можно в Едином реестре лицензий в том числе лицензий, выданных органами государственной власти субъектов Российской Федерации в соответствии с переданным полномочием по лицензированию отдельных видов деятельности на сайте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Росздравнадзора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по адресу: </a:t>
            </a:r>
            <a:r>
              <a:rPr lang="ru-RU" sz="1300" u="sng" dirty="0">
                <a:latin typeface="Times New Roman" pitchFamily="18" charset="0"/>
                <a:cs typeface="Times New Roman" pitchFamily="18" charset="0"/>
                <a:hlinkClick r:id="rId3"/>
              </a:rPr>
              <a:t>http://www.roszdravnadzor.ru/services/licenses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1.5.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Изучить схемы работы с ИС МДЛП </a:t>
            </a:r>
          </a:p>
          <a:p>
            <a:pPr algn="just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(размещены на </a:t>
            </a:r>
            <a:r>
              <a:rPr lang="ru-RU" sz="1300" u="sng" dirty="0" smtClean="0">
                <a:solidFill>
                  <a:srgbClr val="0808B8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1300" u="sng" dirty="0" smtClean="0">
                <a:solidFill>
                  <a:srgbClr val="0808B8"/>
                </a:solidFill>
                <a:latin typeface="Times New Roman" pitchFamily="18" charset="0"/>
                <a:cs typeface="Times New Roman" pitchFamily="18" charset="0"/>
              </a:rPr>
              <a:t>://честныйзнак.рф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Бизнесу - Внедрение маркировки - Документы)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1.6. Определиться со способом передачи данных в ИС МДЛП</a:t>
            </a:r>
          </a:p>
          <a:p>
            <a:pPr algn="just">
              <a:buFont typeface="Arial" charset="0"/>
              <a:buChar char="•"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Личный кабинет в ИС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МДЛП </a:t>
            </a:r>
            <a:r>
              <a:rPr lang="en-US" sz="13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https://mdlp.crpt.ru </a:t>
            </a:r>
          </a:p>
          <a:p>
            <a:pPr algn="just">
              <a:buFont typeface="Arial" charset="0"/>
              <a:buChar char="•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Передача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данных с помощью аппаратно-программного интерфейса (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API)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i="1" u="sng" dirty="0" smtClean="0">
                <a:solidFill>
                  <a:srgbClr val="0808B8"/>
                </a:solidFill>
                <a:latin typeface="Times New Roman" pitchFamily="18" charset="0"/>
                <a:cs typeface="Times New Roman" pitchFamily="18" charset="0"/>
                <a:hlinkClick r:id="rId4" invalidUrl="https:///"/>
              </a:rPr>
              <a:t>https://</a:t>
            </a:r>
            <a:r>
              <a:rPr lang="ru-RU" sz="1200" u="sng" dirty="0" err="1" smtClean="0">
                <a:solidFill>
                  <a:srgbClr val="0808B8"/>
                </a:solidFill>
                <a:latin typeface="Times New Roman" pitchFamily="18" charset="0"/>
                <a:cs typeface="Times New Roman" pitchFamily="18" charset="0"/>
              </a:rPr>
              <a:t>честныйзнак.рф</a:t>
            </a:r>
            <a:r>
              <a:rPr lang="ru-RU" sz="1200" u="sng" dirty="0" smtClean="0">
                <a:solidFill>
                  <a:srgbClr val="0808B8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200" i="1" u="sng" dirty="0" smtClean="0">
                <a:solidFill>
                  <a:srgbClr val="0808B8"/>
                </a:solidFill>
                <a:latin typeface="Times New Roman" pitchFamily="18" charset="0"/>
                <a:cs typeface="Times New Roman" pitchFamily="18" charset="0"/>
              </a:rPr>
              <a:t>business/projects/21/#29@for_developers</a:t>
            </a:r>
            <a:r>
              <a:rPr lang="ru-RU" sz="1200" b="1" i="1" u="sng" dirty="0">
                <a:solidFill>
                  <a:srgbClr val="08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Регламент подключения к API и рекомендуемый алгоритм освоения интеграции с МДЛП через предоставляемый </a:t>
            </a:r>
            <a:r>
              <a:rPr lang="ru-RU" sz="1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API </a:t>
            </a:r>
          </a:p>
          <a:p>
            <a:pPr algn="just"/>
            <a:r>
              <a:rPr lang="ru-RU" sz="1300" b="1" dirty="0">
                <a:latin typeface="Times New Roman" pitchFamily="18" charset="0"/>
              </a:rPr>
              <a:t>1.7. Определиться с программным продуктом для учета</a:t>
            </a:r>
            <a:r>
              <a:rPr lang="en-US" sz="1300" b="1" dirty="0">
                <a:latin typeface="Times New Roman" pitchFamily="18" charset="0"/>
              </a:rPr>
              <a:t> </a:t>
            </a:r>
            <a:r>
              <a:rPr lang="ru-RU" sz="1300" b="1" dirty="0">
                <a:latin typeface="Times New Roman" pitchFamily="18" charset="0"/>
              </a:rPr>
              <a:t>лекарственных препаратов </a:t>
            </a:r>
          </a:p>
          <a:p>
            <a:pPr algn="just"/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1.8. Подготовить рабочее место сотрудника аптеки</a:t>
            </a:r>
          </a:p>
          <a:p>
            <a:pPr algn="just">
              <a:buFont typeface="Arial" charset="0"/>
              <a:buChar char="•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Компьютер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ru-RU" sz="13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Сканер для считывания двухмерного штрих-кода</a:t>
            </a:r>
          </a:p>
          <a:p>
            <a:pPr algn="just">
              <a:buFont typeface="Arial" charset="0"/>
              <a:buChar char="•"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Квалифицированная электронная подпись</a:t>
            </a:r>
          </a:p>
          <a:p>
            <a:pPr algn="just">
              <a:buFont typeface="Arial" charset="0"/>
              <a:buChar char="•"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ПО, обеспечивающее работу с электронной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подписью 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Заголовок 1"/>
          <p:cNvSpPr>
            <a:spLocks noGrp="1"/>
          </p:cNvSpPr>
          <p:nvPr>
            <p:ph type="title"/>
          </p:nvPr>
        </p:nvSpPr>
        <p:spPr>
          <a:xfrm>
            <a:off x="115888" y="179388"/>
            <a:ext cx="6589712" cy="481012"/>
          </a:xfrm>
        </p:spPr>
        <p:txBody>
          <a:bodyPr/>
          <a:lstStyle/>
          <a:p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1. Подготовка медицинской организации к работе в ИС «МДЛП»</a:t>
            </a:r>
          </a:p>
        </p:txBody>
      </p:sp>
      <p:sp>
        <p:nvSpPr>
          <p:cNvPr id="3077" name="Заголовок 1"/>
          <p:cNvSpPr txBox="1">
            <a:spLocks/>
          </p:cNvSpPr>
          <p:nvPr/>
        </p:nvSpPr>
        <p:spPr bwMode="auto">
          <a:xfrm>
            <a:off x="268288" y="7164388"/>
            <a:ext cx="6589712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2. Регистрация в ИС МДЛП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33375" y="107950"/>
            <a:ext cx="6324600" cy="287338"/>
          </a:xfrm>
        </p:spPr>
        <p:txBody>
          <a:bodyPr/>
          <a:lstStyle/>
          <a:p>
            <a:pPr eaLnBrk="1" hangingPunct="1"/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Получение ЛП, выдача его в отделение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4664" y="620688"/>
            <a:ext cx="6264696" cy="338554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Организовать закупку ЛП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4664" y="1124744"/>
            <a:ext cx="6264696" cy="338554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Получить ЛП на склад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664" y="2132856"/>
            <a:ext cx="6264696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Получить документы на ЛП в ИС МДЛП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4664" y="2555776"/>
            <a:ext cx="2448272" cy="584775"/>
          </a:xfrm>
          <a:prstGeom prst="rect">
            <a:avLst/>
          </a:prstGeom>
          <a:solidFill>
            <a:srgbClr val="00B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ЕСТЬ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входящий документ  ИС МДЛП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7032" y="2555776"/>
            <a:ext cx="2931694" cy="584775"/>
          </a:xfrm>
          <a:prstGeom prst="rect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входящего документа  ИС МДЛП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17032" y="3203848"/>
            <a:ext cx="2952328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Отсканировать ШК ЛП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4664" y="3635896"/>
            <a:ext cx="6264696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Зарегистрировать в ИС МДЛП документ приема ЛП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3789040" y="5148063"/>
            <a:ext cx="2871192" cy="576064"/>
            <a:chOff x="6084410" y="3325898"/>
            <a:chExt cx="2411178" cy="326708"/>
          </a:xfrm>
          <a:scene3d>
            <a:camera prst="orthographicFront"/>
            <a:lightRig rig="flat" dir="t"/>
          </a:scene3d>
        </p:grpSpPr>
        <p:sp>
          <p:nvSpPr>
            <p:cNvPr id="15" name="Прямоугольник 14"/>
            <p:cNvSpPr/>
            <p:nvPr/>
          </p:nvSpPr>
          <p:spPr>
            <a:xfrm>
              <a:off x="6084410" y="3325898"/>
              <a:ext cx="2411178" cy="326708"/>
            </a:xfrm>
            <a:prstGeom prst="rect">
              <a:avLst/>
            </a:prstGeom>
            <a:solidFill>
              <a:srgbClr val="FF0000">
                <a:alpha val="90000"/>
              </a:srgb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6" name="Прямоугольник 15"/>
            <p:cNvSpPr/>
            <p:nvPr/>
          </p:nvSpPr>
          <p:spPr>
            <a:xfrm>
              <a:off x="6084410" y="3366737"/>
              <a:ext cx="2411178" cy="28586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0" i="0" kern="12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Не успешное завершение операции</a:t>
              </a:r>
              <a:endParaRPr lang="ru-RU" sz="1600" b="0" i="0" kern="1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404664" y="6732240"/>
            <a:ext cx="2592288" cy="1008112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0" i="0" kern="1200" dirty="0" smtClean="0">
                <a:latin typeface="Times New Roman" pitchFamily="18" charset="0"/>
                <a:cs typeface="Times New Roman" pitchFamily="18" charset="0"/>
              </a:rPr>
              <a:t>Зарегистрировать в ИС МДЛП документ о выдаче ЛП для оказания медицинской помощи</a:t>
            </a:r>
            <a:endParaRPr lang="ru-RU" sz="1600" b="0" i="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168" y="5940152"/>
            <a:ext cx="2871192" cy="576064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0" i="0" kern="1200" dirty="0" smtClean="0">
                <a:latin typeface="Times New Roman" pitchFamily="18" charset="0"/>
                <a:cs typeface="Times New Roman" pitchFamily="18" charset="0"/>
              </a:rPr>
              <a:t>Решить вопрос возврата с поставщиком</a:t>
            </a:r>
            <a:endParaRPr lang="ru-RU" sz="1600" b="0" i="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04664" y="5148064"/>
            <a:ext cx="2520280" cy="576064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b="0" i="0" kern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спешное завершение операции</a:t>
            </a:r>
            <a:endParaRPr lang="ru-RU" sz="1600" b="0" i="0" kern="12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4664" y="1628800"/>
            <a:ext cx="6264696" cy="338554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Заполнить реквизиты товарной накладной в учетной системе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04664" y="5940152"/>
            <a:ext cx="2592288" cy="608829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Отработать требование на выдачу ЛП в учетной системе</a:t>
            </a:r>
            <a:endParaRPr lang="ru-RU" sz="1600" b="0" i="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17032" y="4139952"/>
            <a:ext cx="2952328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Получить документ -подтверждение от поставщика об отгрузке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7" grpId="0" build="allAtOnce" animBg="1"/>
      <p:bldP spid="18" grpId="0" build="allAtOnce" animBg="1"/>
      <p:bldP spid="21" grpId="0" build="allAtOnce" animBg="1"/>
      <p:bldP spid="22" grpId="0" build="allAtOnce" animBg="1"/>
      <p:bldP spid="23" grpId="0" build="allAtOnce" animBg="1"/>
      <p:bldP spid="24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Прямая со стрелкой 111"/>
          <p:cNvCxnSpPr/>
          <p:nvPr/>
        </p:nvCxnSpPr>
        <p:spPr>
          <a:xfrm>
            <a:off x="3573463" y="4859338"/>
            <a:ext cx="0" cy="2174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3573463" y="2916238"/>
            <a:ext cx="0" cy="1428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1052513" y="2843213"/>
            <a:ext cx="0" cy="215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>
            <a:stCxn id="2" idx="2"/>
            <a:endCxn id="7" idx="0"/>
          </p:cNvCxnSpPr>
          <p:nvPr/>
        </p:nvCxnSpPr>
        <p:spPr>
          <a:xfrm>
            <a:off x="2317750" y="1547813"/>
            <a:ext cx="7938" cy="1444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Заголовок 1"/>
          <p:cNvSpPr txBox="1">
            <a:spLocks/>
          </p:cNvSpPr>
          <p:nvPr/>
        </p:nvSpPr>
        <p:spPr bwMode="auto">
          <a:xfrm>
            <a:off x="327025" y="0"/>
            <a:ext cx="637857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303" tIns="35152" rIns="70303" bIns="35152" anchor="ctr"/>
          <a:lstStyle/>
          <a:p>
            <a:pPr algn="ctr" defTabSz="611188"/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товара (инструкция сотрудника)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60350" y="1258888"/>
            <a:ext cx="4114800" cy="28892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договор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0350" y="1692275"/>
            <a:ext cx="4130675" cy="57546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приходный ордер: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приходный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</a:t>
            </a: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(номер, дата документа) </a:t>
            </a:r>
            <a:endParaRPr lang="ru-RU" sz="1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спецификацией </a:t>
            </a: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(номенклатура)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0350" y="2411761"/>
            <a:ext cx="4135438" cy="5044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Перейти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«Журнал взаимодействия с ИС Маркировка«. Проверить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документа в ИС МДЛП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25538" y="6084888"/>
            <a:ext cx="1633537" cy="414337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подтверждены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508500" y="6084888"/>
            <a:ext cx="1647825" cy="41433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не подтверждены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0350" y="8040688"/>
            <a:ext cx="6481763" cy="77628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Отработать документ в учете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08500" y="6804025"/>
            <a:ext cx="1657350" cy="5635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 товар поставщику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1916113" y="6516688"/>
            <a:ext cx="0" cy="35877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300663" y="6516688"/>
            <a:ext cx="0" cy="34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Блок-схема: несколько документов 35"/>
          <p:cNvSpPr/>
          <p:nvPr/>
        </p:nvSpPr>
        <p:spPr>
          <a:xfrm>
            <a:off x="3068638" y="6588125"/>
            <a:ext cx="1368474" cy="1296988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на получение </a:t>
            </a:r>
            <a:r>
              <a:rPr lang="en-US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sGTIN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на расформирование упаковки 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82575" y="539750"/>
            <a:ext cx="277813" cy="260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82575" y="887413"/>
            <a:ext cx="277813" cy="2619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39" name="TextBox 25"/>
          <p:cNvSpPr txBox="1">
            <a:spLocks noChangeArrowheads="1"/>
          </p:cNvSpPr>
          <p:nvPr/>
        </p:nvSpPr>
        <p:spPr bwMode="auto">
          <a:xfrm>
            <a:off x="560388" y="539750"/>
            <a:ext cx="50974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Действия аптеки учреждения в МИС</a:t>
            </a:r>
            <a:endParaRPr lang="ru-RU" sz="1100" dirty="0"/>
          </a:p>
        </p:txBody>
      </p:sp>
      <p:sp>
        <p:nvSpPr>
          <p:cNvPr id="5140" name="TextBox 26"/>
          <p:cNvSpPr txBox="1">
            <a:spLocks noChangeArrowheads="1"/>
          </p:cNvSpPr>
          <p:nvPr/>
        </p:nvSpPr>
        <p:spPr bwMode="auto">
          <a:xfrm>
            <a:off x="560388" y="887413"/>
            <a:ext cx="546735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Автоматическая передача/получение информации в\из ИС МДЛП </a:t>
            </a:r>
            <a:endParaRPr lang="ru-RU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" name="Блок-схема: несколько документов 29"/>
          <p:cNvSpPr/>
          <p:nvPr/>
        </p:nvSpPr>
        <p:spPr>
          <a:xfrm>
            <a:off x="4868863" y="2339975"/>
            <a:ext cx="1873250" cy="576263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документа из ИС МДЛП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63" y="468313"/>
            <a:ext cx="6770687" cy="8496300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Блок-схема: несколько документов 39"/>
          <p:cNvSpPr/>
          <p:nvPr/>
        </p:nvSpPr>
        <p:spPr>
          <a:xfrm>
            <a:off x="4941888" y="4140200"/>
            <a:ext cx="1727200" cy="503238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в ИС МДЛП </a:t>
            </a:r>
          </a:p>
          <a:p>
            <a:pPr algn="ctr">
              <a:defRPr/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о приеме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4581525" y="4427538"/>
            <a:ext cx="360363" cy="0"/>
          </a:xfrm>
          <a:prstGeom prst="straightConnector1">
            <a:avLst/>
          </a:prstGeom>
          <a:ln w="19050">
            <a:prstDash val="sys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260350" y="4284663"/>
            <a:ext cx="1873250" cy="5032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документ ИС МДЛП в учет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852738" y="3059113"/>
            <a:ext cx="1584325" cy="47783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документа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260350" y="3059113"/>
            <a:ext cx="1800225" cy="477837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документ</a:t>
            </a: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2708275" y="3995738"/>
            <a:ext cx="1873250" cy="93662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Заполнить приходный документ в разделе документов ИС МДЛП, спецификацию, отсканировать ШК</a:t>
            </a:r>
          </a:p>
        </p:txBody>
      </p:sp>
      <p:cxnSp>
        <p:nvCxnSpPr>
          <p:cNvPr id="66" name="Shape 65"/>
          <p:cNvCxnSpPr>
            <a:endCxn id="85" idx="1"/>
          </p:cNvCxnSpPr>
          <p:nvPr/>
        </p:nvCxnSpPr>
        <p:spPr>
          <a:xfrm rot="16200000" flipH="1">
            <a:off x="458787" y="4878388"/>
            <a:ext cx="396875" cy="215900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Блок-схема: несколько документов 71"/>
          <p:cNvSpPr/>
          <p:nvPr/>
        </p:nvSpPr>
        <p:spPr>
          <a:xfrm>
            <a:off x="4941888" y="4716463"/>
            <a:ext cx="1727200" cy="407987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квитанции о регистрации документа</a:t>
            </a:r>
          </a:p>
        </p:txBody>
      </p:sp>
      <p:sp>
        <p:nvSpPr>
          <p:cNvPr id="73" name="Блок-схема: несколько документов 72"/>
          <p:cNvSpPr/>
          <p:nvPr/>
        </p:nvSpPr>
        <p:spPr>
          <a:xfrm>
            <a:off x="4941888" y="5219700"/>
            <a:ext cx="1727200" cy="647700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в ИС МДЛП подтверждения данных об отгрузке от продавца</a:t>
            </a:r>
            <a:endParaRPr 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6308725" y="4500563"/>
            <a:ext cx="0" cy="239712"/>
          </a:xfrm>
          <a:prstGeom prst="straightConnector1">
            <a:avLst/>
          </a:prstGeom>
          <a:ln w="19050"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6308725" y="5003800"/>
            <a:ext cx="0" cy="239713"/>
          </a:xfrm>
          <a:prstGeom prst="straightConnector1">
            <a:avLst/>
          </a:prstGeom>
          <a:ln w="19050"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Скругленный прямоугольник 83"/>
          <p:cNvSpPr/>
          <p:nvPr/>
        </p:nvSpPr>
        <p:spPr>
          <a:xfrm>
            <a:off x="2708275" y="5076825"/>
            <a:ext cx="1873250" cy="863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от поставщика подтверждение об отгрузке товара</a:t>
            </a:r>
          </a:p>
        </p:txBody>
      </p:sp>
      <p:sp>
        <p:nvSpPr>
          <p:cNvPr id="85" name="Блок-схема: несколько документов 84"/>
          <p:cNvSpPr/>
          <p:nvPr/>
        </p:nvSpPr>
        <p:spPr>
          <a:xfrm>
            <a:off x="765175" y="4932363"/>
            <a:ext cx="1727200" cy="503237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уведомления в ИС МДЛП о приеме</a:t>
            </a:r>
          </a:p>
        </p:txBody>
      </p:sp>
      <p:cxnSp>
        <p:nvCxnSpPr>
          <p:cNvPr id="92" name="Прямая со стрелкой 91"/>
          <p:cNvCxnSpPr/>
          <p:nvPr/>
        </p:nvCxnSpPr>
        <p:spPr>
          <a:xfrm flipH="1">
            <a:off x="4581525" y="5508625"/>
            <a:ext cx="28733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Скругленный прямоугольник 94"/>
          <p:cNvSpPr/>
          <p:nvPr/>
        </p:nvSpPr>
        <p:spPr>
          <a:xfrm>
            <a:off x="1125538" y="6875463"/>
            <a:ext cx="1871662" cy="50482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расформировать до вторичной упаковки</a:t>
            </a:r>
          </a:p>
        </p:txBody>
      </p:sp>
      <p:cxnSp>
        <p:nvCxnSpPr>
          <p:cNvPr id="97" name="Прямая со стрелкой 96"/>
          <p:cNvCxnSpPr/>
          <p:nvPr/>
        </p:nvCxnSpPr>
        <p:spPr>
          <a:xfrm>
            <a:off x="1916113" y="7380288"/>
            <a:ext cx="0" cy="6477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2852738" y="7164388"/>
            <a:ext cx="360362" cy="0"/>
          </a:xfrm>
          <a:prstGeom prst="straightConnector1">
            <a:avLst/>
          </a:prstGeom>
          <a:ln w="19050">
            <a:prstDash val="sys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>
            <a:off x="1052513" y="3563938"/>
            <a:ext cx="0" cy="7207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3573463" y="3563938"/>
            <a:ext cx="0" cy="4318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2708275" y="5867400"/>
            <a:ext cx="0" cy="2174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>
            <a:off x="4581525" y="5867400"/>
            <a:ext cx="0" cy="2174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hape 118"/>
          <p:cNvCxnSpPr>
            <a:endCxn id="95" idx="1"/>
          </p:cNvCxnSpPr>
          <p:nvPr/>
        </p:nvCxnSpPr>
        <p:spPr>
          <a:xfrm rot="16200000" flipH="1">
            <a:off x="-404812" y="5597525"/>
            <a:ext cx="2339975" cy="720725"/>
          </a:xfrm>
          <a:prstGeom prst="bentConnector2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4437063" y="2700338"/>
            <a:ext cx="360362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7" grpId="0" animBg="1"/>
      <p:bldP spid="8" grpId="0" build="allAtOnce" animBg="1"/>
      <p:bldP spid="13" grpId="0" animBg="1"/>
      <p:bldP spid="15" grpId="0" animBg="1"/>
      <p:bldP spid="16" grpId="0" animBg="1"/>
      <p:bldP spid="17" grpId="0" animBg="1"/>
      <p:bldP spid="36" grpId="0" animBg="1"/>
      <p:bldP spid="30" grpId="0" animBg="1"/>
      <p:bldP spid="40" grpId="0" animBg="1"/>
      <p:bldP spid="42" grpId="0" animBg="1"/>
      <p:bldP spid="51" grpId="0" animBg="1"/>
      <p:bldP spid="52" grpId="0" animBg="1"/>
      <p:bldP spid="63" grpId="0" animBg="1"/>
      <p:bldP spid="72" grpId="0" animBg="1"/>
      <p:bldP spid="73" grpId="0" animBg="1"/>
      <p:bldP spid="84" grpId="0" animBg="1"/>
      <p:bldP spid="85" grpId="0" animBg="1"/>
      <p:bldP spid="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Блок-схема: несколько документов 31"/>
          <p:cNvSpPr/>
          <p:nvPr/>
        </p:nvSpPr>
        <p:spPr>
          <a:xfrm>
            <a:off x="4938713" y="4572000"/>
            <a:ext cx="1784350" cy="936625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квитанции о регистрации документа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1557338" y="4140200"/>
            <a:ext cx="0" cy="16319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48" name="Заголовок 1"/>
          <p:cNvSpPr txBox="1">
            <a:spLocks/>
          </p:cNvSpPr>
          <p:nvPr/>
        </p:nvSpPr>
        <p:spPr bwMode="auto">
          <a:xfrm>
            <a:off x="339725" y="34925"/>
            <a:ext cx="63801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303" tIns="35152" rIns="70303" bIns="35152" anchor="ctr"/>
          <a:lstStyle/>
          <a:p>
            <a:pPr algn="ctr" defTabSz="611188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Выдача товара в отделения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2738" y="2270125"/>
            <a:ext cx="4130675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Расходный ордер 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(указать отделение для выдачи ЛП)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2738" y="3314700"/>
            <a:ext cx="4135437" cy="8715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Отсканировать штрих код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sGTIN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(автоматическое формирование спецификации)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84525" y="5732463"/>
            <a:ext cx="2730500" cy="415925"/>
          </a:xfrm>
          <a:prstGeom prst="roundRect">
            <a:avLst/>
          </a:prstGeom>
          <a:solidFill>
            <a:srgbClr val="00B05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 завершено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2738" y="5780088"/>
            <a:ext cx="2730500" cy="414337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успешно завершено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09925" y="6478588"/>
            <a:ext cx="2728913" cy="7747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Отработать документ в учете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3688" y="6567488"/>
            <a:ext cx="2728912" cy="6794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 товар поставщику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1517650" y="2916238"/>
            <a:ext cx="0" cy="34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538288" y="6203950"/>
            <a:ext cx="0" cy="3492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3652838" y="6172200"/>
            <a:ext cx="0" cy="3063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644900" y="4187825"/>
            <a:ext cx="7938" cy="15478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82588" y="1439863"/>
            <a:ext cx="279400" cy="260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82588" y="1787525"/>
            <a:ext cx="279400" cy="2619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61" name="TextBox 23"/>
          <p:cNvSpPr txBox="1">
            <a:spLocks noChangeArrowheads="1"/>
          </p:cNvSpPr>
          <p:nvPr/>
        </p:nvSpPr>
        <p:spPr bwMode="auto">
          <a:xfrm>
            <a:off x="661988" y="1439863"/>
            <a:ext cx="50958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Times New Roman" pitchFamily="18" charset="0"/>
                <a:cs typeface="Times New Roman" pitchFamily="18" charset="0"/>
              </a:rPr>
              <a:t>Действия аптеки учреждения в МИС</a:t>
            </a:r>
            <a:endParaRPr lang="ru-RU" sz="1100"/>
          </a:p>
        </p:txBody>
      </p:sp>
      <p:sp>
        <p:nvSpPr>
          <p:cNvPr id="6162" name="TextBox 24"/>
          <p:cNvSpPr txBox="1">
            <a:spLocks noChangeArrowheads="1"/>
          </p:cNvSpPr>
          <p:nvPr/>
        </p:nvSpPr>
        <p:spPr bwMode="auto">
          <a:xfrm>
            <a:off x="661988" y="1787525"/>
            <a:ext cx="54657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Автоматическая передача/получение информации в\из ИС МДЛП </a:t>
            </a:r>
            <a:endParaRPr lang="ru-RU" sz="11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" name="Блок-схема: несколько документов 32"/>
          <p:cNvSpPr/>
          <p:nvPr/>
        </p:nvSpPr>
        <p:spPr>
          <a:xfrm>
            <a:off x="4938713" y="3309938"/>
            <a:ext cx="1784350" cy="1039812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документа о выдаче ЛП для оказания медицинской помощи</a:t>
            </a:r>
          </a:p>
          <a:p>
            <a:pPr algn="ctr">
              <a:defRPr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454525" y="3803650"/>
            <a:ext cx="433388" cy="0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381750" y="4246563"/>
            <a:ext cx="0" cy="384175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 flipV="1">
            <a:off x="4127500" y="4173538"/>
            <a:ext cx="811213" cy="912812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2863" y="468313"/>
            <a:ext cx="6770687" cy="8567737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7" grpId="0" animBg="1"/>
      <p:bldP spid="8" grpId="0" animBg="1"/>
      <p:bldP spid="13" grpId="0" animBg="1"/>
      <p:bldP spid="15" grpId="0" animBg="1"/>
      <p:bldP spid="16" grpId="0" animBg="1"/>
      <p:bldP spid="17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0"/>
            <a:ext cx="6894513" cy="918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4427538"/>
            <a:ext cx="6858000" cy="381635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Контакты </a:t>
            </a:r>
          </a:p>
          <a:p>
            <a:pPr algn="ctr" eaLnBrk="0" hangingPunct="0"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Центр компетенции по взаимодействию с лечебными учреждениями:</a:t>
            </a:r>
          </a:p>
          <a:p>
            <a:pPr algn="ctr" eaLnBrk="0" hangingPunct="0"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Борщевская Наталья Алексеевна</a:t>
            </a:r>
          </a:p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BorschevskayaNA@zdrav.mos.ru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Сайт: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http://gb3zelao.ru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Меню Специалисты</a:t>
            </a:r>
            <a:b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 Маркировка лекарственных средств</a:t>
            </a:r>
          </a:p>
          <a:p>
            <a:pPr eaLnBrk="0" hangingPunct="0">
              <a:defRPr/>
            </a:pPr>
            <a:endParaRPr lang="ru-RU" sz="24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207375"/>
            <a:ext cx="6858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0"/>
            <a:ext cx="6894513" cy="918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207375"/>
            <a:ext cx="6858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0"/>
            <a:ext cx="6894513" cy="918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207375"/>
            <a:ext cx="6858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2145</TotalTime>
  <Words>464</Words>
  <Application>Microsoft Office PowerPoint</Application>
  <PresentationFormat>Экран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1. Подготовка медицинской организации к работе в ИС «МДЛП»</vt:lpstr>
      <vt:lpstr>Получение ЛП, выдача его в отделение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BORSHCHEVSKAYA_NA</cp:lastModifiedBy>
  <cp:revision>251</cp:revision>
  <cp:lastPrinted>2017-12-04T10:55:56Z</cp:lastPrinted>
  <dcterms:created xsi:type="dcterms:W3CDTF">2017-10-08T12:08:22Z</dcterms:created>
  <dcterms:modified xsi:type="dcterms:W3CDTF">2018-11-27T09:29:12Z</dcterms:modified>
</cp:coreProperties>
</file>