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1.xml" ContentType="application/vnd.openxmlformats-officedocument.drawingml.chart+xml"/>
  <Override PartName="/ppt/notesSlides/notesSlide33.xml" ContentType="application/vnd.openxmlformats-officedocument.presentationml.notesSlide+xml"/>
  <Override PartName="/ppt/charts/chart2.xml" ContentType="application/vnd.openxmlformats-officedocument.drawingml.chart+xml"/>
  <Override PartName="/ppt/notesSlides/notesSlide34.xml" ContentType="application/vnd.openxmlformats-officedocument.presentationml.notesSlide+xml"/>
  <Override PartName="/ppt/charts/chart3.xml" ContentType="application/vnd.openxmlformats-officedocument.drawingml.chart+xml"/>
  <Override PartName="/ppt/notesSlides/notesSlide35.xml" ContentType="application/vnd.openxmlformats-officedocument.presentationml.notesSlide+xml"/>
  <Override PartName="/ppt/charts/chart4.xml" ContentType="application/vnd.openxmlformats-officedocument.drawingml.chart+xml"/>
  <Override PartName="/ppt/notesSlides/notesSlide36.xml" ContentType="application/vnd.openxmlformats-officedocument.presentationml.notesSlide+xml"/>
  <Override PartName="/ppt/charts/chart5.xml" ContentType="application/vnd.openxmlformats-officedocument.drawingml.chart+xml"/>
  <Override PartName="/ppt/notesSlides/notesSlide37.xml" ContentType="application/vnd.openxmlformats-officedocument.presentationml.notesSlide+xml"/>
  <Override PartName="/ppt/charts/chart6.xml" ContentType="application/vnd.openxmlformats-officedocument.drawingml.chart+xml"/>
  <Override PartName="/ppt/notesSlides/notesSlide38.xml" ContentType="application/vnd.openxmlformats-officedocument.presentationml.notesSlide+xml"/>
  <Override PartName="/ppt/charts/chart7.xml" ContentType="application/vnd.openxmlformats-officedocument.drawingml.chart+xml"/>
  <Override PartName="/ppt/notesSlides/notesSlide39.xml" ContentType="application/vnd.openxmlformats-officedocument.presentationml.notesSlide+xml"/>
  <Override PartName="/ppt/charts/chart8.xml" ContentType="application/vnd.openxmlformats-officedocument.drawingml.chart+xml"/>
  <Override PartName="/ppt/notesSlides/notesSlide40.xml" ContentType="application/vnd.openxmlformats-officedocument.presentationml.notesSlide+xml"/>
  <Override PartName="/ppt/charts/chart9.xml" ContentType="application/vnd.openxmlformats-officedocument.drawingml.chart+xml"/>
  <Override PartName="/ppt/notesSlides/notesSlide41.xml" ContentType="application/vnd.openxmlformats-officedocument.presentationml.notesSlide+xml"/>
  <Override PartName="/ppt/charts/chart10.xml" ContentType="application/vnd.openxmlformats-officedocument.drawingml.chart+xml"/>
  <Override PartName="/ppt/notesSlides/notesSlide42.xml" ContentType="application/vnd.openxmlformats-officedocument.presentationml.notesSlide+xml"/>
  <Override PartName="/ppt/charts/chart11.xml" ContentType="application/vnd.openxmlformats-officedocument.drawingml.chart+xml"/>
  <Override PartName="/ppt/notesSlides/notesSlide43.xml" ContentType="application/vnd.openxmlformats-officedocument.presentationml.notesSlide+xml"/>
  <Override PartName="/ppt/charts/chart12.xml" ContentType="application/vnd.openxmlformats-officedocument.drawingml.chart+xml"/>
  <Override PartName="/ppt/notesSlides/notesSlide44.xml" ContentType="application/vnd.openxmlformats-officedocument.presentationml.notesSlide+xml"/>
  <Override PartName="/ppt/charts/chart1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133"/>
  </p:notesMasterIdLst>
  <p:handoutMasterIdLst>
    <p:handoutMasterId r:id="rId134"/>
  </p:handoutMasterIdLst>
  <p:sldIdLst>
    <p:sldId id="640" r:id="rId2"/>
    <p:sldId id="815" r:id="rId3"/>
    <p:sldId id="855" r:id="rId4"/>
    <p:sldId id="679" r:id="rId5"/>
    <p:sldId id="680" r:id="rId6"/>
    <p:sldId id="681" r:id="rId7"/>
    <p:sldId id="682" r:id="rId8"/>
    <p:sldId id="853" r:id="rId9"/>
    <p:sldId id="854" r:id="rId10"/>
    <p:sldId id="878" r:id="rId11"/>
    <p:sldId id="856" r:id="rId12"/>
    <p:sldId id="857" r:id="rId13"/>
    <p:sldId id="858" r:id="rId14"/>
    <p:sldId id="859" r:id="rId15"/>
    <p:sldId id="860" r:id="rId16"/>
    <p:sldId id="861" r:id="rId17"/>
    <p:sldId id="862" r:id="rId18"/>
    <p:sldId id="863" r:id="rId19"/>
    <p:sldId id="864" r:id="rId20"/>
    <p:sldId id="865" r:id="rId21"/>
    <p:sldId id="866" r:id="rId22"/>
    <p:sldId id="867" r:id="rId23"/>
    <p:sldId id="868" r:id="rId24"/>
    <p:sldId id="869" r:id="rId25"/>
    <p:sldId id="870" r:id="rId26"/>
    <p:sldId id="871" r:id="rId27"/>
    <p:sldId id="877" r:id="rId28"/>
    <p:sldId id="872" r:id="rId29"/>
    <p:sldId id="873" r:id="rId30"/>
    <p:sldId id="874" r:id="rId31"/>
    <p:sldId id="875" r:id="rId32"/>
    <p:sldId id="876" r:id="rId33"/>
    <p:sldId id="890" r:id="rId34"/>
    <p:sldId id="879" r:id="rId35"/>
    <p:sldId id="880" r:id="rId36"/>
    <p:sldId id="881" r:id="rId37"/>
    <p:sldId id="882" r:id="rId38"/>
    <p:sldId id="883" r:id="rId39"/>
    <p:sldId id="884" r:id="rId40"/>
    <p:sldId id="885" r:id="rId41"/>
    <p:sldId id="886" r:id="rId42"/>
    <p:sldId id="887" r:id="rId43"/>
    <p:sldId id="888" r:id="rId44"/>
    <p:sldId id="889" r:id="rId45"/>
    <p:sldId id="891" r:id="rId46"/>
    <p:sldId id="892" r:id="rId47"/>
    <p:sldId id="893" r:id="rId48"/>
    <p:sldId id="894" r:id="rId49"/>
    <p:sldId id="895" r:id="rId50"/>
    <p:sldId id="896" r:id="rId51"/>
    <p:sldId id="897" r:id="rId52"/>
    <p:sldId id="898" r:id="rId53"/>
    <p:sldId id="899" r:id="rId54"/>
    <p:sldId id="900" r:id="rId55"/>
    <p:sldId id="901" r:id="rId56"/>
    <p:sldId id="902" r:id="rId57"/>
    <p:sldId id="903" r:id="rId58"/>
    <p:sldId id="904" r:id="rId59"/>
    <p:sldId id="905" r:id="rId60"/>
    <p:sldId id="906" r:id="rId61"/>
    <p:sldId id="907" r:id="rId62"/>
    <p:sldId id="908" r:id="rId63"/>
    <p:sldId id="909" r:id="rId64"/>
    <p:sldId id="910" r:id="rId65"/>
    <p:sldId id="911" r:id="rId66"/>
    <p:sldId id="912" r:id="rId67"/>
    <p:sldId id="913" r:id="rId68"/>
    <p:sldId id="914" r:id="rId69"/>
    <p:sldId id="915" r:id="rId70"/>
    <p:sldId id="916" r:id="rId71"/>
    <p:sldId id="917" r:id="rId72"/>
    <p:sldId id="918" r:id="rId73"/>
    <p:sldId id="919" r:id="rId74"/>
    <p:sldId id="920" r:id="rId75"/>
    <p:sldId id="921" r:id="rId76"/>
    <p:sldId id="922" r:id="rId77"/>
    <p:sldId id="923" r:id="rId78"/>
    <p:sldId id="924" r:id="rId79"/>
    <p:sldId id="925" r:id="rId80"/>
    <p:sldId id="926" r:id="rId81"/>
    <p:sldId id="927" r:id="rId82"/>
    <p:sldId id="928" r:id="rId83"/>
    <p:sldId id="929" r:id="rId84"/>
    <p:sldId id="930" r:id="rId85"/>
    <p:sldId id="931" r:id="rId86"/>
    <p:sldId id="932" r:id="rId87"/>
    <p:sldId id="933" r:id="rId88"/>
    <p:sldId id="934" r:id="rId89"/>
    <p:sldId id="935" r:id="rId90"/>
    <p:sldId id="936" r:id="rId91"/>
    <p:sldId id="937" r:id="rId92"/>
    <p:sldId id="938" r:id="rId93"/>
    <p:sldId id="939" r:id="rId94"/>
    <p:sldId id="940" r:id="rId95"/>
    <p:sldId id="941" r:id="rId96"/>
    <p:sldId id="942" r:id="rId97"/>
    <p:sldId id="943" r:id="rId98"/>
    <p:sldId id="944" r:id="rId99"/>
    <p:sldId id="945" r:id="rId100"/>
    <p:sldId id="946" r:id="rId101"/>
    <p:sldId id="947" r:id="rId102"/>
    <p:sldId id="948" r:id="rId103"/>
    <p:sldId id="949" r:id="rId104"/>
    <p:sldId id="950" r:id="rId105"/>
    <p:sldId id="951" r:id="rId106"/>
    <p:sldId id="952" r:id="rId107"/>
    <p:sldId id="953" r:id="rId108"/>
    <p:sldId id="954" r:id="rId109"/>
    <p:sldId id="955" r:id="rId110"/>
    <p:sldId id="956" r:id="rId111"/>
    <p:sldId id="957" r:id="rId112"/>
    <p:sldId id="958" r:id="rId113"/>
    <p:sldId id="959" r:id="rId114"/>
    <p:sldId id="960" r:id="rId115"/>
    <p:sldId id="961" r:id="rId116"/>
    <p:sldId id="962" r:id="rId117"/>
    <p:sldId id="963" r:id="rId118"/>
    <p:sldId id="964" r:id="rId119"/>
    <p:sldId id="965" r:id="rId120"/>
    <p:sldId id="966" r:id="rId121"/>
    <p:sldId id="967" r:id="rId122"/>
    <p:sldId id="968" r:id="rId123"/>
    <p:sldId id="969" r:id="rId124"/>
    <p:sldId id="970" r:id="rId125"/>
    <p:sldId id="971" r:id="rId126"/>
    <p:sldId id="972" r:id="rId127"/>
    <p:sldId id="973" r:id="rId128"/>
    <p:sldId id="974" r:id="rId129"/>
    <p:sldId id="975" r:id="rId130"/>
    <p:sldId id="813" r:id="rId131"/>
    <p:sldId id="814" r:id="rId132"/>
  </p:sldIdLst>
  <p:sldSz cx="9144000" cy="6858000" type="screen4x3"/>
  <p:notesSz cx="6797675" cy="992822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5D8A"/>
    <a:srgbClr val="FFFF66"/>
    <a:srgbClr val="FFFF99"/>
    <a:srgbClr val="BBD1EF"/>
    <a:srgbClr val="B6CEEC"/>
    <a:srgbClr val="6497DA"/>
    <a:srgbClr val="DCDCDC"/>
    <a:srgbClr val="C9DCE5"/>
    <a:srgbClr val="B0CDDA"/>
    <a:srgbClr val="CADB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Светлый стиль 2 - акцент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Светлый стиль 2 - акцент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012ECD-51FC-41F1-AA8D-1B2483CD663E}" styleName="Светлый стиль 2 - акцент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Стиль из темы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06799F8-075E-4A3A-A7F6-7FBC6576F1A4}" styleName="Стиль из темы 2 - акцент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из темы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Светлый стиль 1 - акцент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A488322-F2BA-4B5B-9748-0D474271808F}" styleName="Средний стиль 3 — акцент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Стиль из темы 1 - акцент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32" autoAdjust="0"/>
    <p:restoredTop sz="99513" autoAdjust="0"/>
  </p:normalViewPr>
  <p:slideViewPr>
    <p:cSldViewPr>
      <p:cViewPr varScale="1">
        <p:scale>
          <a:sx n="116" d="100"/>
          <a:sy n="116" d="100"/>
        </p:scale>
        <p:origin x="132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3067" y="-77"/>
      </p:cViewPr>
      <p:guideLst>
        <p:guide orient="horz" pos="3127"/>
        <p:guide pos="2142"/>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Excel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_____Microsoft_Excel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_____Microsoft_Excel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_____Microsoft_Excel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_____Microsoft_Excel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____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____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_____Microsoft_Excel5.xlsx"/></Relationships>
</file>

<file path=ppt/charts/_rels/chart6.xml.rels><?xml version="1.0" encoding="UTF-8" standalone="yes"?>
<Relationships xmlns="http://schemas.openxmlformats.org/package/2006/relationships"><Relationship Id="rId1" Type="http://schemas.openxmlformats.org/officeDocument/2006/relationships/package" Target="../embeddings/_____Microsoft_Excel6.xlsx"/></Relationships>
</file>

<file path=ppt/charts/_rels/chart7.xml.rels><?xml version="1.0" encoding="UTF-8" standalone="yes"?>
<Relationships xmlns="http://schemas.openxmlformats.org/package/2006/relationships"><Relationship Id="rId1" Type="http://schemas.openxmlformats.org/officeDocument/2006/relationships/package" Target="../embeddings/_____Microsoft_Excel7.xlsx"/></Relationships>
</file>

<file path=ppt/charts/_rels/chart8.xml.rels><?xml version="1.0" encoding="UTF-8" standalone="yes"?>
<Relationships xmlns="http://schemas.openxmlformats.org/package/2006/relationships"><Relationship Id="rId1" Type="http://schemas.openxmlformats.org/officeDocument/2006/relationships/package" Target="../embeddings/_____Microsoft_Excel8.xlsx"/></Relationships>
</file>

<file path=ppt/charts/_rels/chart9.xml.rels><?xml version="1.0" encoding="UTF-8" standalone="yes"?>
<Relationships xmlns="http://schemas.openxmlformats.org/package/2006/relationships"><Relationship Id="rId1" Type="http://schemas.openxmlformats.org/officeDocument/2006/relationships/package" Target="../embeddings/_____Microsoft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dLbls>
          <c:showLegendKey val="0"/>
          <c:showVal val="0"/>
          <c:showCatName val="1"/>
          <c:showSerName val="0"/>
          <c:showPercent val="0"/>
          <c:showBubbleSize val="0"/>
          <c:showLeaderLines val="0"/>
        </c:dLbls>
      </c:pie3DChart>
      <c:spPr>
        <a:noFill/>
        <a:ln>
          <a:noFill/>
        </a:ln>
        <a:effectLst/>
      </c:spPr>
    </c:plotArea>
    <c:plotVisOnly val="1"/>
    <c:dispBlanksAs val="zero"/>
    <c:showDLblsOverMax val="0"/>
  </c:chart>
  <c:spPr>
    <a:noFill/>
    <a:ln>
      <a:noFill/>
    </a:ln>
    <a:effectLst/>
  </c:spPr>
  <c:txPr>
    <a:bodyPr/>
    <a:lstStyle/>
    <a:p>
      <a:pPr>
        <a:defRPr/>
      </a:pPr>
      <a:endParaRPr lang="ru-RU"/>
    </a:p>
  </c:txPr>
  <c:externalData r:id="rId1">
    <c:autoUpdate val="0"/>
  </c:externalData>
</c:chartSpace>
</file>

<file path=ppt/diagrams/_rels/data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image" Target="../media/image9.jpeg"/><Relationship Id="rId5" Type="http://schemas.openxmlformats.org/officeDocument/2006/relationships/image" Target="../media/image13.png"/><Relationship Id="rId4" Type="http://schemas.openxmlformats.org/officeDocument/2006/relationships/image" Target="../media/image12.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670B7D-4C93-451A-AE86-F168DE1D1A18}" type="doc">
      <dgm:prSet loTypeId="urn:microsoft.com/office/officeart/2005/8/layout/vList5" loCatId="list" qsTypeId="urn:microsoft.com/office/officeart/2005/8/quickstyle/simple3"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ru-RU"/>
        </a:p>
      </dgm:t>
    </dgm:pt>
    <dgm:pt modelId="{DCA19D4F-29FD-4404-99D6-480F6C9C0D0A}">
      <dgm:prSet phldrT="[Текст]"/>
      <dgm:spPr>
        <a:ln>
          <a:noFill/>
        </a:ln>
        <a:effectLst>
          <a:outerShdw blurRad="149987" dist="250190" dir="8460000" algn="ctr">
            <a:srgbClr val="000000">
              <a:alpha val="28000"/>
            </a:srgbClr>
          </a:outerShdw>
        </a:effectLst>
        <a:sp3d prstMaterial="metal">
          <a:bevelT w="88900" h="88900"/>
        </a:sp3d>
      </dgm:spPr>
      <dgm:t>
        <a:bodyPr/>
        <a:lstStyle/>
        <a:p>
          <a:r>
            <a:rPr lang="ru-RU" b="1" dirty="0" smtClean="0">
              <a:latin typeface="Arial" pitchFamily="34" charset="0"/>
              <a:cs typeface="Arial" pitchFamily="34" charset="0"/>
            </a:rPr>
            <a:t>Изменение наименования изделия</a:t>
          </a:r>
          <a:endParaRPr lang="ru-RU" b="1" dirty="0">
            <a:latin typeface="Arial" pitchFamily="34" charset="0"/>
            <a:cs typeface="Arial" pitchFamily="34" charset="0"/>
          </a:endParaRPr>
        </a:p>
      </dgm:t>
    </dgm:pt>
    <dgm:pt modelId="{0151D3B0-A2FB-411C-BC11-F8B40FFFD1A4}" type="parTrans" cxnId="{5212E1A0-3445-4C95-982F-242F41F42F72}">
      <dgm:prSet/>
      <dgm:spPr/>
      <dgm:t>
        <a:bodyPr/>
        <a:lstStyle/>
        <a:p>
          <a:endParaRPr lang="ru-RU" b="1">
            <a:latin typeface="Arial" pitchFamily="34" charset="0"/>
            <a:cs typeface="Arial" pitchFamily="34" charset="0"/>
          </a:endParaRPr>
        </a:p>
      </dgm:t>
    </dgm:pt>
    <dgm:pt modelId="{674FA355-3F1C-4D61-8246-471A123DDE6C}" type="sibTrans" cxnId="{5212E1A0-3445-4C95-982F-242F41F42F72}">
      <dgm:prSet/>
      <dgm:spPr/>
      <dgm:t>
        <a:bodyPr/>
        <a:lstStyle/>
        <a:p>
          <a:endParaRPr lang="ru-RU" b="1">
            <a:latin typeface="Arial" pitchFamily="34" charset="0"/>
            <a:cs typeface="Arial" pitchFamily="34" charset="0"/>
          </a:endParaRPr>
        </a:p>
      </dgm:t>
    </dgm:pt>
    <dgm:pt modelId="{A2B0900E-6D36-4C73-A90A-23302C9909C1}">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200" b="1" dirty="0" smtClean="0">
              <a:latin typeface="Arial" pitchFamily="34" charset="0"/>
              <a:cs typeface="Arial" pitchFamily="34" charset="0"/>
            </a:rPr>
            <a:t>Сведения о неизменности функционального назначения</a:t>
          </a:r>
          <a:endParaRPr lang="ru-RU" sz="1200" b="1" dirty="0">
            <a:latin typeface="Arial" pitchFamily="34" charset="0"/>
            <a:cs typeface="Arial" pitchFamily="34" charset="0"/>
          </a:endParaRPr>
        </a:p>
      </dgm:t>
    </dgm:pt>
    <dgm:pt modelId="{CF6D6CE2-1C45-4B04-A8A6-ED7E54301075}" type="parTrans" cxnId="{26F238A5-AAA2-474A-8287-3264E3470E8D}">
      <dgm:prSet/>
      <dgm:spPr/>
      <dgm:t>
        <a:bodyPr/>
        <a:lstStyle/>
        <a:p>
          <a:endParaRPr lang="ru-RU" b="1">
            <a:latin typeface="Arial" pitchFamily="34" charset="0"/>
            <a:cs typeface="Arial" pitchFamily="34" charset="0"/>
          </a:endParaRPr>
        </a:p>
      </dgm:t>
    </dgm:pt>
    <dgm:pt modelId="{52C4D3CC-87FD-4C10-83CF-F9DDDBFAA8A9}" type="sibTrans" cxnId="{26F238A5-AAA2-474A-8287-3264E3470E8D}">
      <dgm:prSet/>
      <dgm:spPr/>
      <dgm:t>
        <a:bodyPr/>
        <a:lstStyle/>
        <a:p>
          <a:endParaRPr lang="ru-RU" b="1">
            <a:latin typeface="Arial" pitchFamily="34" charset="0"/>
            <a:cs typeface="Arial" pitchFamily="34" charset="0"/>
          </a:endParaRPr>
        </a:p>
      </dgm:t>
    </dgm:pt>
    <dgm:pt modelId="{1630D490-FEE6-4C79-9E70-A274207F72C7}">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200" b="1" dirty="0" smtClean="0">
              <a:latin typeface="Arial" pitchFamily="34" charset="0"/>
              <a:cs typeface="Arial" pitchFamily="34" charset="0"/>
            </a:rPr>
            <a:t>Неизменность или улучшение  свойств и характеристик, влияющих на качество, эффективность и безопасность медицинского изделия</a:t>
          </a:r>
          <a:endParaRPr lang="ru-RU" sz="1200" b="1" dirty="0">
            <a:latin typeface="Arial" pitchFamily="34" charset="0"/>
            <a:cs typeface="Arial" pitchFamily="34" charset="0"/>
          </a:endParaRPr>
        </a:p>
      </dgm:t>
    </dgm:pt>
    <dgm:pt modelId="{60B171CC-1D7C-4155-806B-16AD17C66101}" type="parTrans" cxnId="{8F4D0C8D-E712-44C0-90EB-8FD1F81395E9}">
      <dgm:prSet/>
      <dgm:spPr/>
      <dgm:t>
        <a:bodyPr/>
        <a:lstStyle/>
        <a:p>
          <a:endParaRPr lang="ru-RU" b="1">
            <a:latin typeface="Arial" pitchFamily="34" charset="0"/>
            <a:cs typeface="Arial" pitchFamily="34" charset="0"/>
          </a:endParaRPr>
        </a:p>
      </dgm:t>
    </dgm:pt>
    <dgm:pt modelId="{C9C66164-DB3C-4FB9-9C2C-74008E349770}" type="sibTrans" cxnId="{8F4D0C8D-E712-44C0-90EB-8FD1F81395E9}">
      <dgm:prSet/>
      <dgm:spPr/>
      <dgm:t>
        <a:bodyPr/>
        <a:lstStyle/>
        <a:p>
          <a:endParaRPr lang="ru-RU" b="1">
            <a:latin typeface="Arial" pitchFamily="34" charset="0"/>
            <a:cs typeface="Arial" pitchFamily="34" charset="0"/>
          </a:endParaRPr>
        </a:p>
      </dgm:t>
    </dgm:pt>
    <dgm:pt modelId="{1185FD3E-BF94-4033-BBE8-FBF46CCA36BC}">
      <dgm:prSet phldrT="[Текст]"/>
      <dgm:spPr>
        <a:ln>
          <a:noFill/>
        </a:ln>
        <a:effectLst>
          <a:outerShdw blurRad="149987" dist="250190" dir="8460000" algn="ctr">
            <a:srgbClr val="000000">
              <a:alpha val="28000"/>
            </a:srgbClr>
          </a:outerShdw>
        </a:effectLst>
        <a:sp3d prstMaterial="metal">
          <a:bevelT w="88900" h="88900"/>
        </a:sp3d>
      </dgm:spPr>
      <dgm:t>
        <a:bodyPr/>
        <a:lstStyle/>
        <a:p>
          <a:r>
            <a:rPr lang="ru-RU" b="1" dirty="0" smtClean="0">
              <a:latin typeface="Arial" pitchFamily="34" charset="0"/>
              <a:cs typeface="Arial" pitchFamily="34" charset="0"/>
            </a:rPr>
            <a:t>Изменение  параметров и характеристик</a:t>
          </a:r>
          <a:endParaRPr lang="ru-RU" b="1" dirty="0">
            <a:latin typeface="Arial" pitchFamily="34" charset="0"/>
            <a:cs typeface="Arial" pitchFamily="34" charset="0"/>
          </a:endParaRPr>
        </a:p>
      </dgm:t>
    </dgm:pt>
    <dgm:pt modelId="{14947DD5-6B1B-4815-8200-247A68CF0F44}" type="parTrans" cxnId="{67586B1A-D5CE-47C7-8FA1-A7AE5A3B3559}">
      <dgm:prSet/>
      <dgm:spPr/>
      <dgm:t>
        <a:bodyPr/>
        <a:lstStyle/>
        <a:p>
          <a:endParaRPr lang="ru-RU" b="1">
            <a:latin typeface="Arial" pitchFamily="34" charset="0"/>
            <a:cs typeface="Arial" pitchFamily="34" charset="0"/>
          </a:endParaRPr>
        </a:p>
      </dgm:t>
    </dgm:pt>
    <dgm:pt modelId="{A4E24F5E-AF4D-49A9-AE6D-DC8991132C0D}" type="sibTrans" cxnId="{67586B1A-D5CE-47C7-8FA1-A7AE5A3B3559}">
      <dgm:prSet/>
      <dgm:spPr/>
      <dgm:t>
        <a:bodyPr/>
        <a:lstStyle/>
        <a:p>
          <a:endParaRPr lang="ru-RU" b="1">
            <a:latin typeface="Arial" pitchFamily="34" charset="0"/>
            <a:cs typeface="Arial" pitchFamily="34" charset="0"/>
          </a:endParaRPr>
        </a:p>
      </dgm:t>
    </dgm:pt>
    <dgm:pt modelId="{927E7592-2206-41FE-A105-9E598CE619A3}">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200" b="1" dirty="0" smtClean="0">
              <a:latin typeface="Arial" pitchFamily="34" charset="0"/>
              <a:cs typeface="Arial" pitchFamily="34" charset="0"/>
            </a:rPr>
            <a:t>Сведения обо всех измененных параметрах и характеристиках</a:t>
          </a:r>
          <a:endParaRPr lang="ru-RU" sz="1200" b="1" dirty="0">
            <a:latin typeface="Arial" pitchFamily="34" charset="0"/>
            <a:cs typeface="Arial" pitchFamily="34" charset="0"/>
          </a:endParaRPr>
        </a:p>
      </dgm:t>
    </dgm:pt>
    <dgm:pt modelId="{3F86D101-31F3-4C73-B1B6-4EDABDB11793}" type="parTrans" cxnId="{F91C33EB-6E5E-4122-9498-E9D7B6F10E70}">
      <dgm:prSet/>
      <dgm:spPr/>
      <dgm:t>
        <a:bodyPr/>
        <a:lstStyle/>
        <a:p>
          <a:endParaRPr lang="ru-RU" b="1">
            <a:latin typeface="Arial" pitchFamily="34" charset="0"/>
            <a:cs typeface="Arial" pitchFamily="34" charset="0"/>
          </a:endParaRPr>
        </a:p>
      </dgm:t>
    </dgm:pt>
    <dgm:pt modelId="{DBBB1E20-DC59-4093-8DA0-B97729B53D97}" type="sibTrans" cxnId="{F91C33EB-6E5E-4122-9498-E9D7B6F10E70}">
      <dgm:prSet/>
      <dgm:spPr/>
      <dgm:t>
        <a:bodyPr/>
        <a:lstStyle/>
        <a:p>
          <a:endParaRPr lang="ru-RU" b="1">
            <a:latin typeface="Arial" pitchFamily="34" charset="0"/>
            <a:cs typeface="Arial" pitchFamily="34" charset="0"/>
          </a:endParaRPr>
        </a:p>
      </dgm:t>
    </dgm:pt>
    <dgm:pt modelId="{7F9B46D3-513E-4519-A416-B27B6758ECDE}">
      <dgm:prSet phldrT="[Текст]"/>
      <dgm:spPr>
        <a:ln>
          <a:noFill/>
        </a:ln>
        <a:effectLst>
          <a:outerShdw blurRad="149987" dist="250190" dir="8460000" algn="ctr">
            <a:srgbClr val="000000">
              <a:alpha val="28000"/>
            </a:srgbClr>
          </a:outerShdw>
        </a:effectLst>
        <a:sp3d prstMaterial="metal">
          <a:bevelT w="88900" h="88900"/>
        </a:sp3d>
      </dgm:spPr>
      <dgm:t>
        <a:bodyPr/>
        <a:lstStyle/>
        <a:p>
          <a:r>
            <a:rPr lang="ru-RU" b="1" dirty="0" smtClean="0">
              <a:latin typeface="Arial" pitchFamily="34" charset="0"/>
              <a:cs typeface="Arial" pitchFamily="34" charset="0"/>
            </a:rPr>
            <a:t>Изменение методов стерилизации</a:t>
          </a:r>
          <a:endParaRPr lang="ru-RU" b="1" dirty="0">
            <a:latin typeface="Arial" pitchFamily="34" charset="0"/>
            <a:cs typeface="Arial" pitchFamily="34" charset="0"/>
          </a:endParaRPr>
        </a:p>
      </dgm:t>
    </dgm:pt>
    <dgm:pt modelId="{6069CDDC-5327-4B74-90DE-9D647321E312}" type="parTrans" cxnId="{9E884DA5-168B-447A-9604-BCD46FE9CA3A}">
      <dgm:prSet/>
      <dgm:spPr/>
      <dgm:t>
        <a:bodyPr/>
        <a:lstStyle/>
        <a:p>
          <a:endParaRPr lang="ru-RU" b="1">
            <a:latin typeface="Arial" pitchFamily="34" charset="0"/>
            <a:cs typeface="Arial" pitchFamily="34" charset="0"/>
          </a:endParaRPr>
        </a:p>
      </dgm:t>
    </dgm:pt>
    <dgm:pt modelId="{C3422455-40AB-4046-9E58-6E95FFB0B52F}" type="sibTrans" cxnId="{9E884DA5-168B-447A-9604-BCD46FE9CA3A}">
      <dgm:prSet/>
      <dgm:spPr/>
      <dgm:t>
        <a:bodyPr/>
        <a:lstStyle/>
        <a:p>
          <a:endParaRPr lang="ru-RU" b="1">
            <a:latin typeface="Arial" pitchFamily="34" charset="0"/>
            <a:cs typeface="Arial" pitchFamily="34" charset="0"/>
          </a:endParaRPr>
        </a:p>
      </dgm:t>
    </dgm:pt>
    <dgm:pt modelId="{24D4B36E-DD8E-42B7-9125-2C04687F274A}">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Документы по </a:t>
          </a:r>
          <a:r>
            <a:rPr lang="ru-RU" sz="1400" b="1" dirty="0" err="1" smtClean="0">
              <a:latin typeface="Arial" pitchFamily="34" charset="0"/>
              <a:cs typeface="Arial" pitchFamily="34" charset="0"/>
            </a:rPr>
            <a:t>валидации</a:t>
          </a:r>
          <a:r>
            <a:rPr lang="ru-RU" sz="1400" b="1" dirty="0" smtClean="0">
              <a:latin typeface="Arial" pitchFamily="34" charset="0"/>
              <a:cs typeface="Arial" pitchFamily="34" charset="0"/>
            </a:rPr>
            <a:t> процесса стерилизации</a:t>
          </a:r>
          <a:endParaRPr lang="ru-RU" sz="1400" b="1" dirty="0">
            <a:latin typeface="Arial" pitchFamily="34" charset="0"/>
            <a:cs typeface="Arial" pitchFamily="34" charset="0"/>
          </a:endParaRPr>
        </a:p>
      </dgm:t>
    </dgm:pt>
    <dgm:pt modelId="{EC41E5AF-AE06-479B-9892-A764595B2400}" type="parTrans" cxnId="{3FB75708-D005-461A-951D-8DD5E861C17E}">
      <dgm:prSet/>
      <dgm:spPr/>
      <dgm:t>
        <a:bodyPr/>
        <a:lstStyle/>
        <a:p>
          <a:endParaRPr lang="ru-RU" b="1">
            <a:latin typeface="Arial" pitchFamily="34" charset="0"/>
            <a:cs typeface="Arial" pitchFamily="34" charset="0"/>
          </a:endParaRPr>
        </a:p>
      </dgm:t>
    </dgm:pt>
    <dgm:pt modelId="{929C5FFD-430B-44F5-9CDF-070E61BC762C}" type="sibTrans" cxnId="{3FB75708-D005-461A-951D-8DD5E861C17E}">
      <dgm:prSet/>
      <dgm:spPr/>
      <dgm:t>
        <a:bodyPr/>
        <a:lstStyle/>
        <a:p>
          <a:endParaRPr lang="ru-RU" b="1">
            <a:latin typeface="Arial" pitchFamily="34" charset="0"/>
            <a:cs typeface="Arial" pitchFamily="34" charset="0"/>
          </a:endParaRPr>
        </a:p>
      </dgm:t>
    </dgm:pt>
    <dgm:pt modelId="{8F1AA127-B798-4A82-A2D6-D043706374AA}">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Маркировка медицинских изделий, поставляемых стерильными</a:t>
          </a:r>
          <a:endParaRPr lang="ru-RU" sz="1400" b="1" dirty="0">
            <a:latin typeface="Arial" pitchFamily="34" charset="0"/>
            <a:cs typeface="Arial" pitchFamily="34" charset="0"/>
          </a:endParaRPr>
        </a:p>
      </dgm:t>
    </dgm:pt>
    <dgm:pt modelId="{D88B964F-B274-49FF-93D2-94C596A6BA2E}" type="parTrans" cxnId="{AC120D90-5FC1-4B1D-815A-BFD17D76BD4B}">
      <dgm:prSet/>
      <dgm:spPr/>
      <dgm:t>
        <a:bodyPr/>
        <a:lstStyle/>
        <a:p>
          <a:endParaRPr lang="ru-RU" b="1">
            <a:latin typeface="Arial" pitchFamily="34" charset="0"/>
            <a:cs typeface="Arial" pitchFamily="34" charset="0"/>
          </a:endParaRPr>
        </a:p>
      </dgm:t>
    </dgm:pt>
    <dgm:pt modelId="{9D4FE97B-78F5-43F3-A717-E5BBA01392A1}" type="sibTrans" cxnId="{AC120D90-5FC1-4B1D-815A-BFD17D76BD4B}">
      <dgm:prSet/>
      <dgm:spPr/>
      <dgm:t>
        <a:bodyPr/>
        <a:lstStyle/>
        <a:p>
          <a:endParaRPr lang="ru-RU" b="1">
            <a:latin typeface="Arial" pitchFamily="34" charset="0"/>
            <a:cs typeface="Arial" pitchFamily="34" charset="0"/>
          </a:endParaRPr>
        </a:p>
      </dgm:t>
    </dgm:pt>
    <dgm:pt modelId="{15488165-4386-495C-AE51-6878C2844C1A}">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200" b="1" dirty="0" smtClean="0">
              <a:latin typeface="Arial" pitchFamily="34" charset="0"/>
              <a:cs typeface="Arial" pitchFamily="34" charset="0"/>
            </a:rPr>
            <a:t>Сведения о неизменности функционального назначения</a:t>
          </a:r>
          <a:endParaRPr lang="ru-RU" sz="1200" b="1" dirty="0">
            <a:latin typeface="Arial" pitchFamily="34" charset="0"/>
            <a:cs typeface="Arial" pitchFamily="34" charset="0"/>
          </a:endParaRPr>
        </a:p>
      </dgm:t>
    </dgm:pt>
    <dgm:pt modelId="{033AA5E0-BDC4-4267-803B-E4F983D1FB53}" type="sibTrans" cxnId="{A2CDE140-0D77-416A-B306-DF7BCED42757}">
      <dgm:prSet/>
      <dgm:spPr/>
      <dgm:t>
        <a:bodyPr/>
        <a:lstStyle/>
        <a:p>
          <a:endParaRPr lang="ru-RU" b="1">
            <a:latin typeface="Arial" pitchFamily="34" charset="0"/>
            <a:cs typeface="Arial" pitchFamily="34" charset="0"/>
          </a:endParaRPr>
        </a:p>
      </dgm:t>
    </dgm:pt>
    <dgm:pt modelId="{14E4C6C8-2A51-493B-B8FA-20D5EB9DD224}" type="parTrans" cxnId="{A2CDE140-0D77-416A-B306-DF7BCED42757}">
      <dgm:prSet/>
      <dgm:spPr/>
      <dgm:t>
        <a:bodyPr/>
        <a:lstStyle/>
        <a:p>
          <a:endParaRPr lang="ru-RU" b="1">
            <a:latin typeface="Arial" pitchFamily="34" charset="0"/>
            <a:cs typeface="Arial" pitchFamily="34" charset="0"/>
          </a:endParaRPr>
        </a:p>
      </dgm:t>
    </dgm:pt>
    <dgm:pt modelId="{82D00EBA-C933-4424-91E7-100FD0B8211F}">
      <dgm:prSet/>
      <dgm:spPr>
        <a:ln>
          <a:noFill/>
        </a:ln>
        <a:effectLst>
          <a:outerShdw blurRad="149987" dist="250190" dir="8460000" algn="ctr">
            <a:srgbClr val="000000">
              <a:alpha val="28000"/>
            </a:srgbClr>
          </a:outerShdw>
        </a:effectLst>
        <a:sp3d prstMaterial="metal">
          <a:bevelT w="88900" h="88900"/>
        </a:sp3d>
      </dgm:spPr>
      <dgm:t>
        <a:bodyPr/>
        <a:lstStyle/>
        <a:p>
          <a:r>
            <a:rPr lang="ru-RU" b="1" dirty="0" smtClean="0">
              <a:latin typeface="Arial" pitchFamily="34" charset="0"/>
              <a:cs typeface="Arial" pitchFamily="34" charset="0"/>
            </a:rPr>
            <a:t>Изменение характеристик надежности</a:t>
          </a:r>
          <a:endParaRPr lang="ru-RU" b="1" dirty="0">
            <a:latin typeface="Arial" pitchFamily="34" charset="0"/>
            <a:cs typeface="Arial" pitchFamily="34" charset="0"/>
          </a:endParaRPr>
        </a:p>
      </dgm:t>
    </dgm:pt>
    <dgm:pt modelId="{ABF07ECE-7F7F-41D4-9F7C-F8F4EE097596}" type="parTrans" cxnId="{D22B9738-0B6E-42F2-86F4-2875C15B4F76}">
      <dgm:prSet/>
      <dgm:spPr/>
      <dgm:t>
        <a:bodyPr/>
        <a:lstStyle/>
        <a:p>
          <a:endParaRPr lang="ru-RU" b="1">
            <a:latin typeface="Arial" pitchFamily="34" charset="0"/>
            <a:cs typeface="Arial" pitchFamily="34" charset="0"/>
          </a:endParaRPr>
        </a:p>
      </dgm:t>
    </dgm:pt>
    <dgm:pt modelId="{9F64BCAC-D6BC-4EBE-9F58-21421B9E8710}" type="sibTrans" cxnId="{D22B9738-0B6E-42F2-86F4-2875C15B4F76}">
      <dgm:prSet/>
      <dgm:spPr/>
      <dgm:t>
        <a:bodyPr/>
        <a:lstStyle/>
        <a:p>
          <a:endParaRPr lang="ru-RU" b="1">
            <a:latin typeface="Arial" pitchFamily="34" charset="0"/>
            <a:cs typeface="Arial" pitchFamily="34" charset="0"/>
          </a:endParaRPr>
        </a:p>
      </dgm:t>
    </dgm:pt>
    <dgm:pt modelId="{32F84CA8-8E3C-4E0C-827C-995FFC16149D}">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Сведения о сроке годности и сроке хранения</a:t>
          </a:r>
          <a:endParaRPr lang="ru-RU" sz="1400" b="1" dirty="0">
            <a:latin typeface="Arial" pitchFamily="34" charset="0"/>
            <a:cs typeface="Arial" pitchFamily="34" charset="0"/>
          </a:endParaRPr>
        </a:p>
      </dgm:t>
    </dgm:pt>
    <dgm:pt modelId="{640D0081-AF8E-4A8B-AFA9-85344BDBB85B}" type="parTrans" cxnId="{AFC299F0-5C74-49D0-9BBA-59EB713A6FA0}">
      <dgm:prSet/>
      <dgm:spPr/>
      <dgm:t>
        <a:bodyPr/>
        <a:lstStyle/>
        <a:p>
          <a:endParaRPr lang="ru-RU" b="1">
            <a:latin typeface="Arial" pitchFamily="34" charset="0"/>
            <a:cs typeface="Arial" pitchFamily="34" charset="0"/>
          </a:endParaRPr>
        </a:p>
      </dgm:t>
    </dgm:pt>
    <dgm:pt modelId="{BAEB133B-1596-4260-B670-F5BAA539DE66}" type="sibTrans" cxnId="{AFC299F0-5C74-49D0-9BBA-59EB713A6FA0}">
      <dgm:prSet/>
      <dgm:spPr/>
      <dgm:t>
        <a:bodyPr/>
        <a:lstStyle/>
        <a:p>
          <a:endParaRPr lang="ru-RU" b="1">
            <a:latin typeface="Arial" pitchFamily="34" charset="0"/>
            <a:cs typeface="Arial" pitchFamily="34" charset="0"/>
          </a:endParaRPr>
        </a:p>
      </dgm:t>
    </dgm:pt>
    <dgm:pt modelId="{310207C4-523F-40A5-B73D-56F4338A9A27}">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Сведения о сроке службы</a:t>
          </a:r>
          <a:endParaRPr lang="ru-RU" sz="1400" b="1" dirty="0">
            <a:latin typeface="Arial" pitchFamily="34" charset="0"/>
            <a:cs typeface="Arial" pitchFamily="34" charset="0"/>
          </a:endParaRPr>
        </a:p>
      </dgm:t>
    </dgm:pt>
    <dgm:pt modelId="{C33FB60F-01DA-48E0-9B83-738FBCECB31A}" type="parTrans" cxnId="{BD55105C-FD83-4437-B411-4A119F782B73}">
      <dgm:prSet/>
      <dgm:spPr/>
      <dgm:t>
        <a:bodyPr/>
        <a:lstStyle/>
        <a:p>
          <a:endParaRPr lang="ru-RU" b="1">
            <a:latin typeface="Arial" pitchFamily="34" charset="0"/>
            <a:cs typeface="Arial" pitchFamily="34" charset="0"/>
          </a:endParaRPr>
        </a:p>
      </dgm:t>
    </dgm:pt>
    <dgm:pt modelId="{3F482CC4-2EE4-4A51-A69A-73CE4C6BE449}" type="sibTrans" cxnId="{BD55105C-FD83-4437-B411-4A119F782B73}">
      <dgm:prSet/>
      <dgm:spPr/>
      <dgm:t>
        <a:bodyPr/>
        <a:lstStyle/>
        <a:p>
          <a:endParaRPr lang="ru-RU" b="1">
            <a:latin typeface="Arial" pitchFamily="34" charset="0"/>
            <a:cs typeface="Arial" pitchFamily="34" charset="0"/>
          </a:endParaRPr>
        </a:p>
      </dgm:t>
    </dgm:pt>
    <dgm:pt modelId="{9C2DA581-7B7C-46CB-9C81-A271F1A93251}">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Сведения о гарантийном сроке</a:t>
          </a:r>
          <a:endParaRPr lang="ru-RU" sz="1400" b="1" dirty="0">
            <a:latin typeface="Arial" pitchFamily="34" charset="0"/>
            <a:cs typeface="Arial" pitchFamily="34" charset="0"/>
          </a:endParaRPr>
        </a:p>
      </dgm:t>
    </dgm:pt>
    <dgm:pt modelId="{92866B1D-D5DD-45F5-90C7-9B57E674C9CB}" type="parTrans" cxnId="{6359E310-04D8-437F-BCAF-7C0219DD0F6E}">
      <dgm:prSet/>
      <dgm:spPr/>
      <dgm:t>
        <a:bodyPr/>
        <a:lstStyle/>
        <a:p>
          <a:endParaRPr lang="ru-RU" b="1">
            <a:latin typeface="Arial" pitchFamily="34" charset="0"/>
            <a:cs typeface="Arial" pitchFamily="34" charset="0"/>
          </a:endParaRPr>
        </a:p>
      </dgm:t>
    </dgm:pt>
    <dgm:pt modelId="{D2D4430D-6510-439B-97AB-9367A060179B}" type="sibTrans" cxnId="{6359E310-04D8-437F-BCAF-7C0219DD0F6E}">
      <dgm:prSet/>
      <dgm:spPr/>
      <dgm:t>
        <a:bodyPr/>
        <a:lstStyle/>
        <a:p>
          <a:endParaRPr lang="ru-RU" b="1">
            <a:latin typeface="Arial" pitchFamily="34" charset="0"/>
            <a:cs typeface="Arial" pitchFamily="34" charset="0"/>
          </a:endParaRPr>
        </a:p>
      </dgm:t>
    </dgm:pt>
    <dgm:pt modelId="{56A889BF-7080-4A93-8D2D-DD1F2A87B594}">
      <dgm:prSet phldrT="[Текст]" custT="1"/>
      <dgm:spPr>
        <a:ln>
          <a:noFill/>
        </a:ln>
        <a:effectLst>
          <a:outerShdw blurRad="149987" dist="250190" dir="8460000" algn="ctr">
            <a:srgbClr val="000000">
              <a:alpha val="28000"/>
            </a:srgbClr>
          </a:outerShdw>
        </a:effectLst>
        <a:sp3d prstMaterial="metal">
          <a:bevelT w="88900" h="88900"/>
        </a:sp3d>
      </dgm:spPr>
      <dgm:t>
        <a:bodyPr/>
        <a:lstStyle/>
        <a:p>
          <a:r>
            <a:rPr lang="ru-RU" sz="1200" b="1" dirty="0" smtClean="0">
              <a:latin typeface="Arial" pitchFamily="34" charset="0"/>
              <a:cs typeface="Arial" pitchFamily="34" charset="0"/>
            </a:rPr>
            <a:t>Сведения о методах проверки новых параметров и характеристик</a:t>
          </a:r>
          <a:endParaRPr lang="ru-RU" sz="1200" b="1" dirty="0">
            <a:latin typeface="Arial" pitchFamily="34" charset="0"/>
            <a:cs typeface="Arial" pitchFamily="34" charset="0"/>
          </a:endParaRPr>
        </a:p>
      </dgm:t>
    </dgm:pt>
    <dgm:pt modelId="{F04FF20B-3451-43A7-AEBA-922C63074265}" type="parTrans" cxnId="{752AA85D-CFFA-4FF5-93BA-075BE06A37FD}">
      <dgm:prSet/>
      <dgm:spPr/>
      <dgm:t>
        <a:bodyPr/>
        <a:lstStyle/>
        <a:p>
          <a:endParaRPr lang="ru-RU" b="1">
            <a:latin typeface="Arial" pitchFamily="34" charset="0"/>
            <a:cs typeface="Arial" pitchFamily="34" charset="0"/>
          </a:endParaRPr>
        </a:p>
      </dgm:t>
    </dgm:pt>
    <dgm:pt modelId="{9E2D5290-B41B-4672-8AD4-931A42828FD5}" type="sibTrans" cxnId="{752AA85D-CFFA-4FF5-93BA-075BE06A37FD}">
      <dgm:prSet/>
      <dgm:spPr/>
      <dgm:t>
        <a:bodyPr/>
        <a:lstStyle/>
        <a:p>
          <a:endParaRPr lang="ru-RU" b="1">
            <a:latin typeface="Arial" pitchFamily="34" charset="0"/>
            <a:cs typeface="Arial" pitchFamily="34" charset="0"/>
          </a:endParaRPr>
        </a:p>
      </dgm:t>
    </dgm:pt>
    <dgm:pt modelId="{6FCBD2EA-FE25-4EEB-9BA9-86A5D56C58B4}">
      <dgm:prSet/>
      <dgm:spPr>
        <a:ln>
          <a:noFill/>
        </a:ln>
        <a:effectLst>
          <a:outerShdw blurRad="149987" dist="250190" dir="8460000" algn="ctr">
            <a:srgbClr val="000000">
              <a:alpha val="28000"/>
            </a:srgbClr>
          </a:outerShdw>
        </a:effectLst>
        <a:sp3d prstMaterial="metal">
          <a:bevelT w="88900" h="88900"/>
        </a:sp3d>
      </dgm:spPr>
      <dgm:t>
        <a:bodyPr/>
        <a:lstStyle/>
        <a:p>
          <a:r>
            <a:rPr lang="ru-RU" b="1" dirty="0" smtClean="0">
              <a:latin typeface="Arial" pitchFamily="34" charset="0"/>
              <a:cs typeface="Arial" pitchFamily="34" charset="0"/>
            </a:rPr>
            <a:t>Изменение других сведений о медицинском изделии</a:t>
          </a:r>
          <a:endParaRPr lang="ru-RU" b="1" dirty="0">
            <a:latin typeface="Arial" pitchFamily="34" charset="0"/>
            <a:cs typeface="Arial" pitchFamily="34" charset="0"/>
          </a:endParaRPr>
        </a:p>
      </dgm:t>
    </dgm:pt>
    <dgm:pt modelId="{5E31721B-32B9-4155-97E1-DB55A3DA509C}" type="parTrans" cxnId="{6C0430D6-133D-4CFE-AC01-2E0CF22189AE}">
      <dgm:prSet/>
      <dgm:spPr/>
      <dgm:t>
        <a:bodyPr/>
        <a:lstStyle/>
        <a:p>
          <a:endParaRPr lang="ru-RU" b="1">
            <a:latin typeface="Arial" pitchFamily="34" charset="0"/>
            <a:cs typeface="Arial" pitchFamily="34" charset="0"/>
          </a:endParaRPr>
        </a:p>
      </dgm:t>
    </dgm:pt>
    <dgm:pt modelId="{3FFD8525-33CD-498D-9D0E-46A6F41227F0}" type="sibTrans" cxnId="{6C0430D6-133D-4CFE-AC01-2E0CF22189AE}">
      <dgm:prSet/>
      <dgm:spPr/>
      <dgm:t>
        <a:bodyPr/>
        <a:lstStyle/>
        <a:p>
          <a:endParaRPr lang="ru-RU" b="1">
            <a:latin typeface="Arial" pitchFamily="34" charset="0"/>
            <a:cs typeface="Arial" pitchFamily="34" charset="0"/>
          </a:endParaRPr>
        </a:p>
      </dgm:t>
    </dgm:pt>
    <dgm:pt modelId="{A37DD0D7-4F77-4A9A-B91D-5C80E0A3FBEB}">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Сведения о порядке утилизации</a:t>
          </a:r>
          <a:endParaRPr lang="ru-RU" sz="1400" b="1" dirty="0">
            <a:latin typeface="Arial" pitchFamily="34" charset="0"/>
            <a:cs typeface="Arial" pitchFamily="34" charset="0"/>
          </a:endParaRPr>
        </a:p>
      </dgm:t>
    </dgm:pt>
    <dgm:pt modelId="{71709FE0-1267-4158-9A37-C7EEFD09237E}" type="parTrans" cxnId="{62BB9481-3376-4C58-944C-74A7A8131EB8}">
      <dgm:prSet/>
      <dgm:spPr/>
      <dgm:t>
        <a:bodyPr/>
        <a:lstStyle/>
        <a:p>
          <a:endParaRPr lang="ru-RU" b="1">
            <a:latin typeface="Arial" pitchFamily="34" charset="0"/>
            <a:cs typeface="Arial" pitchFamily="34" charset="0"/>
          </a:endParaRPr>
        </a:p>
      </dgm:t>
    </dgm:pt>
    <dgm:pt modelId="{E510BED7-2512-4BC2-A050-44B71EB23502}" type="sibTrans" cxnId="{62BB9481-3376-4C58-944C-74A7A8131EB8}">
      <dgm:prSet/>
      <dgm:spPr/>
      <dgm:t>
        <a:bodyPr/>
        <a:lstStyle/>
        <a:p>
          <a:endParaRPr lang="ru-RU" b="1">
            <a:latin typeface="Arial" pitchFamily="34" charset="0"/>
            <a:cs typeface="Arial" pitchFamily="34" charset="0"/>
          </a:endParaRPr>
        </a:p>
      </dgm:t>
    </dgm:pt>
    <dgm:pt modelId="{265D1EF1-F688-4020-9A0A-96D5CC4E9D58}">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Сведения о транспортировании и хранении</a:t>
          </a:r>
          <a:endParaRPr lang="ru-RU" sz="1400" b="1" dirty="0">
            <a:latin typeface="Arial" pitchFamily="34" charset="0"/>
            <a:cs typeface="Arial" pitchFamily="34" charset="0"/>
          </a:endParaRPr>
        </a:p>
      </dgm:t>
    </dgm:pt>
    <dgm:pt modelId="{3AF41689-1020-4C87-96AB-EA7AB13C6E5B}" type="parTrans" cxnId="{B95CC1BA-FABE-43CB-94B3-DDA0B1037D3B}">
      <dgm:prSet/>
      <dgm:spPr/>
      <dgm:t>
        <a:bodyPr/>
        <a:lstStyle/>
        <a:p>
          <a:endParaRPr lang="ru-RU" b="1">
            <a:latin typeface="Arial" pitchFamily="34" charset="0"/>
            <a:cs typeface="Arial" pitchFamily="34" charset="0"/>
          </a:endParaRPr>
        </a:p>
      </dgm:t>
    </dgm:pt>
    <dgm:pt modelId="{0560B2CF-2EA6-4DCB-9842-4DBDE97F1606}" type="sibTrans" cxnId="{B95CC1BA-FABE-43CB-94B3-DDA0B1037D3B}">
      <dgm:prSet/>
      <dgm:spPr/>
      <dgm:t>
        <a:bodyPr/>
        <a:lstStyle/>
        <a:p>
          <a:endParaRPr lang="ru-RU" b="1">
            <a:latin typeface="Arial" pitchFamily="34" charset="0"/>
            <a:cs typeface="Arial" pitchFamily="34" charset="0"/>
          </a:endParaRPr>
        </a:p>
      </dgm:t>
    </dgm:pt>
    <dgm:pt modelId="{C13B75CC-5FA4-4FFE-8BA7-75F4196CE81D}">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ТУ, сертификаты системы менеджмента качества</a:t>
          </a:r>
          <a:endParaRPr lang="ru-RU" sz="1400" b="1" dirty="0">
            <a:latin typeface="Arial" pitchFamily="34" charset="0"/>
            <a:cs typeface="Arial" pitchFamily="34" charset="0"/>
          </a:endParaRPr>
        </a:p>
      </dgm:t>
    </dgm:pt>
    <dgm:pt modelId="{8EF1C098-2F2A-4796-B8DD-485DFEA3C857}" type="parTrans" cxnId="{D6242894-C65F-4718-9C43-01C68403337A}">
      <dgm:prSet/>
      <dgm:spPr/>
      <dgm:t>
        <a:bodyPr/>
        <a:lstStyle/>
        <a:p>
          <a:endParaRPr lang="ru-RU" b="1">
            <a:latin typeface="Arial" pitchFamily="34" charset="0"/>
            <a:cs typeface="Arial" pitchFamily="34" charset="0"/>
          </a:endParaRPr>
        </a:p>
      </dgm:t>
    </dgm:pt>
    <dgm:pt modelId="{0FCB1B4A-D1B6-4313-B721-ADF0210D17FF}" type="sibTrans" cxnId="{D6242894-C65F-4718-9C43-01C68403337A}">
      <dgm:prSet/>
      <dgm:spPr/>
      <dgm:t>
        <a:bodyPr/>
        <a:lstStyle/>
        <a:p>
          <a:endParaRPr lang="ru-RU" b="1">
            <a:latin typeface="Arial" pitchFamily="34" charset="0"/>
            <a:cs typeface="Arial" pitchFamily="34" charset="0"/>
          </a:endParaRPr>
        </a:p>
      </dgm:t>
    </dgm:pt>
    <dgm:pt modelId="{A1DFF149-7123-4C22-AB53-3CDEA51C4AC8}">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spcAft>
              <a:spcPts val="0"/>
            </a:spcAft>
          </a:pPr>
          <a:r>
            <a:rPr lang="ru-RU" b="1" dirty="0" smtClean="0">
              <a:latin typeface="Arial" pitchFamily="34" charset="0"/>
              <a:cs typeface="Arial" pitchFamily="34" charset="0"/>
            </a:rPr>
            <a:t>Актуализация документов, имеющих срок действия</a:t>
          </a:r>
          <a:endParaRPr lang="ru-RU" b="1" dirty="0">
            <a:latin typeface="Arial" pitchFamily="34" charset="0"/>
            <a:cs typeface="Arial" pitchFamily="34" charset="0"/>
          </a:endParaRPr>
        </a:p>
      </dgm:t>
    </dgm:pt>
    <dgm:pt modelId="{2F991CCC-2370-43EF-BE6F-96551D2CE656}" type="parTrans" cxnId="{333C2135-5A6A-48C7-B4D8-3904B0BA9B4B}">
      <dgm:prSet/>
      <dgm:spPr/>
      <dgm:t>
        <a:bodyPr/>
        <a:lstStyle/>
        <a:p>
          <a:endParaRPr lang="ru-RU" b="1">
            <a:latin typeface="Arial" pitchFamily="34" charset="0"/>
            <a:cs typeface="Arial" pitchFamily="34" charset="0"/>
          </a:endParaRPr>
        </a:p>
      </dgm:t>
    </dgm:pt>
    <dgm:pt modelId="{BDB37E7C-83E8-4F10-9247-178705946EC6}" type="sibTrans" cxnId="{333C2135-5A6A-48C7-B4D8-3904B0BA9B4B}">
      <dgm:prSet/>
      <dgm:spPr/>
      <dgm:t>
        <a:bodyPr/>
        <a:lstStyle/>
        <a:p>
          <a:endParaRPr lang="ru-RU" b="1">
            <a:latin typeface="Arial" pitchFamily="34" charset="0"/>
            <a:cs typeface="Arial" pitchFamily="34" charset="0"/>
          </a:endParaRPr>
        </a:p>
      </dgm:t>
    </dgm:pt>
    <dgm:pt modelId="{7BC3772D-C29D-4626-AAB8-B9D0624CAEE1}">
      <dgm:prSet custT="1"/>
      <dgm:spPr>
        <a:ln>
          <a:noFill/>
        </a:ln>
        <a:effectLst>
          <a:outerShdw blurRad="149987" dist="250190" dir="8460000" algn="ctr">
            <a:srgbClr val="000000">
              <a:alpha val="28000"/>
            </a:srgbClr>
          </a:outerShdw>
        </a:effectLst>
        <a:sp3d prstMaterial="metal">
          <a:bevelT w="88900" h="88900"/>
        </a:sp3d>
      </dgm:spPr>
      <dgm:t>
        <a:bodyPr/>
        <a:lstStyle/>
        <a:p>
          <a:r>
            <a:rPr lang="ru-RU" sz="1400" b="1" dirty="0" smtClean="0">
              <a:latin typeface="Arial" pitchFamily="34" charset="0"/>
              <a:cs typeface="Arial" pitchFamily="34" charset="0"/>
            </a:rPr>
            <a:t>Иные документы, имеющие срок действия</a:t>
          </a:r>
          <a:endParaRPr lang="ru-RU" sz="1400" b="1" dirty="0">
            <a:latin typeface="Arial" pitchFamily="34" charset="0"/>
            <a:cs typeface="Arial" pitchFamily="34" charset="0"/>
          </a:endParaRPr>
        </a:p>
      </dgm:t>
    </dgm:pt>
    <dgm:pt modelId="{8DD8C63C-157E-4968-A02E-BC2BE10E3BFB}" type="parTrans" cxnId="{6980FE5B-8447-41D2-8DCB-CC3AAB43B9C1}">
      <dgm:prSet/>
      <dgm:spPr/>
      <dgm:t>
        <a:bodyPr/>
        <a:lstStyle/>
        <a:p>
          <a:endParaRPr lang="ru-RU" b="1">
            <a:latin typeface="Arial" pitchFamily="34" charset="0"/>
            <a:cs typeface="Arial" pitchFamily="34" charset="0"/>
          </a:endParaRPr>
        </a:p>
      </dgm:t>
    </dgm:pt>
    <dgm:pt modelId="{3B343FE0-3BC9-40DF-B92B-1CC7FF32FB84}" type="sibTrans" cxnId="{6980FE5B-8447-41D2-8DCB-CC3AAB43B9C1}">
      <dgm:prSet/>
      <dgm:spPr/>
      <dgm:t>
        <a:bodyPr/>
        <a:lstStyle/>
        <a:p>
          <a:endParaRPr lang="ru-RU" b="1">
            <a:latin typeface="Arial" pitchFamily="34" charset="0"/>
            <a:cs typeface="Arial" pitchFamily="34" charset="0"/>
          </a:endParaRPr>
        </a:p>
      </dgm:t>
    </dgm:pt>
    <dgm:pt modelId="{6088AAB0-3BB5-4FC8-8763-B9E4075D4FC8}" type="pres">
      <dgm:prSet presAssocID="{71670B7D-4C93-451A-AE86-F168DE1D1A18}" presName="Name0" presStyleCnt="0">
        <dgm:presLayoutVars>
          <dgm:dir/>
          <dgm:animLvl val="lvl"/>
          <dgm:resizeHandles val="exact"/>
        </dgm:presLayoutVars>
      </dgm:prSet>
      <dgm:spPr/>
      <dgm:t>
        <a:bodyPr/>
        <a:lstStyle/>
        <a:p>
          <a:endParaRPr lang="ru-RU"/>
        </a:p>
      </dgm:t>
    </dgm:pt>
    <dgm:pt modelId="{0278D9B9-11A9-4438-A829-346C03A58105}" type="pres">
      <dgm:prSet presAssocID="{DCA19D4F-29FD-4404-99D6-480F6C9C0D0A}" presName="linNode"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9D2315DA-AAC0-4898-A0CC-EC6E312B8003}" type="pres">
      <dgm:prSet presAssocID="{DCA19D4F-29FD-4404-99D6-480F6C9C0D0A}" presName="parentText" presStyleLbl="node1" presStyleIdx="0" presStyleCnt="6">
        <dgm:presLayoutVars>
          <dgm:chMax val="1"/>
          <dgm:bulletEnabled val="1"/>
        </dgm:presLayoutVars>
      </dgm:prSet>
      <dgm:spPr/>
      <dgm:t>
        <a:bodyPr/>
        <a:lstStyle/>
        <a:p>
          <a:endParaRPr lang="ru-RU"/>
        </a:p>
      </dgm:t>
    </dgm:pt>
    <dgm:pt modelId="{FBD2B46F-1D1C-4C24-AEF1-20482FEB4783}" type="pres">
      <dgm:prSet presAssocID="{DCA19D4F-29FD-4404-99D6-480F6C9C0D0A}" presName="descendantText" presStyleLbl="alignAccFollowNode1" presStyleIdx="0" presStyleCnt="6">
        <dgm:presLayoutVars>
          <dgm:bulletEnabled val="1"/>
        </dgm:presLayoutVars>
      </dgm:prSet>
      <dgm:spPr/>
      <dgm:t>
        <a:bodyPr/>
        <a:lstStyle/>
        <a:p>
          <a:endParaRPr lang="ru-RU"/>
        </a:p>
      </dgm:t>
    </dgm:pt>
    <dgm:pt modelId="{236AFDF3-5FAE-4F6E-8438-99D3A1BA6CE8}" type="pres">
      <dgm:prSet presAssocID="{674FA355-3F1C-4D61-8246-471A123DDE6C}" presName="sp"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3C91F192-F88A-435E-B16F-52628FE5C9A0}" type="pres">
      <dgm:prSet presAssocID="{1185FD3E-BF94-4033-BBE8-FBF46CCA36BC}" presName="linNode"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14447687-41E2-4E0E-B400-005774C3F6CF}" type="pres">
      <dgm:prSet presAssocID="{1185FD3E-BF94-4033-BBE8-FBF46CCA36BC}" presName="parentText" presStyleLbl="node1" presStyleIdx="1" presStyleCnt="6" custLinFactNeighborX="-848">
        <dgm:presLayoutVars>
          <dgm:chMax val="1"/>
          <dgm:bulletEnabled val="1"/>
        </dgm:presLayoutVars>
      </dgm:prSet>
      <dgm:spPr/>
      <dgm:t>
        <a:bodyPr/>
        <a:lstStyle/>
        <a:p>
          <a:endParaRPr lang="ru-RU"/>
        </a:p>
      </dgm:t>
    </dgm:pt>
    <dgm:pt modelId="{6A052755-0D2A-4C54-9AE7-041B93E7EC59}" type="pres">
      <dgm:prSet presAssocID="{1185FD3E-BF94-4033-BBE8-FBF46CCA36BC}" presName="descendantText" presStyleLbl="alignAccFollowNode1" presStyleIdx="1" presStyleCnt="6">
        <dgm:presLayoutVars>
          <dgm:bulletEnabled val="1"/>
        </dgm:presLayoutVars>
      </dgm:prSet>
      <dgm:spPr/>
      <dgm:t>
        <a:bodyPr/>
        <a:lstStyle/>
        <a:p>
          <a:endParaRPr lang="ru-RU"/>
        </a:p>
      </dgm:t>
    </dgm:pt>
    <dgm:pt modelId="{E5772449-E561-48DB-BD8E-CF12E3F14357}" type="pres">
      <dgm:prSet presAssocID="{A4E24F5E-AF4D-49A9-AE6D-DC8991132C0D}" presName="sp"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AF2EE6C0-E085-452E-932F-32926C994C13}" type="pres">
      <dgm:prSet presAssocID="{7F9B46D3-513E-4519-A416-B27B6758ECDE}" presName="linNode"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C13808FD-DEF2-4C50-89B3-C14E112EC99D}" type="pres">
      <dgm:prSet presAssocID="{7F9B46D3-513E-4519-A416-B27B6758ECDE}" presName="parentText" presStyleLbl="node1" presStyleIdx="2" presStyleCnt="6" custLinFactNeighborX="-848">
        <dgm:presLayoutVars>
          <dgm:chMax val="1"/>
          <dgm:bulletEnabled val="1"/>
        </dgm:presLayoutVars>
      </dgm:prSet>
      <dgm:spPr/>
      <dgm:t>
        <a:bodyPr/>
        <a:lstStyle/>
        <a:p>
          <a:endParaRPr lang="ru-RU"/>
        </a:p>
      </dgm:t>
    </dgm:pt>
    <dgm:pt modelId="{AEDB8098-2004-43B5-AABD-0B874CFB47AA}" type="pres">
      <dgm:prSet presAssocID="{7F9B46D3-513E-4519-A416-B27B6758ECDE}" presName="descendantText" presStyleLbl="alignAccFollowNode1" presStyleIdx="2" presStyleCnt="6">
        <dgm:presLayoutVars>
          <dgm:bulletEnabled val="1"/>
        </dgm:presLayoutVars>
      </dgm:prSet>
      <dgm:spPr/>
      <dgm:t>
        <a:bodyPr/>
        <a:lstStyle/>
        <a:p>
          <a:endParaRPr lang="ru-RU"/>
        </a:p>
      </dgm:t>
    </dgm:pt>
    <dgm:pt modelId="{2FF4EB5D-A241-43A0-9C1D-0F6DD1E497D5}" type="pres">
      <dgm:prSet presAssocID="{C3422455-40AB-4046-9E58-6E95FFB0B52F}" presName="sp"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15A372C7-7F3E-4FF3-9990-AD4AB2E47633}" type="pres">
      <dgm:prSet presAssocID="{82D00EBA-C933-4424-91E7-100FD0B8211F}" presName="linNode" presStyleCnt="0"/>
      <dgm:spPr>
        <a:ln>
          <a:noFill/>
        </a:ln>
        <a:effectLst>
          <a:outerShdw blurRad="149987" dist="250190" dir="8460000" algn="ctr">
            <a:srgbClr val="000000">
              <a:alpha val="28000"/>
            </a:srgbClr>
          </a:outerShdw>
        </a:effectLst>
        <a:sp3d prstMaterial="metal">
          <a:bevelT w="88900" h="88900"/>
        </a:sp3d>
      </dgm:spPr>
      <dgm:t>
        <a:bodyPr/>
        <a:lstStyle/>
        <a:p>
          <a:endParaRPr lang="ru-RU"/>
        </a:p>
      </dgm:t>
    </dgm:pt>
    <dgm:pt modelId="{B7F1F9DC-7A5F-4870-A782-4E1CA5EC1304}" type="pres">
      <dgm:prSet presAssocID="{82D00EBA-C933-4424-91E7-100FD0B8211F}" presName="parentText" presStyleLbl="node1" presStyleIdx="3" presStyleCnt="6">
        <dgm:presLayoutVars>
          <dgm:chMax val="1"/>
          <dgm:bulletEnabled val="1"/>
        </dgm:presLayoutVars>
      </dgm:prSet>
      <dgm:spPr/>
      <dgm:t>
        <a:bodyPr/>
        <a:lstStyle/>
        <a:p>
          <a:endParaRPr lang="ru-RU"/>
        </a:p>
      </dgm:t>
    </dgm:pt>
    <dgm:pt modelId="{187F55E8-EEF1-4421-8CD5-ADB32B13ABC3}" type="pres">
      <dgm:prSet presAssocID="{82D00EBA-C933-4424-91E7-100FD0B8211F}" presName="descendantText" presStyleLbl="alignAccFollowNode1" presStyleIdx="3" presStyleCnt="6">
        <dgm:presLayoutVars>
          <dgm:bulletEnabled val="1"/>
        </dgm:presLayoutVars>
      </dgm:prSet>
      <dgm:spPr/>
      <dgm:t>
        <a:bodyPr/>
        <a:lstStyle/>
        <a:p>
          <a:endParaRPr lang="ru-RU"/>
        </a:p>
      </dgm:t>
    </dgm:pt>
    <dgm:pt modelId="{26BFCDD5-4E32-41E5-8C1E-312BA7FC4150}" type="pres">
      <dgm:prSet presAssocID="{9F64BCAC-D6BC-4EBE-9F58-21421B9E8710}" presName="sp" presStyleCnt="0"/>
      <dgm:spPr/>
      <dgm:t>
        <a:bodyPr/>
        <a:lstStyle/>
        <a:p>
          <a:endParaRPr lang="ru-RU"/>
        </a:p>
      </dgm:t>
    </dgm:pt>
    <dgm:pt modelId="{ADCBBE35-A173-4AC4-A5CE-B3035027AD88}" type="pres">
      <dgm:prSet presAssocID="{6FCBD2EA-FE25-4EEB-9BA9-86A5D56C58B4}" presName="linNode" presStyleCnt="0"/>
      <dgm:spPr/>
      <dgm:t>
        <a:bodyPr/>
        <a:lstStyle/>
        <a:p>
          <a:endParaRPr lang="ru-RU"/>
        </a:p>
      </dgm:t>
    </dgm:pt>
    <dgm:pt modelId="{8EF03A0B-634E-4CBB-909A-D0F804B886F9}" type="pres">
      <dgm:prSet presAssocID="{6FCBD2EA-FE25-4EEB-9BA9-86A5D56C58B4}" presName="parentText" presStyleLbl="node1" presStyleIdx="4" presStyleCnt="6">
        <dgm:presLayoutVars>
          <dgm:chMax val="1"/>
          <dgm:bulletEnabled val="1"/>
        </dgm:presLayoutVars>
      </dgm:prSet>
      <dgm:spPr/>
      <dgm:t>
        <a:bodyPr/>
        <a:lstStyle/>
        <a:p>
          <a:endParaRPr lang="ru-RU"/>
        </a:p>
      </dgm:t>
    </dgm:pt>
    <dgm:pt modelId="{A1A65703-9140-45DD-995F-C205C7B508D0}" type="pres">
      <dgm:prSet presAssocID="{6FCBD2EA-FE25-4EEB-9BA9-86A5D56C58B4}" presName="descendantText" presStyleLbl="alignAccFollowNode1" presStyleIdx="4" presStyleCnt="6" custLinFactNeighborX="6545" custLinFactNeighborY="-241">
        <dgm:presLayoutVars>
          <dgm:bulletEnabled val="1"/>
        </dgm:presLayoutVars>
      </dgm:prSet>
      <dgm:spPr/>
      <dgm:t>
        <a:bodyPr/>
        <a:lstStyle/>
        <a:p>
          <a:endParaRPr lang="ru-RU"/>
        </a:p>
      </dgm:t>
    </dgm:pt>
    <dgm:pt modelId="{F60A503E-9FED-4645-A2E2-7FC77C0AF3F6}" type="pres">
      <dgm:prSet presAssocID="{3FFD8525-33CD-498D-9D0E-46A6F41227F0}" presName="sp" presStyleCnt="0"/>
      <dgm:spPr/>
      <dgm:t>
        <a:bodyPr/>
        <a:lstStyle/>
        <a:p>
          <a:endParaRPr lang="ru-RU"/>
        </a:p>
      </dgm:t>
    </dgm:pt>
    <dgm:pt modelId="{E4363F03-8FCE-40CC-94BA-EE88CDE09C69}" type="pres">
      <dgm:prSet presAssocID="{A1DFF149-7123-4C22-AB53-3CDEA51C4AC8}" presName="linNode" presStyleCnt="0"/>
      <dgm:spPr/>
      <dgm:t>
        <a:bodyPr/>
        <a:lstStyle/>
        <a:p>
          <a:endParaRPr lang="ru-RU"/>
        </a:p>
      </dgm:t>
    </dgm:pt>
    <dgm:pt modelId="{9CDA1B1F-3F98-4A05-8508-136947A5FF6A}" type="pres">
      <dgm:prSet presAssocID="{A1DFF149-7123-4C22-AB53-3CDEA51C4AC8}" presName="parentText" presStyleLbl="node1" presStyleIdx="5" presStyleCnt="6">
        <dgm:presLayoutVars>
          <dgm:chMax val="1"/>
          <dgm:bulletEnabled val="1"/>
        </dgm:presLayoutVars>
      </dgm:prSet>
      <dgm:spPr/>
      <dgm:t>
        <a:bodyPr/>
        <a:lstStyle/>
        <a:p>
          <a:endParaRPr lang="ru-RU"/>
        </a:p>
      </dgm:t>
    </dgm:pt>
    <dgm:pt modelId="{D1BE9611-C66A-4AC7-9702-075C82309512}" type="pres">
      <dgm:prSet presAssocID="{A1DFF149-7123-4C22-AB53-3CDEA51C4AC8}" presName="descendantText" presStyleLbl="alignAccFollowNode1" presStyleIdx="5" presStyleCnt="6">
        <dgm:presLayoutVars>
          <dgm:bulletEnabled val="1"/>
        </dgm:presLayoutVars>
      </dgm:prSet>
      <dgm:spPr/>
      <dgm:t>
        <a:bodyPr/>
        <a:lstStyle/>
        <a:p>
          <a:endParaRPr lang="ru-RU"/>
        </a:p>
      </dgm:t>
    </dgm:pt>
  </dgm:ptLst>
  <dgm:cxnLst>
    <dgm:cxn modelId="{2CA21AB5-6F95-4857-98A2-D2B18BF20D9E}" type="presOf" srcId="{A37DD0D7-4F77-4A9A-B91D-5C80E0A3FBEB}" destId="{A1A65703-9140-45DD-995F-C205C7B508D0}" srcOrd="0" destOrd="0" presId="urn:microsoft.com/office/officeart/2005/8/layout/vList5"/>
    <dgm:cxn modelId="{B02A3D82-333A-4ACD-91AE-144EE8911B33}" type="presOf" srcId="{A1DFF149-7123-4C22-AB53-3CDEA51C4AC8}" destId="{9CDA1B1F-3F98-4A05-8508-136947A5FF6A}" srcOrd="0" destOrd="0" presId="urn:microsoft.com/office/officeart/2005/8/layout/vList5"/>
    <dgm:cxn modelId="{F91C33EB-6E5E-4122-9498-E9D7B6F10E70}" srcId="{1185FD3E-BF94-4033-BBE8-FBF46CCA36BC}" destId="{927E7592-2206-41FE-A105-9E598CE619A3}" srcOrd="1" destOrd="0" parTransId="{3F86D101-31F3-4C73-B1B6-4EDABDB11793}" sibTransId="{DBBB1E20-DC59-4093-8DA0-B97729B53D97}"/>
    <dgm:cxn modelId="{D6242894-C65F-4718-9C43-01C68403337A}" srcId="{A1DFF149-7123-4C22-AB53-3CDEA51C4AC8}" destId="{C13B75CC-5FA4-4FFE-8BA7-75F4196CE81D}" srcOrd="0" destOrd="0" parTransId="{8EF1C098-2F2A-4796-B8DD-485DFEA3C857}" sibTransId="{0FCB1B4A-D1B6-4313-B721-ADF0210D17FF}"/>
    <dgm:cxn modelId="{9E884DA5-168B-447A-9604-BCD46FE9CA3A}" srcId="{71670B7D-4C93-451A-AE86-F168DE1D1A18}" destId="{7F9B46D3-513E-4519-A416-B27B6758ECDE}" srcOrd="2" destOrd="0" parTransId="{6069CDDC-5327-4B74-90DE-9D647321E312}" sibTransId="{C3422455-40AB-4046-9E58-6E95FFB0B52F}"/>
    <dgm:cxn modelId="{3FB75708-D005-461A-951D-8DD5E861C17E}" srcId="{7F9B46D3-513E-4519-A416-B27B6758ECDE}" destId="{24D4B36E-DD8E-42B7-9125-2C04687F274A}" srcOrd="0" destOrd="0" parTransId="{EC41E5AF-AE06-479B-9892-A764595B2400}" sibTransId="{929C5FFD-430B-44F5-9CDF-070E61BC762C}"/>
    <dgm:cxn modelId="{D2F8B5CD-5AE9-4064-B23A-0C768AA3461A}" type="presOf" srcId="{310207C4-523F-40A5-B73D-56F4338A9A27}" destId="{187F55E8-EEF1-4421-8CD5-ADB32B13ABC3}" srcOrd="0" destOrd="1" presId="urn:microsoft.com/office/officeart/2005/8/layout/vList5"/>
    <dgm:cxn modelId="{8F4D0C8D-E712-44C0-90EB-8FD1F81395E9}" srcId="{DCA19D4F-29FD-4404-99D6-480F6C9C0D0A}" destId="{1630D490-FEE6-4C79-9E70-A274207F72C7}" srcOrd="1" destOrd="0" parTransId="{60B171CC-1D7C-4155-806B-16AD17C66101}" sibTransId="{C9C66164-DB3C-4FB9-9C2C-74008E349770}"/>
    <dgm:cxn modelId="{ADCE56DF-852A-4BCE-A598-73EC4FA6AD1E}" type="presOf" srcId="{71670B7D-4C93-451A-AE86-F168DE1D1A18}" destId="{6088AAB0-3BB5-4FC8-8763-B9E4075D4FC8}" srcOrd="0" destOrd="0" presId="urn:microsoft.com/office/officeart/2005/8/layout/vList5"/>
    <dgm:cxn modelId="{271A3130-A6C2-4C18-A626-A232DC60F40E}" type="presOf" srcId="{56A889BF-7080-4A93-8D2D-DD1F2A87B594}" destId="{6A052755-0D2A-4C54-9AE7-041B93E7EC59}" srcOrd="0" destOrd="2" presId="urn:microsoft.com/office/officeart/2005/8/layout/vList5"/>
    <dgm:cxn modelId="{D22B9738-0B6E-42F2-86F4-2875C15B4F76}" srcId="{71670B7D-4C93-451A-AE86-F168DE1D1A18}" destId="{82D00EBA-C933-4424-91E7-100FD0B8211F}" srcOrd="3" destOrd="0" parTransId="{ABF07ECE-7F7F-41D4-9F7C-F8F4EE097596}" sibTransId="{9F64BCAC-D6BC-4EBE-9F58-21421B9E8710}"/>
    <dgm:cxn modelId="{AFC299F0-5C74-49D0-9BBA-59EB713A6FA0}" srcId="{82D00EBA-C933-4424-91E7-100FD0B8211F}" destId="{32F84CA8-8E3C-4E0C-827C-995FFC16149D}" srcOrd="0" destOrd="0" parTransId="{640D0081-AF8E-4A8B-AFA9-85344BDBB85B}" sibTransId="{BAEB133B-1596-4260-B670-F5BAA539DE66}"/>
    <dgm:cxn modelId="{62BB9481-3376-4C58-944C-74A7A8131EB8}" srcId="{6FCBD2EA-FE25-4EEB-9BA9-86A5D56C58B4}" destId="{A37DD0D7-4F77-4A9A-B91D-5C80E0A3FBEB}" srcOrd="0" destOrd="0" parTransId="{71709FE0-1267-4158-9A37-C7EEFD09237E}" sibTransId="{E510BED7-2512-4BC2-A050-44B71EB23502}"/>
    <dgm:cxn modelId="{6C0430D6-133D-4CFE-AC01-2E0CF22189AE}" srcId="{71670B7D-4C93-451A-AE86-F168DE1D1A18}" destId="{6FCBD2EA-FE25-4EEB-9BA9-86A5D56C58B4}" srcOrd="4" destOrd="0" parTransId="{5E31721B-32B9-4155-97E1-DB55A3DA509C}" sibTransId="{3FFD8525-33CD-498D-9D0E-46A6F41227F0}"/>
    <dgm:cxn modelId="{B95CC1BA-FABE-43CB-94B3-DDA0B1037D3B}" srcId="{6FCBD2EA-FE25-4EEB-9BA9-86A5D56C58B4}" destId="{265D1EF1-F688-4020-9A0A-96D5CC4E9D58}" srcOrd="1" destOrd="0" parTransId="{3AF41689-1020-4C87-96AB-EA7AB13C6E5B}" sibTransId="{0560B2CF-2EA6-4DCB-9842-4DBDE97F1606}"/>
    <dgm:cxn modelId="{E99F3529-6919-41D5-B74A-0D8B948DD9E7}" type="presOf" srcId="{15488165-4386-495C-AE51-6878C2844C1A}" destId="{6A052755-0D2A-4C54-9AE7-041B93E7EC59}" srcOrd="0" destOrd="0" presId="urn:microsoft.com/office/officeart/2005/8/layout/vList5"/>
    <dgm:cxn modelId="{6980FE5B-8447-41D2-8DCB-CC3AAB43B9C1}" srcId="{A1DFF149-7123-4C22-AB53-3CDEA51C4AC8}" destId="{7BC3772D-C29D-4626-AAB8-B9D0624CAEE1}" srcOrd="1" destOrd="0" parTransId="{8DD8C63C-157E-4968-A02E-BC2BE10E3BFB}" sibTransId="{3B343FE0-3BC9-40DF-B92B-1CC7FF32FB84}"/>
    <dgm:cxn modelId="{5EBBCD1F-0F04-44B4-BABD-ECB3DF7E3EEA}" type="presOf" srcId="{C13B75CC-5FA4-4FFE-8BA7-75F4196CE81D}" destId="{D1BE9611-C66A-4AC7-9702-075C82309512}" srcOrd="0" destOrd="0" presId="urn:microsoft.com/office/officeart/2005/8/layout/vList5"/>
    <dgm:cxn modelId="{76431DB8-374A-4D6D-9F0A-D242462B9BD8}" type="presOf" srcId="{6FCBD2EA-FE25-4EEB-9BA9-86A5D56C58B4}" destId="{8EF03A0B-634E-4CBB-909A-D0F804B886F9}" srcOrd="0" destOrd="0" presId="urn:microsoft.com/office/officeart/2005/8/layout/vList5"/>
    <dgm:cxn modelId="{73A20B52-A286-4968-AED7-D9F1AAC1ECD0}" type="presOf" srcId="{32F84CA8-8E3C-4E0C-827C-995FFC16149D}" destId="{187F55E8-EEF1-4421-8CD5-ADB32B13ABC3}" srcOrd="0" destOrd="0" presId="urn:microsoft.com/office/officeart/2005/8/layout/vList5"/>
    <dgm:cxn modelId="{FED55319-3109-47F3-A45B-EEAF7E73FB06}" type="presOf" srcId="{24D4B36E-DD8E-42B7-9125-2C04687F274A}" destId="{AEDB8098-2004-43B5-AABD-0B874CFB47AA}" srcOrd="0" destOrd="0" presId="urn:microsoft.com/office/officeart/2005/8/layout/vList5"/>
    <dgm:cxn modelId="{0AD3D4B2-88BB-49C3-976A-1A0AC8E2B66C}" type="presOf" srcId="{7F9B46D3-513E-4519-A416-B27B6758ECDE}" destId="{C13808FD-DEF2-4C50-89B3-C14E112EC99D}" srcOrd="0" destOrd="0" presId="urn:microsoft.com/office/officeart/2005/8/layout/vList5"/>
    <dgm:cxn modelId="{26F238A5-AAA2-474A-8287-3264E3470E8D}" srcId="{DCA19D4F-29FD-4404-99D6-480F6C9C0D0A}" destId="{A2B0900E-6D36-4C73-A90A-23302C9909C1}" srcOrd="0" destOrd="0" parTransId="{CF6D6CE2-1C45-4B04-A8A6-ED7E54301075}" sibTransId="{52C4D3CC-87FD-4C10-83CF-F9DDDBFAA8A9}"/>
    <dgm:cxn modelId="{F89F49C8-5C57-4329-829B-37A1A10C55C4}" type="presOf" srcId="{DCA19D4F-29FD-4404-99D6-480F6C9C0D0A}" destId="{9D2315DA-AAC0-4898-A0CC-EC6E312B8003}" srcOrd="0" destOrd="0" presId="urn:microsoft.com/office/officeart/2005/8/layout/vList5"/>
    <dgm:cxn modelId="{AC120D90-5FC1-4B1D-815A-BFD17D76BD4B}" srcId="{7F9B46D3-513E-4519-A416-B27B6758ECDE}" destId="{8F1AA127-B798-4A82-A2D6-D043706374AA}" srcOrd="1" destOrd="0" parTransId="{D88B964F-B274-49FF-93D2-94C596A6BA2E}" sibTransId="{9D4FE97B-78F5-43F3-A717-E5BBA01392A1}"/>
    <dgm:cxn modelId="{333C2135-5A6A-48C7-B4D8-3904B0BA9B4B}" srcId="{71670B7D-4C93-451A-AE86-F168DE1D1A18}" destId="{A1DFF149-7123-4C22-AB53-3CDEA51C4AC8}" srcOrd="5" destOrd="0" parTransId="{2F991CCC-2370-43EF-BE6F-96551D2CE656}" sibTransId="{BDB37E7C-83E8-4F10-9247-178705946EC6}"/>
    <dgm:cxn modelId="{752AA85D-CFFA-4FF5-93BA-075BE06A37FD}" srcId="{1185FD3E-BF94-4033-BBE8-FBF46CCA36BC}" destId="{56A889BF-7080-4A93-8D2D-DD1F2A87B594}" srcOrd="2" destOrd="0" parTransId="{F04FF20B-3451-43A7-AEBA-922C63074265}" sibTransId="{9E2D5290-B41B-4672-8AD4-931A42828FD5}"/>
    <dgm:cxn modelId="{ED7522EA-4F2A-4977-B572-1427A4BBCFD6}" type="presOf" srcId="{927E7592-2206-41FE-A105-9E598CE619A3}" destId="{6A052755-0D2A-4C54-9AE7-041B93E7EC59}" srcOrd="0" destOrd="1" presId="urn:microsoft.com/office/officeart/2005/8/layout/vList5"/>
    <dgm:cxn modelId="{991B9C4F-7E3A-402D-A807-D06BA03A0AC0}" type="presOf" srcId="{8F1AA127-B798-4A82-A2D6-D043706374AA}" destId="{AEDB8098-2004-43B5-AABD-0B874CFB47AA}" srcOrd="0" destOrd="1" presId="urn:microsoft.com/office/officeart/2005/8/layout/vList5"/>
    <dgm:cxn modelId="{072269C1-5E29-49CC-B638-FBCF2596EB7F}" type="presOf" srcId="{9C2DA581-7B7C-46CB-9C81-A271F1A93251}" destId="{187F55E8-EEF1-4421-8CD5-ADB32B13ABC3}" srcOrd="0" destOrd="2" presId="urn:microsoft.com/office/officeart/2005/8/layout/vList5"/>
    <dgm:cxn modelId="{3469BA78-D4E0-4235-B780-A610DF1C1DEE}" type="presOf" srcId="{1185FD3E-BF94-4033-BBE8-FBF46CCA36BC}" destId="{14447687-41E2-4E0E-B400-005774C3F6CF}" srcOrd="0" destOrd="0" presId="urn:microsoft.com/office/officeart/2005/8/layout/vList5"/>
    <dgm:cxn modelId="{5212E1A0-3445-4C95-982F-242F41F42F72}" srcId="{71670B7D-4C93-451A-AE86-F168DE1D1A18}" destId="{DCA19D4F-29FD-4404-99D6-480F6C9C0D0A}" srcOrd="0" destOrd="0" parTransId="{0151D3B0-A2FB-411C-BC11-F8B40FFFD1A4}" sibTransId="{674FA355-3F1C-4D61-8246-471A123DDE6C}"/>
    <dgm:cxn modelId="{F131DE15-2B8E-43E6-B248-DC1B6279EDCF}" type="presOf" srcId="{7BC3772D-C29D-4626-AAB8-B9D0624CAEE1}" destId="{D1BE9611-C66A-4AC7-9702-075C82309512}" srcOrd="0" destOrd="1" presId="urn:microsoft.com/office/officeart/2005/8/layout/vList5"/>
    <dgm:cxn modelId="{CC46ED5C-C729-4C47-B345-2791777E2CD0}" type="presOf" srcId="{82D00EBA-C933-4424-91E7-100FD0B8211F}" destId="{B7F1F9DC-7A5F-4870-A782-4E1CA5EC1304}" srcOrd="0" destOrd="0" presId="urn:microsoft.com/office/officeart/2005/8/layout/vList5"/>
    <dgm:cxn modelId="{28D2404F-CBC4-4059-9BDF-77F0B1884A82}" type="presOf" srcId="{265D1EF1-F688-4020-9A0A-96D5CC4E9D58}" destId="{A1A65703-9140-45DD-995F-C205C7B508D0}" srcOrd="0" destOrd="1" presId="urn:microsoft.com/office/officeart/2005/8/layout/vList5"/>
    <dgm:cxn modelId="{F3E93FF6-3A29-4951-9B1F-F0E29C4468F1}" type="presOf" srcId="{1630D490-FEE6-4C79-9E70-A274207F72C7}" destId="{FBD2B46F-1D1C-4C24-AEF1-20482FEB4783}" srcOrd="0" destOrd="1" presId="urn:microsoft.com/office/officeart/2005/8/layout/vList5"/>
    <dgm:cxn modelId="{67586B1A-D5CE-47C7-8FA1-A7AE5A3B3559}" srcId="{71670B7D-4C93-451A-AE86-F168DE1D1A18}" destId="{1185FD3E-BF94-4033-BBE8-FBF46CCA36BC}" srcOrd="1" destOrd="0" parTransId="{14947DD5-6B1B-4815-8200-247A68CF0F44}" sibTransId="{A4E24F5E-AF4D-49A9-AE6D-DC8991132C0D}"/>
    <dgm:cxn modelId="{BD55105C-FD83-4437-B411-4A119F782B73}" srcId="{82D00EBA-C933-4424-91E7-100FD0B8211F}" destId="{310207C4-523F-40A5-B73D-56F4338A9A27}" srcOrd="1" destOrd="0" parTransId="{C33FB60F-01DA-48E0-9B83-738FBCECB31A}" sibTransId="{3F482CC4-2EE4-4A51-A69A-73CE4C6BE449}"/>
    <dgm:cxn modelId="{8304560F-621E-4BCF-87B7-6D533D0FC4DE}" type="presOf" srcId="{A2B0900E-6D36-4C73-A90A-23302C9909C1}" destId="{FBD2B46F-1D1C-4C24-AEF1-20482FEB4783}" srcOrd="0" destOrd="0" presId="urn:microsoft.com/office/officeart/2005/8/layout/vList5"/>
    <dgm:cxn modelId="{6359E310-04D8-437F-BCAF-7C0219DD0F6E}" srcId="{82D00EBA-C933-4424-91E7-100FD0B8211F}" destId="{9C2DA581-7B7C-46CB-9C81-A271F1A93251}" srcOrd="2" destOrd="0" parTransId="{92866B1D-D5DD-45F5-90C7-9B57E674C9CB}" sibTransId="{D2D4430D-6510-439B-97AB-9367A060179B}"/>
    <dgm:cxn modelId="{A2CDE140-0D77-416A-B306-DF7BCED42757}" srcId="{1185FD3E-BF94-4033-BBE8-FBF46CCA36BC}" destId="{15488165-4386-495C-AE51-6878C2844C1A}" srcOrd="0" destOrd="0" parTransId="{14E4C6C8-2A51-493B-B8FA-20D5EB9DD224}" sibTransId="{033AA5E0-BDC4-4267-803B-E4F983D1FB53}"/>
    <dgm:cxn modelId="{2E6C7E4A-FB55-4309-8F3E-349999D20F94}" type="presParOf" srcId="{6088AAB0-3BB5-4FC8-8763-B9E4075D4FC8}" destId="{0278D9B9-11A9-4438-A829-346C03A58105}" srcOrd="0" destOrd="0" presId="urn:microsoft.com/office/officeart/2005/8/layout/vList5"/>
    <dgm:cxn modelId="{7EA7A17B-2774-4C89-A921-250B4AC76042}" type="presParOf" srcId="{0278D9B9-11A9-4438-A829-346C03A58105}" destId="{9D2315DA-AAC0-4898-A0CC-EC6E312B8003}" srcOrd="0" destOrd="0" presId="urn:microsoft.com/office/officeart/2005/8/layout/vList5"/>
    <dgm:cxn modelId="{EEDBC198-2275-4D20-A326-4724D97439BA}" type="presParOf" srcId="{0278D9B9-11A9-4438-A829-346C03A58105}" destId="{FBD2B46F-1D1C-4C24-AEF1-20482FEB4783}" srcOrd="1" destOrd="0" presId="urn:microsoft.com/office/officeart/2005/8/layout/vList5"/>
    <dgm:cxn modelId="{FAE0CBEB-4E03-4858-AF8A-1EF1ECB83B41}" type="presParOf" srcId="{6088AAB0-3BB5-4FC8-8763-B9E4075D4FC8}" destId="{236AFDF3-5FAE-4F6E-8438-99D3A1BA6CE8}" srcOrd="1" destOrd="0" presId="urn:microsoft.com/office/officeart/2005/8/layout/vList5"/>
    <dgm:cxn modelId="{CF8B5471-B667-4607-B88F-21D6DD0FCFC1}" type="presParOf" srcId="{6088AAB0-3BB5-4FC8-8763-B9E4075D4FC8}" destId="{3C91F192-F88A-435E-B16F-52628FE5C9A0}" srcOrd="2" destOrd="0" presId="urn:microsoft.com/office/officeart/2005/8/layout/vList5"/>
    <dgm:cxn modelId="{8FD492E2-D387-43D9-904B-B49BF3E091E0}" type="presParOf" srcId="{3C91F192-F88A-435E-B16F-52628FE5C9A0}" destId="{14447687-41E2-4E0E-B400-005774C3F6CF}" srcOrd="0" destOrd="0" presId="urn:microsoft.com/office/officeart/2005/8/layout/vList5"/>
    <dgm:cxn modelId="{66DA2292-665D-42BE-A759-BCEFC2F56352}" type="presParOf" srcId="{3C91F192-F88A-435E-B16F-52628FE5C9A0}" destId="{6A052755-0D2A-4C54-9AE7-041B93E7EC59}" srcOrd="1" destOrd="0" presId="urn:microsoft.com/office/officeart/2005/8/layout/vList5"/>
    <dgm:cxn modelId="{CD99E2EF-E82C-46BB-8717-CF2BD35D25E5}" type="presParOf" srcId="{6088AAB0-3BB5-4FC8-8763-B9E4075D4FC8}" destId="{E5772449-E561-48DB-BD8E-CF12E3F14357}" srcOrd="3" destOrd="0" presId="urn:microsoft.com/office/officeart/2005/8/layout/vList5"/>
    <dgm:cxn modelId="{ED6DF493-F010-4F33-AF57-6DDB357F2DA4}" type="presParOf" srcId="{6088AAB0-3BB5-4FC8-8763-B9E4075D4FC8}" destId="{AF2EE6C0-E085-452E-932F-32926C994C13}" srcOrd="4" destOrd="0" presId="urn:microsoft.com/office/officeart/2005/8/layout/vList5"/>
    <dgm:cxn modelId="{404DF4C0-87C9-46E2-A1D2-34D21E55CFC1}" type="presParOf" srcId="{AF2EE6C0-E085-452E-932F-32926C994C13}" destId="{C13808FD-DEF2-4C50-89B3-C14E112EC99D}" srcOrd="0" destOrd="0" presId="urn:microsoft.com/office/officeart/2005/8/layout/vList5"/>
    <dgm:cxn modelId="{4C33A187-E417-4498-9358-AA422781EAE3}" type="presParOf" srcId="{AF2EE6C0-E085-452E-932F-32926C994C13}" destId="{AEDB8098-2004-43B5-AABD-0B874CFB47AA}" srcOrd="1" destOrd="0" presId="urn:microsoft.com/office/officeart/2005/8/layout/vList5"/>
    <dgm:cxn modelId="{6A0E4497-5DEE-4E86-91A9-37BD405A0AC1}" type="presParOf" srcId="{6088AAB0-3BB5-4FC8-8763-B9E4075D4FC8}" destId="{2FF4EB5D-A241-43A0-9C1D-0F6DD1E497D5}" srcOrd="5" destOrd="0" presId="urn:microsoft.com/office/officeart/2005/8/layout/vList5"/>
    <dgm:cxn modelId="{9968CE36-F409-4801-866A-A87EC31882D4}" type="presParOf" srcId="{6088AAB0-3BB5-4FC8-8763-B9E4075D4FC8}" destId="{15A372C7-7F3E-4FF3-9990-AD4AB2E47633}" srcOrd="6" destOrd="0" presId="urn:microsoft.com/office/officeart/2005/8/layout/vList5"/>
    <dgm:cxn modelId="{C09266E6-B620-4D47-8C05-9F03A7F73F19}" type="presParOf" srcId="{15A372C7-7F3E-4FF3-9990-AD4AB2E47633}" destId="{B7F1F9DC-7A5F-4870-A782-4E1CA5EC1304}" srcOrd="0" destOrd="0" presId="urn:microsoft.com/office/officeart/2005/8/layout/vList5"/>
    <dgm:cxn modelId="{B35573DB-9C85-4D23-82BF-E27F5BFA482E}" type="presParOf" srcId="{15A372C7-7F3E-4FF3-9990-AD4AB2E47633}" destId="{187F55E8-EEF1-4421-8CD5-ADB32B13ABC3}" srcOrd="1" destOrd="0" presId="urn:microsoft.com/office/officeart/2005/8/layout/vList5"/>
    <dgm:cxn modelId="{ACC51CB6-B360-4425-8105-7126842333E5}" type="presParOf" srcId="{6088AAB0-3BB5-4FC8-8763-B9E4075D4FC8}" destId="{26BFCDD5-4E32-41E5-8C1E-312BA7FC4150}" srcOrd="7" destOrd="0" presId="urn:microsoft.com/office/officeart/2005/8/layout/vList5"/>
    <dgm:cxn modelId="{F816AF53-0F11-4262-ADB2-1DB26AB4DF68}" type="presParOf" srcId="{6088AAB0-3BB5-4FC8-8763-B9E4075D4FC8}" destId="{ADCBBE35-A173-4AC4-A5CE-B3035027AD88}" srcOrd="8" destOrd="0" presId="urn:microsoft.com/office/officeart/2005/8/layout/vList5"/>
    <dgm:cxn modelId="{690A4E2B-72E4-4C8A-A4C9-7892153D3122}" type="presParOf" srcId="{ADCBBE35-A173-4AC4-A5CE-B3035027AD88}" destId="{8EF03A0B-634E-4CBB-909A-D0F804B886F9}" srcOrd="0" destOrd="0" presId="urn:microsoft.com/office/officeart/2005/8/layout/vList5"/>
    <dgm:cxn modelId="{E4195619-E5F2-4B9E-96FB-F7BB5A368D92}" type="presParOf" srcId="{ADCBBE35-A173-4AC4-A5CE-B3035027AD88}" destId="{A1A65703-9140-45DD-995F-C205C7B508D0}" srcOrd="1" destOrd="0" presId="urn:microsoft.com/office/officeart/2005/8/layout/vList5"/>
    <dgm:cxn modelId="{F3C6293C-173B-445C-8B6F-A551D77EF6BF}" type="presParOf" srcId="{6088AAB0-3BB5-4FC8-8763-B9E4075D4FC8}" destId="{F60A503E-9FED-4645-A2E2-7FC77C0AF3F6}" srcOrd="9" destOrd="0" presId="urn:microsoft.com/office/officeart/2005/8/layout/vList5"/>
    <dgm:cxn modelId="{DF47771C-2826-464F-BD35-D7FE1B3B0D47}" type="presParOf" srcId="{6088AAB0-3BB5-4FC8-8763-B9E4075D4FC8}" destId="{E4363F03-8FCE-40CC-94BA-EE88CDE09C69}" srcOrd="10" destOrd="0" presId="urn:microsoft.com/office/officeart/2005/8/layout/vList5"/>
    <dgm:cxn modelId="{A483F594-390E-40E1-84E7-882FAABA3F8F}" type="presParOf" srcId="{E4363F03-8FCE-40CC-94BA-EE88CDE09C69}" destId="{9CDA1B1F-3F98-4A05-8508-136947A5FF6A}" srcOrd="0" destOrd="0" presId="urn:microsoft.com/office/officeart/2005/8/layout/vList5"/>
    <dgm:cxn modelId="{45809559-21BD-452D-A130-582AB4223B88}" type="presParOf" srcId="{E4363F03-8FCE-40CC-94BA-EE88CDE09C69}" destId="{D1BE9611-C66A-4AC7-9702-075C82309512}" srcOrd="1" destOrd="0" presId="urn:microsoft.com/office/officeart/2005/8/layout/vList5"/>
  </dgm:cxnLst>
  <dgm:bg>
    <a:effectLst>
      <a:glow rad="139700">
        <a:schemeClr val="accent1">
          <a:satMod val="175000"/>
          <a:alpha val="40000"/>
        </a:schemeClr>
      </a:glow>
      <a:outerShdw blurRad="152400" dist="317500" dir="5400000" sx="90000" sy="-19000" rotWithShape="0">
        <a:prstClr val="black">
          <a:alpha val="15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6D0A95E-2AEA-406D-8A7F-65454289F2EF}" type="doc">
      <dgm:prSet loTypeId="urn:microsoft.com/office/officeart/2008/layout/PictureStrips" loCatId="list" qsTypeId="urn:microsoft.com/office/officeart/2005/8/quickstyle/3d1" qsCatId="3D" csTypeId="urn:microsoft.com/office/officeart/2005/8/colors/accent1_2" csCatId="accent1" phldr="1"/>
      <dgm:spPr/>
      <dgm:t>
        <a:bodyPr/>
        <a:lstStyle/>
        <a:p>
          <a:endParaRPr lang="ru-RU"/>
        </a:p>
      </dgm:t>
    </dgm:pt>
    <dgm:pt modelId="{9C55AB2C-F130-4418-9D11-2AD60390F08D}">
      <dgm:prSet phldrT="[Текст]" custT="1"/>
      <dgm:spPr/>
      <dgm:t>
        <a:bodyPr/>
        <a:lstStyle/>
        <a:p>
          <a:r>
            <a:rPr lang="ru-RU" sz="1800" dirty="0" smtClean="0">
              <a:latin typeface="Arial" pitchFamily="34" charset="0"/>
              <a:cs typeface="Arial" pitchFamily="34" charset="0"/>
            </a:rPr>
            <a:t>Испытания проведены на соответствие недействующим национальным стандартам</a:t>
          </a:r>
          <a:endParaRPr lang="ru-RU" sz="1800" dirty="0">
            <a:latin typeface="Arial" pitchFamily="34" charset="0"/>
            <a:cs typeface="Arial" pitchFamily="34" charset="0"/>
          </a:endParaRPr>
        </a:p>
      </dgm:t>
    </dgm:pt>
    <dgm:pt modelId="{F634C0AF-F735-4F64-B7B4-AFCD6C997125}" type="parTrans" cxnId="{BEAAC392-5AEF-4A90-B59F-9ABF1F411012}">
      <dgm:prSet/>
      <dgm:spPr/>
      <dgm:t>
        <a:bodyPr/>
        <a:lstStyle/>
        <a:p>
          <a:endParaRPr lang="ru-RU" sz="1800">
            <a:latin typeface="Arial" pitchFamily="34" charset="0"/>
            <a:cs typeface="Arial" pitchFamily="34" charset="0"/>
          </a:endParaRPr>
        </a:p>
      </dgm:t>
    </dgm:pt>
    <dgm:pt modelId="{56BE1D00-05FC-4F8C-A8F3-7D8021BA95FE}" type="sibTrans" cxnId="{BEAAC392-5AEF-4A90-B59F-9ABF1F411012}">
      <dgm:prSet/>
      <dgm:spPr/>
      <dgm:t>
        <a:bodyPr/>
        <a:lstStyle/>
        <a:p>
          <a:endParaRPr lang="ru-RU" sz="1800">
            <a:latin typeface="Arial" pitchFamily="34" charset="0"/>
            <a:cs typeface="Arial" pitchFamily="34" charset="0"/>
          </a:endParaRPr>
        </a:p>
      </dgm:t>
    </dgm:pt>
    <dgm:pt modelId="{B54E7CC3-BC5D-4E4B-BF29-F3238119C810}">
      <dgm:prSet phldrT="[Текст]" custT="1"/>
      <dgm:spPr/>
      <dgm:t>
        <a:bodyPr/>
        <a:lstStyle/>
        <a:p>
          <a:r>
            <a:rPr lang="ru-RU" sz="1600" dirty="0" smtClean="0">
              <a:latin typeface="Arial" pitchFamily="34" charset="0"/>
              <a:cs typeface="Arial" pitchFamily="34" charset="0"/>
            </a:rPr>
            <a:t>Не все внесенные изменения в медицинское изделие (параметры и характеристики) подтверждены результатами испытаний</a:t>
          </a:r>
          <a:endParaRPr lang="ru-RU" sz="1600" dirty="0">
            <a:latin typeface="Arial" pitchFamily="34" charset="0"/>
            <a:cs typeface="Arial" pitchFamily="34" charset="0"/>
          </a:endParaRPr>
        </a:p>
      </dgm:t>
    </dgm:pt>
    <dgm:pt modelId="{765F473A-7E76-40B5-A60C-16BDD5C98DB6}" type="parTrans" cxnId="{305A2C9E-80B2-46D7-AB4A-792392B7B3A6}">
      <dgm:prSet/>
      <dgm:spPr/>
      <dgm:t>
        <a:bodyPr/>
        <a:lstStyle/>
        <a:p>
          <a:endParaRPr lang="ru-RU" sz="1800">
            <a:latin typeface="Arial" pitchFamily="34" charset="0"/>
            <a:cs typeface="Arial" pitchFamily="34" charset="0"/>
          </a:endParaRPr>
        </a:p>
      </dgm:t>
    </dgm:pt>
    <dgm:pt modelId="{FEAC450A-DD20-42BD-9161-592805A9EFAC}" type="sibTrans" cxnId="{305A2C9E-80B2-46D7-AB4A-792392B7B3A6}">
      <dgm:prSet/>
      <dgm:spPr/>
      <dgm:t>
        <a:bodyPr/>
        <a:lstStyle/>
        <a:p>
          <a:endParaRPr lang="ru-RU" sz="1800">
            <a:latin typeface="Arial" pitchFamily="34" charset="0"/>
            <a:cs typeface="Arial" pitchFamily="34" charset="0"/>
          </a:endParaRPr>
        </a:p>
      </dgm:t>
    </dgm:pt>
    <dgm:pt modelId="{1660B6ED-2E86-489A-99C4-722F14C0DB04}">
      <dgm:prSet phldrT="[Текст]" custT="1"/>
      <dgm:spPr/>
      <dgm:t>
        <a:bodyPr/>
        <a:lstStyle/>
        <a:p>
          <a:r>
            <a:rPr lang="ru-RU" sz="1800" dirty="0" smtClean="0">
              <a:latin typeface="Arial" pitchFamily="34" charset="0"/>
              <a:cs typeface="Arial" pitchFamily="34" charset="0"/>
            </a:rPr>
            <a:t>В Акте оценки технических испытаний отсутствует анализ представленных собственных испытаний производителя</a:t>
          </a:r>
          <a:endParaRPr lang="ru-RU" sz="1800" dirty="0">
            <a:latin typeface="Arial" pitchFamily="34" charset="0"/>
            <a:cs typeface="Arial" pitchFamily="34" charset="0"/>
          </a:endParaRPr>
        </a:p>
      </dgm:t>
    </dgm:pt>
    <dgm:pt modelId="{D36707B9-C27D-4DD5-AD4A-F6202EFA7249}" type="parTrans" cxnId="{2ED1C632-BF2C-4324-B93D-B340BA4850E6}">
      <dgm:prSet/>
      <dgm:spPr/>
      <dgm:t>
        <a:bodyPr/>
        <a:lstStyle/>
        <a:p>
          <a:endParaRPr lang="ru-RU" sz="1800">
            <a:latin typeface="Arial" pitchFamily="34" charset="0"/>
            <a:cs typeface="Arial" pitchFamily="34" charset="0"/>
          </a:endParaRPr>
        </a:p>
      </dgm:t>
    </dgm:pt>
    <dgm:pt modelId="{F760E97A-95F9-431F-95BC-9EC8D20BFFA5}" type="sibTrans" cxnId="{2ED1C632-BF2C-4324-B93D-B340BA4850E6}">
      <dgm:prSet/>
      <dgm:spPr/>
      <dgm:t>
        <a:bodyPr/>
        <a:lstStyle/>
        <a:p>
          <a:endParaRPr lang="ru-RU" sz="1800">
            <a:latin typeface="Arial" pitchFamily="34" charset="0"/>
            <a:cs typeface="Arial" pitchFamily="34" charset="0"/>
          </a:endParaRPr>
        </a:p>
      </dgm:t>
    </dgm:pt>
    <dgm:pt modelId="{359700BD-4E1A-4916-BE4B-2B74BD24D010}">
      <dgm:prSet phldrT="[Текст]" custT="1"/>
      <dgm:spPr/>
      <dgm:t>
        <a:bodyPr/>
        <a:lstStyle/>
        <a:p>
          <a:r>
            <a:rPr lang="ru-RU" sz="1800" dirty="0" smtClean="0">
              <a:latin typeface="Arial" pitchFamily="34" charset="0"/>
              <a:cs typeface="Arial" pitchFamily="34" charset="0"/>
            </a:rPr>
            <a:t>Представлены только собственные технические испытания производителя, а испытания аккредитованной лаборатории отсутствуют</a:t>
          </a:r>
          <a:endParaRPr lang="ru-RU" sz="1800" dirty="0">
            <a:latin typeface="Arial" pitchFamily="34" charset="0"/>
            <a:cs typeface="Arial" pitchFamily="34" charset="0"/>
          </a:endParaRPr>
        </a:p>
      </dgm:t>
    </dgm:pt>
    <dgm:pt modelId="{5B42B650-6A4E-4900-99FD-52C9B7D9BA1D}" type="parTrans" cxnId="{51ADE807-2C58-4602-97B7-93B53754EB99}">
      <dgm:prSet/>
      <dgm:spPr/>
      <dgm:t>
        <a:bodyPr/>
        <a:lstStyle/>
        <a:p>
          <a:endParaRPr lang="ru-RU" sz="1800">
            <a:latin typeface="Arial" pitchFamily="34" charset="0"/>
            <a:cs typeface="Arial" pitchFamily="34" charset="0"/>
          </a:endParaRPr>
        </a:p>
      </dgm:t>
    </dgm:pt>
    <dgm:pt modelId="{1CE8734C-4D0E-4389-BBC5-43DA1C95C402}" type="sibTrans" cxnId="{51ADE807-2C58-4602-97B7-93B53754EB99}">
      <dgm:prSet/>
      <dgm:spPr/>
      <dgm:t>
        <a:bodyPr/>
        <a:lstStyle/>
        <a:p>
          <a:endParaRPr lang="ru-RU" sz="1800">
            <a:latin typeface="Arial" pitchFamily="34" charset="0"/>
            <a:cs typeface="Arial" pitchFamily="34" charset="0"/>
          </a:endParaRPr>
        </a:p>
      </dgm:t>
    </dgm:pt>
    <dgm:pt modelId="{EE65DAD7-1974-444E-93CA-4F11CB5B7A0E}">
      <dgm:prSet phldrT="[Текст]" custT="1"/>
      <dgm:spPr/>
      <dgm:t>
        <a:bodyPr/>
        <a:lstStyle/>
        <a:p>
          <a:r>
            <a:rPr lang="ru-RU" sz="1800" dirty="0" smtClean="0">
              <a:latin typeface="Arial" pitchFamily="34" charset="0"/>
              <a:cs typeface="Arial" pitchFamily="34" charset="0"/>
            </a:rPr>
            <a:t>Изменен срок годности (хранения) без подтверждающих технических испытаний</a:t>
          </a:r>
          <a:endParaRPr lang="ru-RU" sz="1800" dirty="0">
            <a:latin typeface="Arial" pitchFamily="34" charset="0"/>
            <a:cs typeface="Arial" pitchFamily="34" charset="0"/>
          </a:endParaRPr>
        </a:p>
      </dgm:t>
    </dgm:pt>
    <dgm:pt modelId="{6161B592-2933-4597-BEE9-6E59AB925F5A}" type="parTrans" cxnId="{682D2027-8042-4466-BB5D-7E856C07F57A}">
      <dgm:prSet/>
      <dgm:spPr/>
      <dgm:t>
        <a:bodyPr/>
        <a:lstStyle/>
        <a:p>
          <a:endParaRPr lang="ru-RU" sz="1800">
            <a:latin typeface="Arial" pitchFamily="34" charset="0"/>
            <a:cs typeface="Arial" pitchFamily="34" charset="0"/>
          </a:endParaRPr>
        </a:p>
      </dgm:t>
    </dgm:pt>
    <dgm:pt modelId="{5D24A1C8-2682-44F1-BADF-C3A21B5D97E9}" type="sibTrans" cxnId="{682D2027-8042-4466-BB5D-7E856C07F57A}">
      <dgm:prSet/>
      <dgm:spPr/>
      <dgm:t>
        <a:bodyPr/>
        <a:lstStyle/>
        <a:p>
          <a:endParaRPr lang="ru-RU" sz="1800">
            <a:latin typeface="Arial" pitchFamily="34" charset="0"/>
            <a:cs typeface="Arial" pitchFamily="34" charset="0"/>
          </a:endParaRPr>
        </a:p>
      </dgm:t>
    </dgm:pt>
    <dgm:pt modelId="{C099DB3C-8841-4EB7-8F07-7B775CC4D38C}">
      <dgm:prSet phldrT="[Текст]" custT="1"/>
      <dgm:spPr/>
      <dgm:t>
        <a:bodyPr/>
        <a:lstStyle/>
        <a:p>
          <a:r>
            <a:rPr lang="ru-RU" sz="1800" dirty="0" smtClean="0">
              <a:latin typeface="Arial" pitchFamily="34" charset="0"/>
              <a:cs typeface="Arial" pitchFamily="34" charset="0"/>
            </a:rPr>
            <a:t>Испытания проведены не в аккредитованной лаборатории</a:t>
          </a:r>
          <a:endParaRPr lang="ru-RU" sz="1800" dirty="0">
            <a:latin typeface="Arial" pitchFamily="34" charset="0"/>
            <a:cs typeface="Arial" pitchFamily="34" charset="0"/>
          </a:endParaRPr>
        </a:p>
      </dgm:t>
    </dgm:pt>
    <dgm:pt modelId="{916F8304-8358-4B8F-926A-7DDE6EB53E2E}" type="parTrans" cxnId="{44A1FC7E-0F82-4310-8A4F-383E44215A92}">
      <dgm:prSet/>
      <dgm:spPr/>
      <dgm:t>
        <a:bodyPr/>
        <a:lstStyle/>
        <a:p>
          <a:endParaRPr lang="ru-RU" sz="1800">
            <a:latin typeface="Arial" pitchFamily="34" charset="0"/>
            <a:cs typeface="Arial" pitchFamily="34" charset="0"/>
          </a:endParaRPr>
        </a:p>
      </dgm:t>
    </dgm:pt>
    <dgm:pt modelId="{C617A96C-173D-4474-8FC0-CEC9D30C5FB8}" type="sibTrans" cxnId="{44A1FC7E-0F82-4310-8A4F-383E44215A92}">
      <dgm:prSet/>
      <dgm:spPr/>
      <dgm:t>
        <a:bodyPr/>
        <a:lstStyle/>
        <a:p>
          <a:endParaRPr lang="ru-RU" sz="1800">
            <a:latin typeface="Arial" pitchFamily="34" charset="0"/>
            <a:cs typeface="Arial" pitchFamily="34" charset="0"/>
          </a:endParaRPr>
        </a:p>
      </dgm:t>
    </dgm:pt>
    <dgm:pt modelId="{B80D1264-E412-4C05-A395-6AFCF1FD2343}" type="pres">
      <dgm:prSet presAssocID="{86D0A95E-2AEA-406D-8A7F-65454289F2EF}" presName="Name0" presStyleCnt="0">
        <dgm:presLayoutVars>
          <dgm:dir/>
          <dgm:resizeHandles val="exact"/>
        </dgm:presLayoutVars>
      </dgm:prSet>
      <dgm:spPr/>
      <dgm:t>
        <a:bodyPr/>
        <a:lstStyle/>
        <a:p>
          <a:endParaRPr lang="ru-RU"/>
        </a:p>
      </dgm:t>
    </dgm:pt>
    <dgm:pt modelId="{23589649-E67B-4075-BAB4-F7B05723F1CC}" type="pres">
      <dgm:prSet presAssocID="{9C55AB2C-F130-4418-9D11-2AD60390F08D}" presName="composite" presStyleCnt="0"/>
      <dgm:spPr/>
    </dgm:pt>
    <dgm:pt modelId="{98222B3E-EE46-4C9B-B08C-8373DE0CFF35}" type="pres">
      <dgm:prSet presAssocID="{9C55AB2C-F130-4418-9D11-2AD60390F08D}" presName="rect1" presStyleLbl="trAlignAcc1" presStyleIdx="0" presStyleCnt="6">
        <dgm:presLayoutVars>
          <dgm:bulletEnabled val="1"/>
        </dgm:presLayoutVars>
      </dgm:prSet>
      <dgm:spPr/>
      <dgm:t>
        <a:bodyPr/>
        <a:lstStyle/>
        <a:p>
          <a:endParaRPr lang="ru-RU"/>
        </a:p>
      </dgm:t>
    </dgm:pt>
    <dgm:pt modelId="{A88881B1-FF7F-497E-8D03-5895DCBB6D52}" type="pres">
      <dgm:prSet presAssocID="{9C55AB2C-F130-4418-9D11-2AD60390F08D}" presName="rect2" presStyleLbl="fgImgPlace1" presStyleIdx="0" presStyleCnt="6"/>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50000" r="-50000"/>
          </a:stretch>
        </a:blipFill>
      </dgm:spPr>
    </dgm:pt>
    <dgm:pt modelId="{86FED726-4D93-4A40-9518-C9B90CA4C0C5}" type="pres">
      <dgm:prSet presAssocID="{56BE1D00-05FC-4F8C-A8F3-7D8021BA95FE}" presName="sibTrans" presStyleCnt="0"/>
      <dgm:spPr/>
    </dgm:pt>
    <dgm:pt modelId="{0295310D-2BBB-421F-B53E-0E9D852B5B96}" type="pres">
      <dgm:prSet presAssocID="{B54E7CC3-BC5D-4E4B-BF29-F3238119C810}" presName="composite" presStyleCnt="0"/>
      <dgm:spPr/>
    </dgm:pt>
    <dgm:pt modelId="{32DA92AC-3F96-4069-8BA3-ECAD55F957DB}" type="pres">
      <dgm:prSet presAssocID="{B54E7CC3-BC5D-4E4B-BF29-F3238119C810}" presName="rect1" presStyleLbl="trAlignAcc1" presStyleIdx="1" presStyleCnt="6">
        <dgm:presLayoutVars>
          <dgm:bulletEnabled val="1"/>
        </dgm:presLayoutVars>
      </dgm:prSet>
      <dgm:spPr/>
      <dgm:t>
        <a:bodyPr/>
        <a:lstStyle/>
        <a:p>
          <a:endParaRPr lang="ru-RU"/>
        </a:p>
      </dgm:t>
    </dgm:pt>
    <dgm:pt modelId="{617937D7-3819-414E-974A-AFF86F1542FE}" type="pres">
      <dgm:prSet presAssocID="{B54E7CC3-BC5D-4E4B-BF29-F3238119C810}" presName="rect2"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l="-75000" r="-75000"/>
          </a:stretch>
        </a:blipFill>
      </dgm:spPr>
    </dgm:pt>
    <dgm:pt modelId="{2CABC1F9-4599-433F-AEBA-490F9BAE6440}" type="pres">
      <dgm:prSet presAssocID="{FEAC450A-DD20-42BD-9161-592805A9EFAC}" presName="sibTrans" presStyleCnt="0"/>
      <dgm:spPr/>
    </dgm:pt>
    <dgm:pt modelId="{EFC32658-39E7-4E46-8A5B-BBA16F10EFBF}" type="pres">
      <dgm:prSet presAssocID="{1660B6ED-2E86-489A-99C4-722F14C0DB04}" presName="composite" presStyleCnt="0"/>
      <dgm:spPr/>
    </dgm:pt>
    <dgm:pt modelId="{0C905913-8F98-4FDF-93F8-6D1A5A88B531}" type="pres">
      <dgm:prSet presAssocID="{1660B6ED-2E86-489A-99C4-722F14C0DB04}" presName="rect1" presStyleLbl="trAlignAcc1" presStyleIdx="2" presStyleCnt="6">
        <dgm:presLayoutVars>
          <dgm:bulletEnabled val="1"/>
        </dgm:presLayoutVars>
      </dgm:prSet>
      <dgm:spPr/>
      <dgm:t>
        <a:bodyPr/>
        <a:lstStyle/>
        <a:p>
          <a:endParaRPr lang="ru-RU"/>
        </a:p>
      </dgm:t>
    </dgm:pt>
    <dgm:pt modelId="{553645D9-B4E9-4680-9035-92CBED63A5F9}" type="pres">
      <dgm:prSet presAssocID="{1660B6ED-2E86-489A-99C4-722F14C0DB04}" presName="rect2" presStyleLbl="fgImgPlace1" presStyleIdx="2"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dgm:spPr>
    </dgm:pt>
    <dgm:pt modelId="{80E7D8C3-AA04-45E8-BDDF-8BD9EEDE633C}" type="pres">
      <dgm:prSet presAssocID="{F760E97A-95F9-431F-95BC-9EC8D20BFFA5}" presName="sibTrans" presStyleCnt="0"/>
      <dgm:spPr/>
    </dgm:pt>
    <dgm:pt modelId="{CD13738C-BB3D-4886-823C-6F33CFEC752E}" type="pres">
      <dgm:prSet presAssocID="{359700BD-4E1A-4916-BE4B-2B74BD24D010}" presName="composite" presStyleCnt="0"/>
      <dgm:spPr/>
    </dgm:pt>
    <dgm:pt modelId="{08AA706B-167C-44A2-BA82-B43263550529}" type="pres">
      <dgm:prSet presAssocID="{359700BD-4E1A-4916-BE4B-2B74BD24D010}" presName="rect1" presStyleLbl="trAlignAcc1" presStyleIdx="3" presStyleCnt="6">
        <dgm:presLayoutVars>
          <dgm:bulletEnabled val="1"/>
        </dgm:presLayoutVars>
      </dgm:prSet>
      <dgm:spPr/>
      <dgm:t>
        <a:bodyPr/>
        <a:lstStyle/>
        <a:p>
          <a:endParaRPr lang="ru-RU"/>
        </a:p>
      </dgm:t>
    </dgm:pt>
    <dgm:pt modelId="{E65D97F0-63BF-4297-B59B-732571F84493}" type="pres">
      <dgm:prSet presAssocID="{359700BD-4E1A-4916-BE4B-2B74BD24D010}" presName="rect2" presStyleLbl="fgImgPlace1" presStyleIdx="3" presStyleCnt="6"/>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44000" r="-44000"/>
          </a:stretch>
        </a:blipFill>
      </dgm:spPr>
    </dgm:pt>
    <dgm:pt modelId="{5C046D81-4FAB-421B-8FBB-A5B60F88898B}" type="pres">
      <dgm:prSet presAssocID="{1CE8734C-4D0E-4389-BBC5-43DA1C95C402}" presName="sibTrans" presStyleCnt="0"/>
      <dgm:spPr/>
    </dgm:pt>
    <dgm:pt modelId="{97B850A1-D4C0-4FC0-B7D4-691739549F68}" type="pres">
      <dgm:prSet presAssocID="{EE65DAD7-1974-444E-93CA-4F11CB5B7A0E}" presName="composite" presStyleCnt="0"/>
      <dgm:spPr/>
    </dgm:pt>
    <dgm:pt modelId="{5456A813-44CE-4F93-AC19-97AD25384E4D}" type="pres">
      <dgm:prSet presAssocID="{EE65DAD7-1974-444E-93CA-4F11CB5B7A0E}" presName="rect1" presStyleLbl="trAlignAcc1" presStyleIdx="4" presStyleCnt="6">
        <dgm:presLayoutVars>
          <dgm:bulletEnabled val="1"/>
        </dgm:presLayoutVars>
      </dgm:prSet>
      <dgm:spPr/>
      <dgm:t>
        <a:bodyPr/>
        <a:lstStyle/>
        <a:p>
          <a:endParaRPr lang="ru-RU"/>
        </a:p>
      </dgm:t>
    </dgm:pt>
    <dgm:pt modelId="{1BDED9F2-1A0E-49F3-9234-75365AD117A9}" type="pres">
      <dgm:prSet presAssocID="{EE65DAD7-1974-444E-93CA-4F11CB5B7A0E}" presName="rect2" presStyleLbl="fgImgPlace1" presStyleIdx="4" presStyleCnt="6"/>
      <dgm:spPr>
        <a:blipFill>
          <a:blip xmlns:r="http://schemas.openxmlformats.org/officeDocument/2006/relationships" r:embed="rId4">
            <a:extLst>
              <a:ext uri="{28A0092B-C50C-407E-A947-70E740481C1C}">
                <a14:useLocalDpi xmlns:a14="http://schemas.microsoft.com/office/drawing/2010/main" val="0"/>
              </a:ext>
            </a:extLst>
          </a:blip>
          <a:srcRect/>
          <a:stretch>
            <a:fillRect l="-83000" r="-83000"/>
          </a:stretch>
        </a:blipFill>
      </dgm:spPr>
      <dgm:t>
        <a:bodyPr/>
        <a:lstStyle/>
        <a:p>
          <a:endParaRPr lang="ru-RU"/>
        </a:p>
      </dgm:t>
    </dgm:pt>
    <dgm:pt modelId="{2D577733-6175-417C-B84E-18A2689351BB}" type="pres">
      <dgm:prSet presAssocID="{5D24A1C8-2682-44F1-BADF-C3A21B5D97E9}" presName="sibTrans" presStyleCnt="0"/>
      <dgm:spPr/>
    </dgm:pt>
    <dgm:pt modelId="{FA41D9A2-7D1B-4C50-A7B9-C8C478736815}" type="pres">
      <dgm:prSet presAssocID="{C099DB3C-8841-4EB7-8F07-7B775CC4D38C}" presName="composite" presStyleCnt="0"/>
      <dgm:spPr/>
    </dgm:pt>
    <dgm:pt modelId="{3F7991B5-1FF7-46CF-9807-FAEC190EB54F}" type="pres">
      <dgm:prSet presAssocID="{C099DB3C-8841-4EB7-8F07-7B775CC4D38C}" presName="rect1" presStyleLbl="trAlignAcc1" presStyleIdx="5" presStyleCnt="6">
        <dgm:presLayoutVars>
          <dgm:bulletEnabled val="1"/>
        </dgm:presLayoutVars>
      </dgm:prSet>
      <dgm:spPr/>
      <dgm:t>
        <a:bodyPr/>
        <a:lstStyle/>
        <a:p>
          <a:endParaRPr lang="ru-RU"/>
        </a:p>
      </dgm:t>
    </dgm:pt>
    <dgm:pt modelId="{7B4D4D13-C2B9-46C7-843A-537483AFA728}" type="pres">
      <dgm:prSet presAssocID="{C099DB3C-8841-4EB7-8F07-7B775CC4D38C}" presName="rect2" presStyleLbl="fgImgPlace1" presStyleIdx="5" presStyleCnt="6"/>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55000" r="-55000"/>
          </a:stretch>
        </a:blipFill>
      </dgm:spPr>
    </dgm:pt>
  </dgm:ptLst>
  <dgm:cxnLst>
    <dgm:cxn modelId="{305A2C9E-80B2-46D7-AB4A-792392B7B3A6}" srcId="{86D0A95E-2AEA-406D-8A7F-65454289F2EF}" destId="{B54E7CC3-BC5D-4E4B-BF29-F3238119C810}" srcOrd="1" destOrd="0" parTransId="{765F473A-7E76-40B5-A60C-16BDD5C98DB6}" sibTransId="{FEAC450A-DD20-42BD-9161-592805A9EFAC}"/>
    <dgm:cxn modelId="{250A4C19-3B19-4BE8-B2C8-83A7DB02AEF1}" type="presOf" srcId="{86D0A95E-2AEA-406D-8A7F-65454289F2EF}" destId="{B80D1264-E412-4C05-A395-6AFCF1FD2343}" srcOrd="0" destOrd="0" presId="urn:microsoft.com/office/officeart/2008/layout/PictureStrips"/>
    <dgm:cxn modelId="{E5402DD6-088B-4EA2-ADA9-563745C50C8D}" type="presOf" srcId="{B54E7CC3-BC5D-4E4B-BF29-F3238119C810}" destId="{32DA92AC-3F96-4069-8BA3-ECAD55F957DB}" srcOrd="0" destOrd="0" presId="urn:microsoft.com/office/officeart/2008/layout/PictureStrips"/>
    <dgm:cxn modelId="{682D2027-8042-4466-BB5D-7E856C07F57A}" srcId="{86D0A95E-2AEA-406D-8A7F-65454289F2EF}" destId="{EE65DAD7-1974-444E-93CA-4F11CB5B7A0E}" srcOrd="4" destOrd="0" parTransId="{6161B592-2933-4597-BEE9-6E59AB925F5A}" sibTransId="{5D24A1C8-2682-44F1-BADF-C3A21B5D97E9}"/>
    <dgm:cxn modelId="{B70648DB-691D-4702-9C2B-18F705E2329F}" type="presOf" srcId="{9C55AB2C-F130-4418-9D11-2AD60390F08D}" destId="{98222B3E-EE46-4C9B-B08C-8373DE0CFF35}" srcOrd="0" destOrd="0" presId="urn:microsoft.com/office/officeart/2008/layout/PictureStrips"/>
    <dgm:cxn modelId="{51ADE807-2C58-4602-97B7-93B53754EB99}" srcId="{86D0A95E-2AEA-406D-8A7F-65454289F2EF}" destId="{359700BD-4E1A-4916-BE4B-2B74BD24D010}" srcOrd="3" destOrd="0" parTransId="{5B42B650-6A4E-4900-99FD-52C9B7D9BA1D}" sibTransId="{1CE8734C-4D0E-4389-BBC5-43DA1C95C402}"/>
    <dgm:cxn modelId="{95F3704D-BCD7-402E-8301-51E08AC7B5C6}" type="presOf" srcId="{C099DB3C-8841-4EB7-8F07-7B775CC4D38C}" destId="{3F7991B5-1FF7-46CF-9807-FAEC190EB54F}" srcOrd="0" destOrd="0" presId="urn:microsoft.com/office/officeart/2008/layout/PictureStrips"/>
    <dgm:cxn modelId="{10D085E4-5DBB-4D79-AAE6-B50BEF5B16A8}" type="presOf" srcId="{359700BD-4E1A-4916-BE4B-2B74BD24D010}" destId="{08AA706B-167C-44A2-BA82-B43263550529}" srcOrd="0" destOrd="0" presId="urn:microsoft.com/office/officeart/2008/layout/PictureStrips"/>
    <dgm:cxn modelId="{44A1FC7E-0F82-4310-8A4F-383E44215A92}" srcId="{86D0A95E-2AEA-406D-8A7F-65454289F2EF}" destId="{C099DB3C-8841-4EB7-8F07-7B775CC4D38C}" srcOrd="5" destOrd="0" parTransId="{916F8304-8358-4B8F-926A-7DDE6EB53E2E}" sibTransId="{C617A96C-173D-4474-8FC0-CEC9D30C5FB8}"/>
    <dgm:cxn modelId="{612D9492-D5E7-4C4F-8ED7-9DA999311DEF}" type="presOf" srcId="{EE65DAD7-1974-444E-93CA-4F11CB5B7A0E}" destId="{5456A813-44CE-4F93-AC19-97AD25384E4D}" srcOrd="0" destOrd="0" presId="urn:microsoft.com/office/officeart/2008/layout/PictureStrips"/>
    <dgm:cxn modelId="{BEAAC392-5AEF-4A90-B59F-9ABF1F411012}" srcId="{86D0A95E-2AEA-406D-8A7F-65454289F2EF}" destId="{9C55AB2C-F130-4418-9D11-2AD60390F08D}" srcOrd="0" destOrd="0" parTransId="{F634C0AF-F735-4F64-B7B4-AFCD6C997125}" sibTransId="{56BE1D00-05FC-4F8C-A8F3-7D8021BA95FE}"/>
    <dgm:cxn modelId="{2ED1C632-BF2C-4324-B93D-B340BA4850E6}" srcId="{86D0A95E-2AEA-406D-8A7F-65454289F2EF}" destId="{1660B6ED-2E86-489A-99C4-722F14C0DB04}" srcOrd="2" destOrd="0" parTransId="{D36707B9-C27D-4DD5-AD4A-F6202EFA7249}" sibTransId="{F760E97A-95F9-431F-95BC-9EC8D20BFFA5}"/>
    <dgm:cxn modelId="{2579E70A-347C-42FB-ABC5-A20B86E2F878}" type="presOf" srcId="{1660B6ED-2E86-489A-99C4-722F14C0DB04}" destId="{0C905913-8F98-4FDF-93F8-6D1A5A88B531}" srcOrd="0" destOrd="0" presId="urn:microsoft.com/office/officeart/2008/layout/PictureStrips"/>
    <dgm:cxn modelId="{F5C4E1E7-F2EA-482C-8CC2-03D8FD88919C}" type="presParOf" srcId="{B80D1264-E412-4C05-A395-6AFCF1FD2343}" destId="{23589649-E67B-4075-BAB4-F7B05723F1CC}" srcOrd="0" destOrd="0" presId="urn:microsoft.com/office/officeart/2008/layout/PictureStrips"/>
    <dgm:cxn modelId="{A278297A-7181-4A6A-9C67-F87DF08BA9A8}" type="presParOf" srcId="{23589649-E67B-4075-BAB4-F7B05723F1CC}" destId="{98222B3E-EE46-4C9B-B08C-8373DE0CFF35}" srcOrd="0" destOrd="0" presId="urn:microsoft.com/office/officeart/2008/layout/PictureStrips"/>
    <dgm:cxn modelId="{F410F425-4F89-41F8-8FDC-71AFD1591F9D}" type="presParOf" srcId="{23589649-E67B-4075-BAB4-F7B05723F1CC}" destId="{A88881B1-FF7F-497E-8D03-5895DCBB6D52}" srcOrd="1" destOrd="0" presId="urn:microsoft.com/office/officeart/2008/layout/PictureStrips"/>
    <dgm:cxn modelId="{EB80B159-DDC2-4A04-A4D1-FA3428D7E7C4}" type="presParOf" srcId="{B80D1264-E412-4C05-A395-6AFCF1FD2343}" destId="{86FED726-4D93-4A40-9518-C9B90CA4C0C5}" srcOrd="1" destOrd="0" presId="urn:microsoft.com/office/officeart/2008/layout/PictureStrips"/>
    <dgm:cxn modelId="{97484F6A-3C72-44D9-8C2D-25456E450761}" type="presParOf" srcId="{B80D1264-E412-4C05-A395-6AFCF1FD2343}" destId="{0295310D-2BBB-421F-B53E-0E9D852B5B96}" srcOrd="2" destOrd="0" presId="urn:microsoft.com/office/officeart/2008/layout/PictureStrips"/>
    <dgm:cxn modelId="{A98FD2A3-C032-4651-99BF-8EBF50ED2E13}" type="presParOf" srcId="{0295310D-2BBB-421F-B53E-0E9D852B5B96}" destId="{32DA92AC-3F96-4069-8BA3-ECAD55F957DB}" srcOrd="0" destOrd="0" presId="urn:microsoft.com/office/officeart/2008/layout/PictureStrips"/>
    <dgm:cxn modelId="{5EB2EA1C-E14F-499A-B9A9-689C88F084F7}" type="presParOf" srcId="{0295310D-2BBB-421F-B53E-0E9D852B5B96}" destId="{617937D7-3819-414E-974A-AFF86F1542FE}" srcOrd="1" destOrd="0" presId="urn:microsoft.com/office/officeart/2008/layout/PictureStrips"/>
    <dgm:cxn modelId="{F35BC94B-CA8D-4AEB-8083-B19CFC822923}" type="presParOf" srcId="{B80D1264-E412-4C05-A395-6AFCF1FD2343}" destId="{2CABC1F9-4599-433F-AEBA-490F9BAE6440}" srcOrd="3" destOrd="0" presId="urn:microsoft.com/office/officeart/2008/layout/PictureStrips"/>
    <dgm:cxn modelId="{8DB7BA57-93E9-4F59-ADE7-14371AB0D14E}" type="presParOf" srcId="{B80D1264-E412-4C05-A395-6AFCF1FD2343}" destId="{EFC32658-39E7-4E46-8A5B-BBA16F10EFBF}" srcOrd="4" destOrd="0" presId="urn:microsoft.com/office/officeart/2008/layout/PictureStrips"/>
    <dgm:cxn modelId="{23563BA4-474F-4EA3-8217-C5DA4E510474}" type="presParOf" srcId="{EFC32658-39E7-4E46-8A5B-BBA16F10EFBF}" destId="{0C905913-8F98-4FDF-93F8-6D1A5A88B531}" srcOrd="0" destOrd="0" presId="urn:microsoft.com/office/officeart/2008/layout/PictureStrips"/>
    <dgm:cxn modelId="{CE48D07E-DEC6-415C-B054-87F60329CC3E}" type="presParOf" srcId="{EFC32658-39E7-4E46-8A5B-BBA16F10EFBF}" destId="{553645D9-B4E9-4680-9035-92CBED63A5F9}" srcOrd="1" destOrd="0" presId="urn:microsoft.com/office/officeart/2008/layout/PictureStrips"/>
    <dgm:cxn modelId="{2278AE38-29F9-44DC-8B7C-7AB313988008}" type="presParOf" srcId="{B80D1264-E412-4C05-A395-6AFCF1FD2343}" destId="{80E7D8C3-AA04-45E8-BDDF-8BD9EEDE633C}" srcOrd="5" destOrd="0" presId="urn:microsoft.com/office/officeart/2008/layout/PictureStrips"/>
    <dgm:cxn modelId="{CEB4740B-D4D5-43B9-BB3C-8609BCDE19B5}" type="presParOf" srcId="{B80D1264-E412-4C05-A395-6AFCF1FD2343}" destId="{CD13738C-BB3D-4886-823C-6F33CFEC752E}" srcOrd="6" destOrd="0" presId="urn:microsoft.com/office/officeart/2008/layout/PictureStrips"/>
    <dgm:cxn modelId="{E5E6D222-171B-4485-B3C5-BECB02979330}" type="presParOf" srcId="{CD13738C-BB3D-4886-823C-6F33CFEC752E}" destId="{08AA706B-167C-44A2-BA82-B43263550529}" srcOrd="0" destOrd="0" presId="urn:microsoft.com/office/officeart/2008/layout/PictureStrips"/>
    <dgm:cxn modelId="{E94C8640-DB1E-4D92-AD0E-5BF6BCE79C33}" type="presParOf" srcId="{CD13738C-BB3D-4886-823C-6F33CFEC752E}" destId="{E65D97F0-63BF-4297-B59B-732571F84493}" srcOrd="1" destOrd="0" presId="urn:microsoft.com/office/officeart/2008/layout/PictureStrips"/>
    <dgm:cxn modelId="{7FE43049-5601-4D52-B570-5A8C14A5C38B}" type="presParOf" srcId="{B80D1264-E412-4C05-A395-6AFCF1FD2343}" destId="{5C046D81-4FAB-421B-8FBB-A5B60F88898B}" srcOrd="7" destOrd="0" presId="urn:microsoft.com/office/officeart/2008/layout/PictureStrips"/>
    <dgm:cxn modelId="{7A5018DC-83E3-471F-ABA0-CD96634C43A0}" type="presParOf" srcId="{B80D1264-E412-4C05-A395-6AFCF1FD2343}" destId="{97B850A1-D4C0-4FC0-B7D4-691739549F68}" srcOrd="8" destOrd="0" presId="urn:microsoft.com/office/officeart/2008/layout/PictureStrips"/>
    <dgm:cxn modelId="{567D0C89-3728-44AD-8660-83990F88BAC7}" type="presParOf" srcId="{97B850A1-D4C0-4FC0-B7D4-691739549F68}" destId="{5456A813-44CE-4F93-AC19-97AD25384E4D}" srcOrd="0" destOrd="0" presId="urn:microsoft.com/office/officeart/2008/layout/PictureStrips"/>
    <dgm:cxn modelId="{0C4A565B-2E18-419D-A817-8F4C39DBFF71}" type="presParOf" srcId="{97B850A1-D4C0-4FC0-B7D4-691739549F68}" destId="{1BDED9F2-1A0E-49F3-9234-75365AD117A9}" srcOrd="1" destOrd="0" presId="urn:microsoft.com/office/officeart/2008/layout/PictureStrips"/>
    <dgm:cxn modelId="{79AA7429-4E99-4478-A70F-D6F8FA464BE7}" type="presParOf" srcId="{B80D1264-E412-4C05-A395-6AFCF1FD2343}" destId="{2D577733-6175-417C-B84E-18A2689351BB}" srcOrd="9" destOrd="0" presId="urn:microsoft.com/office/officeart/2008/layout/PictureStrips"/>
    <dgm:cxn modelId="{6C89137D-FC38-4814-A62B-56A50939021D}" type="presParOf" srcId="{B80D1264-E412-4C05-A395-6AFCF1FD2343}" destId="{FA41D9A2-7D1B-4C50-A7B9-C8C478736815}" srcOrd="10" destOrd="0" presId="urn:microsoft.com/office/officeart/2008/layout/PictureStrips"/>
    <dgm:cxn modelId="{1B50A54F-DEC4-4F47-B87D-4DB30E1940AC}" type="presParOf" srcId="{FA41D9A2-7D1B-4C50-A7B9-C8C478736815}" destId="{3F7991B5-1FF7-46CF-9807-FAEC190EB54F}" srcOrd="0" destOrd="0" presId="urn:microsoft.com/office/officeart/2008/layout/PictureStrips"/>
    <dgm:cxn modelId="{08E49CD0-A551-4BD6-9255-FC085FFD8E52}" type="presParOf" srcId="{FA41D9A2-7D1B-4C50-A7B9-C8C478736815}" destId="{7B4D4D13-C2B9-46C7-843A-537483AFA728}"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B640312-6E6B-439F-8A5C-D8F00AF25FDF}" type="doc">
      <dgm:prSet loTypeId="urn:microsoft.com/office/officeart/2005/8/layout/pyramid2" loCatId="list" qsTypeId="urn:microsoft.com/office/officeart/2005/8/quickstyle/simple1" qsCatId="simple" csTypeId="urn:microsoft.com/office/officeart/2005/8/colors/accent1_2" csCatId="accent1" phldr="1"/>
      <dgm:spPr/>
      <dgm:t>
        <a:bodyPr/>
        <a:lstStyle/>
        <a:p>
          <a:endParaRPr lang="ru-RU"/>
        </a:p>
      </dgm:t>
    </dgm:pt>
    <dgm:pt modelId="{725218E9-71F0-4208-8580-624E659F5581}">
      <dgm:prSet phldrT="[Текст]" custT="1"/>
      <dgm:spPr/>
      <dgm:t>
        <a:bodyPr/>
        <a:lstStyle/>
        <a:p>
          <a:pPr algn="ctr"/>
          <a:r>
            <a:rPr lang="ru-RU" sz="1600" dirty="0" smtClean="0"/>
            <a:t>Активно участвовать в разработке Программы проведения технических испытаний</a:t>
          </a:r>
          <a:endParaRPr lang="ru-RU" sz="1600" dirty="0"/>
        </a:p>
      </dgm:t>
    </dgm:pt>
    <dgm:pt modelId="{039C6FD1-63F0-4F9E-830C-484831F9279C}" type="sibTrans" cxnId="{A18282CE-B65E-4952-8A99-D36A3993A124}">
      <dgm:prSet/>
      <dgm:spPr/>
      <dgm:t>
        <a:bodyPr/>
        <a:lstStyle/>
        <a:p>
          <a:endParaRPr lang="ru-RU"/>
        </a:p>
      </dgm:t>
    </dgm:pt>
    <dgm:pt modelId="{231D990D-E69E-431E-A798-4E830929113D}" type="parTrans" cxnId="{A18282CE-B65E-4952-8A99-D36A3993A124}">
      <dgm:prSet/>
      <dgm:spPr/>
      <dgm:t>
        <a:bodyPr/>
        <a:lstStyle/>
        <a:p>
          <a:endParaRPr lang="ru-RU"/>
        </a:p>
      </dgm:t>
    </dgm:pt>
    <dgm:pt modelId="{EAF73CF4-6A9A-45B9-A53C-F65A72E640DB}">
      <dgm:prSet phldrT="[Текст]" custT="1"/>
      <dgm:spPr/>
      <dgm:t>
        <a:bodyPr/>
        <a:lstStyle/>
        <a:p>
          <a:pPr algn="ctr"/>
          <a:r>
            <a:rPr lang="ru-RU" sz="1600" dirty="0" smtClean="0"/>
            <a:t>Провести технические испытания на производстве при каждом внесении изменений, результаты предоставить в аккредитованную лабораторию</a:t>
          </a:r>
          <a:endParaRPr lang="ru-RU" sz="1600" dirty="0"/>
        </a:p>
      </dgm:t>
    </dgm:pt>
    <dgm:pt modelId="{88E2DD53-4F2C-4C29-9AA8-C26F25E19CCC}" type="sibTrans" cxnId="{C7EBA829-910F-45C3-B537-C9332D787023}">
      <dgm:prSet/>
      <dgm:spPr/>
      <dgm:t>
        <a:bodyPr/>
        <a:lstStyle/>
        <a:p>
          <a:endParaRPr lang="ru-RU"/>
        </a:p>
      </dgm:t>
    </dgm:pt>
    <dgm:pt modelId="{9842339E-D2DB-4875-9AFC-32C2BBF6E4EC}" type="parTrans" cxnId="{C7EBA829-910F-45C3-B537-C9332D787023}">
      <dgm:prSet/>
      <dgm:spPr/>
      <dgm:t>
        <a:bodyPr/>
        <a:lstStyle/>
        <a:p>
          <a:endParaRPr lang="ru-RU"/>
        </a:p>
      </dgm:t>
    </dgm:pt>
    <dgm:pt modelId="{6D46C5BA-EDC6-4BB2-9B40-5D51ADA9391A}">
      <dgm:prSet phldrT="[Текст]" custT="1"/>
      <dgm:spPr/>
      <dgm:t>
        <a:bodyPr/>
        <a:lstStyle/>
        <a:p>
          <a:pPr algn="ctr"/>
          <a:r>
            <a:rPr lang="ru-RU" sz="1600" dirty="0" smtClean="0"/>
            <a:t>Проверить наличие действующей аккредитации у лаборатории на сайте </a:t>
          </a:r>
          <a:r>
            <a:rPr lang="ru-RU" sz="1600" dirty="0" err="1" smtClean="0"/>
            <a:t>Росаккредитации</a:t>
          </a:r>
          <a:endParaRPr lang="ru-RU" sz="1600" dirty="0"/>
        </a:p>
      </dgm:t>
    </dgm:pt>
    <dgm:pt modelId="{1B6AFB79-F21E-4CDB-B1CD-8872C62BFDD7}" type="sibTrans" cxnId="{CC5F4409-3EE8-4BBE-8F72-F2C17B244F9E}">
      <dgm:prSet/>
      <dgm:spPr/>
      <dgm:t>
        <a:bodyPr/>
        <a:lstStyle/>
        <a:p>
          <a:endParaRPr lang="ru-RU"/>
        </a:p>
      </dgm:t>
    </dgm:pt>
    <dgm:pt modelId="{92342CA0-3DAA-4AC4-AA12-3C6604BD79F0}" type="parTrans" cxnId="{CC5F4409-3EE8-4BBE-8F72-F2C17B244F9E}">
      <dgm:prSet/>
      <dgm:spPr/>
      <dgm:t>
        <a:bodyPr/>
        <a:lstStyle/>
        <a:p>
          <a:endParaRPr lang="ru-RU"/>
        </a:p>
      </dgm:t>
    </dgm:pt>
    <dgm:pt modelId="{DAEED087-B674-4E69-8EAA-7B0D4408DD8E}">
      <dgm:prSet phldrT="[Текст]" custT="1"/>
      <dgm:spPr/>
      <dgm:t>
        <a:bodyPr/>
        <a:lstStyle/>
        <a:p>
          <a:pPr algn="ctr"/>
          <a:r>
            <a:rPr lang="ru-RU" sz="1600" dirty="0" smtClean="0"/>
            <a:t>Проверить поступившие из испытательной лаборатории результаты испытаний с разработанной Программой испытаний и всеми внесенными изменениями</a:t>
          </a:r>
          <a:endParaRPr lang="ru-RU" sz="1600" dirty="0"/>
        </a:p>
      </dgm:t>
    </dgm:pt>
    <dgm:pt modelId="{80CDAAEB-BA2D-4EA6-8AFC-A8CA4D428B2D}" type="parTrans" cxnId="{5822C9F4-F82C-44EA-9AF6-69C2F9539D49}">
      <dgm:prSet/>
      <dgm:spPr/>
      <dgm:t>
        <a:bodyPr/>
        <a:lstStyle/>
        <a:p>
          <a:endParaRPr lang="ru-RU"/>
        </a:p>
      </dgm:t>
    </dgm:pt>
    <dgm:pt modelId="{363CA81B-AFCD-424C-AA05-F2990241DAB9}" type="sibTrans" cxnId="{5822C9F4-F82C-44EA-9AF6-69C2F9539D49}">
      <dgm:prSet/>
      <dgm:spPr/>
      <dgm:t>
        <a:bodyPr/>
        <a:lstStyle/>
        <a:p>
          <a:endParaRPr lang="ru-RU"/>
        </a:p>
      </dgm:t>
    </dgm:pt>
    <dgm:pt modelId="{1FD4B7D2-24F9-465F-B07B-B126812CC324}" type="pres">
      <dgm:prSet presAssocID="{CB640312-6E6B-439F-8A5C-D8F00AF25FDF}" presName="compositeShape" presStyleCnt="0">
        <dgm:presLayoutVars>
          <dgm:dir/>
          <dgm:resizeHandles/>
        </dgm:presLayoutVars>
      </dgm:prSet>
      <dgm:spPr/>
      <dgm:t>
        <a:bodyPr/>
        <a:lstStyle/>
        <a:p>
          <a:endParaRPr lang="ru-RU"/>
        </a:p>
      </dgm:t>
    </dgm:pt>
    <dgm:pt modelId="{6B4E3B89-7B59-4885-90C0-F91CEE37C5F5}" type="pres">
      <dgm:prSet presAssocID="{CB640312-6E6B-439F-8A5C-D8F00AF25FDF}" presName="pyramid" presStyleLbl="node1" presStyleIdx="0" presStyleCnt="1" custFlipHor="0" custScaleX="1125" custLinFactNeighborX="-97168" custLinFactNeighborY="7476"/>
      <dgm:spPr/>
    </dgm:pt>
    <dgm:pt modelId="{1C2E53C8-3A05-4DBA-B5BC-61BD1457937C}" type="pres">
      <dgm:prSet presAssocID="{CB640312-6E6B-439F-8A5C-D8F00AF25FDF}" presName="theList" presStyleCnt="0"/>
      <dgm:spPr/>
    </dgm:pt>
    <dgm:pt modelId="{090A2E8F-43A9-4429-907F-9A2277320B27}" type="pres">
      <dgm:prSet presAssocID="{6D46C5BA-EDC6-4BB2-9B40-5D51ADA9391A}" presName="aNode" presStyleLbl="fgAcc1" presStyleIdx="0" presStyleCnt="4" custScaleX="263431">
        <dgm:presLayoutVars>
          <dgm:bulletEnabled val="1"/>
        </dgm:presLayoutVars>
      </dgm:prSet>
      <dgm:spPr/>
      <dgm:t>
        <a:bodyPr/>
        <a:lstStyle/>
        <a:p>
          <a:endParaRPr lang="ru-RU"/>
        </a:p>
      </dgm:t>
    </dgm:pt>
    <dgm:pt modelId="{BE9BC7C4-3972-42E7-9569-45035AF61F94}" type="pres">
      <dgm:prSet presAssocID="{6D46C5BA-EDC6-4BB2-9B40-5D51ADA9391A}" presName="aSpace" presStyleCnt="0"/>
      <dgm:spPr/>
    </dgm:pt>
    <dgm:pt modelId="{059CB635-9D30-4DDA-9FBF-79D2D5261129}" type="pres">
      <dgm:prSet presAssocID="{EAF73CF4-6A9A-45B9-A53C-F65A72E640DB}" presName="aNode" presStyleLbl="fgAcc1" presStyleIdx="1" presStyleCnt="4" custScaleX="258966">
        <dgm:presLayoutVars>
          <dgm:bulletEnabled val="1"/>
        </dgm:presLayoutVars>
      </dgm:prSet>
      <dgm:spPr/>
      <dgm:t>
        <a:bodyPr/>
        <a:lstStyle/>
        <a:p>
          <a:endParaRPr lang="ru-RU"/>
        </a:p>
      </dgm:t>
    </dgm:pt>
    <dgm:pt modelId="{ED24B755-ED2F-4F60-80B5-2E690D9335F6}" type="pres">
      <dgm:prSet presAssocID="{EAF73CF4-6A9A-45B9-A53C-F65A72E640DB}" presName="aSpace" presStyleCnt="0"/>
      <dgm:spPr/>
    </dgm:pt>
    <dgm:pt modelId="{BBDBAC1C-A98D-4592-B41F-C11E95A35380}" type="pres">
      <dgm:prSet presAssocID="{725218E9-71F0-4208-8580-624E659F5581}" presName="aNode" presStyleLbl="fgAcc1" presStyleIdx="2" presStyleCnt="4" custScaleX="258966">
        <dgm:presLayoutVars>
          <dgm:bulletEnabled val="1"/>
        </dgm:presLayoutVars>
      </dgm:prSet>
      <dgm:spPr/>
      <dgm:t>
        <a:bodyPr/>
        <a:lstStyle/>
        <a:p>
          <a:endParaRPr lang="ru-RU"/>
        </a:p>
      </dgm:t>
    </dgm:pt>
    <dgm:pt modelId="{5B412441-AF7F-4BE2-836A-E4D801A5D69A}" type="pres">
      <dgm:prSet presAssocID="{725218E9-71F0-4208-8580-624E659F5581}" presName="aSpace" presStyleCnt="0"/>
      <dgm:spPr/>
    </dgm:pt>
    <dgm:pt modelId="{C4E0A9A5-4297-47C7-8BEF-2113B2F19DFE}" type="pres">
      <dgm:prSet presAssocID="{DAEED087-B674-4E69-8EAA-7B0D4408DD8E}" presName="aNode" presStyleLbl="fgAcc1" presStyleIdx="3" presStyleCnt="4" custScaleX="258966">
        <dgm:presLayoutVars>
          <dgm:bulletEnabled val="1"/>
        </dgm:presLayoutVars>
      </dgm:prSet>
      <dgm:spPr/>
      <dgm:t>
        <a:bodyPr/>
        <a:lstStyle/>
        <a:p>
          <a:endParaRPr lang="ru-RU"/>
        </a:p>
      </dgm:t>
    </dgm:pt>
    <dgm:pt modelId="{A1D3B32C-E6DC-467B-B590-6557103BF632}" type="pres">
      <dgm:prSet presAssocID="{DAEED087-B674-4E69-8EAA-7B0D4408DD8E}" presName="aSpace" presStyleCnt="0"/>
      <dgm:spPr/>
    </dgm:pt>
  </dgm:ptLst>
  <dgm:cxnLst>
    <dgm:cxn modelId="{5822C9F4-F82C-44EA-9AF6-69C2F9539D49}" srcId="{CB640312-6E6B-439F-8A5C-D8F00AF25FDF}" destId="{DAEED087-B674-4E69-8EAA-7B0D4408DD8E}" srcOrd="3" destOrd="0" parTransId="{80CDAAEB-BA2D-4EA6-8AFC-A8CA4D428B2D}" sibTransId="{363CA81B-AFCD-424C-AA05-F2990241DAB9}"/>
    <dgm:cxn modelId="{46BF4E83-79B1-422E-A549-CA622FC586EE}" type="presOf" srcId="{6D46C5BA-EDC6-4BB2-9B40-5D51ADA9391A}" destId="{090A2E8F-43A9-4429-907F-9A2277320B27}" srcOrd="0" destOrd="0" presId="urn:microsoft.com/office/officeart/2005/8/layout/pyramid2"/>
    <dgm:cxn modelId="{59D61632-306B-42B9-A81D-8F454041F1A6}" type="presOf" srcId="{725218E9-71F0-4208-8580-624E659F5581}" destId="{BBDBAC1C-A98D-4592-B41F-C11E95A35380}" srcOrd="0" destOrd="0" presId="urn:microsoft.com/office/officeart/2005/8/layout/pyramid2"/>
    <dgm:cxn modelId="{DA2DCA11-E672-4724-B403-153B48E5EC2A}" type="presOf" srcId="{CB640312-6E6B-439F-8A5C-D8F00AF25FDF}" destId="{1FD4B7D2-24F9-465F-B07B-B126812CC324}" srcOrd="0" destOrd="0" presId="urn:microsoft.com/office/officeart/2005/8/layout/pyramid2"/>
    <dgm:cxn modelId="{5F4F5E3F-672F-423C-A2A4-B41B41A400CA}" type="presOf" srcId="{DAEED087-B674-4E69-8EAA-7B0D4408DD8E}" destId="{C4E0A9A5-4297-47C7-8BEF-2113B2F19DFE}" srcOrd="0" destOrd="0" presId="urn:microsoft.com/office/officeart/2005/8/layout/pyramid2"/>
    <dgm:cxn modelId="{95EDB6D8-3CC0-4F3A-97C3-D3DBAC6ABAE4}" type="presOf" srcId="{EAF73CF4-6A9A-45B9-A53C-F65A72E640DB}" destId="{059CB635-9D30-4DDA-9FBF-79D2D5261129}" srcOrd="0" destOrd="0" presId="urn:microsoft.com/office/officeart/2005/8/layout/pyramid2"/>
    <dgm:cxn modelId="{A18282CE-B65E-4952-8A99-D36A3993A124}" srcId="{CB640312-6E6B-439F-8A5C-D8F00AF25FDF}" destId="{725218E9-71F0-4208-8580-624E659F5581}" srcOrd="2" destOrd="0" parTransId="{231D990D-E69E-431E-A798-4E830929113D}" sibTransId="{039C6FD1-63F0-4F9E-830C-484831F9279C}"/>
    <dgm:cxn modelId="{CC5F4409-3EE8-4BBE-8F72-F2C17B244F9E}" srcId="{CB640312-6E6B-439F-8A5C-D8F00AF25FDF}" destId="{6D46C5BA-EDC6-4BB2-9B40-5D51ADA9391A}" srcOrd="0" destOrd="0" parTransId="{92342CA0-3DAA-4AC4-AA12-3C6604BD79F0}" sibTransId="{1B6AFB79-F21E-4CDB-B1CD-8872C62BFDD7}"/>
    <dgm:cxn modelId="{C7EBA829-910F-45C3-B537-C9332D787023}" srcId="{CB640312-6E6B-439F-8A5C-D8F00AF25FDF}" destId="{EAF73CF4-6A9A-45B9-A53C-F65A72E640DB}" srcOrd="1" destOrd="0" parTransId="{9842339E-D2DB-4875-9AFC-32C2BBF6E4EC}" sibTransId="{88E2DD53-4F2C-4C29-9AA8-C26F25E19CCC}"/>
    <dgm:cxn modelId="{1E3FF8DE-C55C-486E-A777-7B00761E7057}" type="presParOf" srcId="{1FD4B7D2-24F9-465F-B07B-B126812CC324}" destId="{6B4E3B89-7B59-4885-90C0-F91CEE37C5F5}" srcOrd="0" destOrd="0" presId="urn:microsoft.com/office/officeart/2005/8/layout/pyramid2"/>
    <dgm:cxn modelId="{1E57C85E-3CD1-4769-8B07-844989483527}" type="presParOf" srcId="{1FD4B7D2-24F9-465F-B07B-B126812CC324}" destId="{1C2E53C8-3A05-4DBA-B5BC-61BD1457937C}" srcOrd="1" destOrd="0" presId="urn:microsoft.com/office/officeart/2005/8/layout/pyramid2"/>
    <dgm:cxn modelId="{94D7BB90-BD53-4CC7-8D12-F9C7500B7349}" type="presParOf" srcId="{1C2E53C8-3A05-4DBA-B5BC-61BD1457937C}" destId="{090A2E8F-43A9-4429-907F-9A2277320B27}" srcOrd="0" destOrd="0" presId="urn:microsoft.com/office/officeart/2005/8/layout/pyramid2"/>
    <dgm:cxn modelId="{69309156-0E11-4D64-A0F0-4A219135FCBC}" type="presParOf" srcId="{1C2E53C8-3A05-4DBA-B5BC-61BD1457937C}" destId="{BE9BC7C4-3972-42E7-9569-45035AF61F94}" srcOrd="1" destOrd="0" presId="urn:microsoft.com/office/officeart/2005/8/layout/pyramid2"/>
    <dgm:cxn modelId="{47A6D21A-1AE0-49F6-997E-A81B470B7D6C}" type="presParOf" srcId="{1C2E53C8-3A05-4DBA-B5BC-61BD1457937C}" destId="{059CB635-9D30-4DDA-9FBF-79D2D5261129}" srcOrd="2" destOrd="0" presId="urn:microsoft.com/office/officeart/2005/8/layout/pyramid2"/>
    <dgm:cxn modelId="{1928C4E5-D64E-47A4-9A9F-FAB8AE9AD7B0}" type="presParOf" srcId="{1C2E53C8-3A05-4DBA-B5BC-61BD1457937C}" destId="{ED24B755-ED2F-4F60-80B5-2E690D9335F6}" srcOrd="3" destOrd="0" presId="urn:microsoft.com/office/officeart/2005/8/layout/pyramid2"/>
    <dgm:cxn modelId="{7B3BCC17-D416-481D-8526-DE70828011DB}" type="presParOf" srcId="{1C2E53C8-3A05-4DBA-B5BC-61BD1457937C}" destId="{BBDBAC1C-A98D-4592-B41F-C11E95A35380}" srcOrd="4" destOrd="0" presId="urn:microsoft.com/office/officeart/2005/8/layout/pyramid2"/>
    <dgm:cxn modelId="{BF4974BA-ED7B-4D08-886F-CE2A2DA4905A}" type="presParOf" srcId="{1C2E53C8-3A05-4DBA-B5BC-61BD1457937C}" destId="{5B412441-AF7F-4BE2-836A-E4D801A5D69A}" srcOrd="5" destOrd="0" presId="urn:microsoft.com/office/officeart/2005/8/layout/pyramid2"/>
    <dgm:cxn modelId="{955547EA-0E8F-4D2A-822E-153480B974C1}" type="presParOf" srcId="{1C2E53C8-3A05-4DBA-B5BC-61BD1457937C}" destId="{C4E0A9A5-4297-47C7-8BEF-2113B2F19DFE}" srcOrd="6" destOrd="0" presId="urn:microsoft.com/office/officeart/2005/8/layout/pyramid2"/>
    <dgm:cxn modelId="{C84173FD-93F1-4FF3-9952-9B67760F13A2}" type="presParOf" srcId="{1C2E53C8-3A05-4DBA-B5BC-61BD1457937C}" destId="{A1D3B32C-E6DC-467B-B590-6557103BF632}"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038BBA-4815-426E-9DC5-C49E4163F4FE}"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ru-RU"/>
        </a:p>
      </dgm:t>
    </dgm:pt>
    <dgm:pt modelId="{AEE9D2DE-AF76-44B0-AC46-D6C6C3233B94}">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Изменилось функциональное назначение</a:t>
          </a:r>
          <a:endParaRPr lang="ru-RU" sz="1600" dirty="0">
            <a:latin typeface="Arial" pitchFamily="34" charset="0"/>
            <a:cs typeface="Arial" pitchFamily="34" charset="0"/>
          </a:endParaRPr>
        </a:p>
      </dgm:t>
    </dgm:pt>
    <dgm:pt modelId="{C7F358BB-A026-4286-87A9-4518A14F0C1E}" type="parTrans" cxnId="{2F2B3A25-01BF-4774-A91F-33BB5AA80902}">
      <dgm:prSet custT="1"/>
      <dgm:spPr/>
      <dgm:t>
        <a:bodyPr/>
        <a:lstStyle/>
        <a:p>
          <a:endParaRPr lang="ru-RU" sz="1600">
            <a:latin typeface="Arial" pitchFamily="34" charset="0"/>
            <a:cs typeface="Arial" pitchFamily="34" charset="0"/>
          </a:endParaRPr>
        </a:p>
      </dgm:t>
    </dgm:pt>
    <dgm:pt modelId="{61DE1639-E151-4F0F-A5BF-7F9A722DC29F}" type="sibTrans" cxnId="{2F2B3A25-01BF-4774-A91F-33BB5AA80902}">
      <dgm:prSet/>
      <dgm:spPr/>
      <dgm:t>
        <a:bodyPr/>
        <a:lstStyle/>
        <a:p>
          <a:endParaRPr lang="ru-RU" sz="1600">
            <a:latin typeface="Arial" pitchFamily="34" charset="0"/>
            <a:cs typeface="Arial" pitchFamily="34" charset="0"/>
          </a:endParaRPr>
        </a:p>
      </dgm:t>
    </dgm:pt>
    <dgm:pt modelId="{3C055534-1943-4877-8833-38DFA830CE58}">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Расширились модельные и (или) </a:t>
          </a:r>
          <a:r>
            <a:rPr lang="ru-RU" sz="1600" dirty="0" err="1" smtClean="0">
              <a:latin typeface="Arial" pitchFamily="34" charset="0"/>
              <a:cs typeface="Arial" pitchFamily="34" charset="0"/>
            </a:rPr>
            <a:t>типоразмерные</a:t>
          </a:r>
          <a:r>
            <a:rPr lang="ru-RU" sz="1600" dirty="0" smtClean="0">
              <a:latin typeface="Arial" pitchFamily="34" charset="0"/>
              <a:cs typeface="Arial" pitchFamily="34" charset="0"/>
            </a:rPr>
            <a:t> ряды</a:t>
          </a:r>
          <a:endParaRPr lang="ru-RU" sz="1600" dirty="0">
            <a:latin typeface="Arial" pitchFamily="34" charset="0"/>
            <a:cs typeface="Arial" pitchFamily="34" charset="0"/>
          </a:endParaRPr>
        </a:p>
      </dgm:t>
    </dgm:pt>
    <dgm:pt modelId="{F8490A92-8C15-4DD8-86E0-D81C4785BEA9}" type="parTrans" cxnId="{D232ECE2-F23F-418F-A208-192DFF8DE868}">
      <dgm:prSet custT="1"/>
      <dgm:spPr/>
      <dgm:t>
        <a:bodyPr/>
        <a:lstStyle/>
        <a:p>
          <a:endParaRPr lang="ru-RU" sz="1600">
            <a:latin typeface="Arial" pitchFamily="34" charset="0"/>
            <a:cs typeface="Arial" pitchFamily="34" charset="0"/>
          </a:endParaRPr>
        </a:p>
      </dgm:t>
    </dgm:pt>
    <dgm:pt modelId="{ECB0A3BC-2569-436F-844D-25AAA975ADA1}" type="sibTrans" cxnId="{D232ECE2-F23F-418F-A208-192DFF8DE868}">
      <dgm:prSet/>
      <dgm:spPr/>
      <dgm:t>
        <a:bodyPr/>
        <a:lstStyle/>
        <a:p>
          <a:endParaRPr lang="ru-RU" sz="1600">
            <a:latin typeface="Arial" pitchFamily="34" charset="0"/>
            <a:cs typeface="Arial" pitchFamily="34" charset="0"/>
          </a:endParaRPr>
        </a:p>
      </dgm:t>
    </dgm:pt>
    <dgm:pt modelId="{A691C0FD-D364-48A9-B95D-EBF9A783AF1D}">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Новые характеристики медицинского изделия  приводят к  расширению функционального назначения</a:t>
          </a:r>
          <a:endParaRPr lang="ru-RU" sz="1600" dirty="0">
            <a:latin typeface="Arial" pitchFamily="34" charset="0"/>
            <a:cs typeface="Arial" pitchFamily="34" charset="0"/>
          </a:endParaRPr>
        </a:p>
      </dgm:t>
    </dgm:pt>
    <dgm:pt modelId="{405375A0-82C5-41FC-8757-DE764645A623}" type="parTrans" cxnId="{CC76B85C-1A6B-428D-AE24-94C95EC9F161}">
      <dgm:prSet custT="1"/>
      <dgm:spPr/>
      <dgm:t>
        <a:bodyPr/>
        <a:lstStyle/>
        <a:p>
          <a:endParaRPr lang="ru-RU" sz="1600">
            <a:latin typeface="Arial" pitchFamily="34" charset="0"/>
            <a:cs typeface="Arial" pitchFamily="34" charset="0"/>
          </a:endParaRPr>
        </a:p>
      </dgm:t>
    </dgm:pt>
    <dgm:pt modelId="{D30D4946-2CEA-427D-89F9-01CA9A08EFB7}" type="sibTrans" cxnId="{CC76B85C-1A6B-428D-AE24-94C95EC9F161}">
      <dgm:prSet/>
      <dgm:spPr/>
      <dgm:t>
        <a:bodyPr/>
        <a:lstStyle/>
        <a:p>
          <a:endParaRPr lang="ru-RU" sz="1600">
            <a:latin typeface="Arial" pitchFamily="34" charset="0"/>
            <a:cs typeface="Arial" pitchFamily="34" charset="0"/>
          </a:endParaRPr>
        </a:p>
      </dgm:t>
    </dgm:pt>
    <dgm:pt modelId="{0A983428-707C-41B5-A20A-6DA313BF13A4}">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Измененные параметры и характеристики (требования) не имеют методов контроля</a:t>
          </a:r>
          <a:endParaRPr lang="ru-RU" sz="1600" dirty="0">
            <a:latin typeface="Arial" pitchFamily="34" charset="0"/>
            <a:cs typeface="Arial" pitchFamily="34" charset="0"/>
          </a:endParaRPr>
        </a:p>
      </dgm:t>
    </dgm:pt>
    <dgm:pt modelId="{75970151-3301-4F57-9C2A-14C5778B4F57}" type="parTrans" cxnId="{361667CF-186C-48E6-B57D-360D51D957B4}">
      <dgm:prSet custT="1"/>
      <dgm:spPr/>
      <dgm:t>
        <a:bodyPr/>
        <a:lstStyle/>
        <a:p>
          <a:endParaRPr lang="ru-RU" sz="1600">
            <a:latin typeface="Arial" pitchFamily="34" charset="0"/>
            <a:cs typeface="Arial" pitchFamily="34" charset="0"/>
          </a:endParaRPr>
        </a:p>
      </dgm:t>
    </dgm:pt>
    <dgm:pt modelId="{978F533F-E316-4B50-8806-C3B131A5A409}" type="sibTrans" cxnId="{361667CF-186C-48E6-B57D-360D51D957B4}">
      <dgm:prSet/>
      <dgm:spPr/>
      <dgm:t>
        <a:bodyPr/>
        <a:lstStyle/>
        <a:p>
          <a:endParaRPr lang="ru-RU" sz="1600">
            <a:latin typeface="Arial" pitchFamily="34" charset="0"/>
            <a:cs typeface="Arial" pitchFamily="34" charset="0"/>
          </a:endParaRPr>
        </a:p>
      </dgm:t>
    </dgm:pt>
    <dgm:pt modelId="{5CEA113E-2CB3-451F-9381-8490AD668A51}">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Представленные методы контроля не подтверждают новые параметры и характеристики</a:t>
          </a:r>
          <a:endParaRPr lang="ru-RU" sz="1600" dirty="0">
            <a:latin typeface="Arial" pitchFamily="34" charset="0"/>
            <a:cs typeface="Arial" pitchFamily="34" charset="0"/>
          </a:endParaRPr>
        </a:p>
      </dgm:t>
    </dgm:pt>
    <dgm:pt modelId="{5900EBB6-79F7-4F2B-ABD4-D010BC66F515}" type="parTrans" cxnId="{11CE97D2-F24B-4E65-B234-ADCC28ED8184}">
      <dgm:prSet custT="1"/>
      <dgm:spPr/>
      <dgm:t>
        <a:bodyPr/>
        <a:lstStyle/>
        <a:p>
          <a:endParaRPr lang="ru-RU" sz="1600">
            <a:latin typeface="Arial" pitchFamily="34" charset="0"/>
            <a:cs typeface="Arial" pitchFamily="34" charset="0"/>
          </a:endParaRPr>
        </a:p>
      </dgm:t>
    </dgm:pt>
    <dgm:pt modelId="{C45AA1FD-098E-4F1B-B329-D1A530555ADE}" type="sibTrans" cxnId="{11CE97D2-F24B-4E65-B234-ADCC28ED8184}">
      <dgm:prSet/>
      <dgm:spPr/>
      <dgm:t>
        <a:bodyPr/>
        <a:lstStyle/>
        <a:p>
          <a:endParaRPr lang="ru-RU" sz="1600">
            <a:latin typeface="Arial" pitchFamily="34" charset="0"/>
            <a:cs typeface="Arial" pitchFamily="34" charset="0"/>
          </a:endParaRPr>
        </a:p>
      </dgm:t>
    </dgm:pt>
    <dgm:pt modelId="{FA8E115D-266A-4962-8684-F5E342A2FA78}">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Измененные характеристики надежности не могут относится к изделию</a:t>
          </a:r>
          <a:endParaRPr lang="ru-RU" sz="1600" dirty="0">
            <a:latin typeface="Arial" pitchFamily="34" charset="0"/>
            <a:cs typeface="Arial" pitchFamily="34" charset="0"/>
          </a:endParaRPr>
        </a:p>
      </dgm:t>
    </dgm:pt>
    <dgm:pt modelId="{FB89308C-4BC2-40B1-A8CE-35DA765277BC}" type="parTrans" cxnId="{782AB8E6-7D1C-4A6F-8C13-E1E88907933B}">
      <dgm:prSet custT="1"/>
      <dgm:spPr/>
      <dgm:t>
        <a:bodyPr/>
        <a:lstStyle/>
        <a:p>
          <a:endParaRPr lang="ru-RU" sz="1600">
            <a:latin typeface="Arial" pitchFamily="34" charset="0"/>
            <a:cs typeface="Arial" pitchFamily="34" charset="0"/>
          </a:endParaRPr>
        </a:p>
      </dgm:t>
    </dgm:pt>
    <dgm:pt modelId="{9CDD2F2B-9C88-40B6-910C-A215F76ECE3F}" type="sibTrans" cxnId="{782AB8E6-7D1C-4A6F-8C13-E1E88907933B}">
      <dgm:prSet/>
      <dgm:spPr/>
      <dgm:t>
        <a:bodyPr/>
        <a:lstStyle/>
        <a:p>
          <a:endParaRPr lang="ru-RU" sz="1600">
            <a:latin typeface="Arial" pitchFamily="34" charset="0"/>
            <a:cs typeface="Arial" pitchFamily="34" charset="0"/>
          </a:endParaRPr>
        </a:p>
      </dgm:t>
    </dgm:pt>
    <dgm:pt modelId="{D1095818-EB12-4E16-8077-10FA28A4F06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Установлены бессрочные сроки годности и (или) сроки хранения</a:t>
          </a:r>
          <a:endParaRPr lang="ru-RU" sz="1600" dirty="0">
            <a:latin typeface="Arial" pitchFamily="34" charset="0"/>
            <a:cs typeface="Arial" pitchFamily="34" charset="0"/>
          </a:endParaRPr>
        </a:p>
      </dgm:t>
    </dgm:pt>
    <dgm:pt modelId="{2B2A0F29-F482-41DA-95AE-8127A800964F}" type="parTrans" cxnId="{E7B9D40A-3E66-4165-967D-EE07F3179DF9}">
      <dgm:prSet custT="1"/>
      <dgm:spPr/>
      <dgm:t>
        <a:bodyPr/>
        <a:lstStyle/>
        <a:p>
          <a:endParaRPr lang="ru-RU" sz="1600">
            <a:latin typeface="Arial" pitchFamily="34" charset="0"/>
            <a:cs typeface="Arial" pitchFamily="34" charset="0"/>
          </a:endParaRPr>
        </a:p>
      </dgm:t>
    </dgm:pt>
    <dgm:pt modelId="{3AB6DF50-6C31-49DD-9783-048F7B6CAC06}" type="sibTrans" cxnId="{E7B9D40A-3E66-4165-967D-EE07F3179DF9}">
      <dgm:prSet/>
      <dgm:spPr/>
      <dgm:t>
        <a:bodyPr/>
        <a:lstStyle/>
        <a:p>
          <a:endParaRPr lang="ru-RU" sz="1600">
            <a:latin typeface="Arial" pitchFamily="34" charset="0"/>
            <a:cs typeface="Arial" pitchFamily="34" charset="0"/>
          </a:endParaRPr>
        </a:p>
      </dgm:t>
    </dgm:pt>
    <dgm:pt modelId="{E73D2C55-CD9C-49C8-B016-BCFAA04B6940}">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dirty="0" smtClean="0">
              <a:latin typeface="Arial" pitchFamily="34" charset="0"/>
              <a:cs typeface="Arial" pitchFamily="34" charset="0"/>
            </a:rPr>
            <a:t>Не представлены методы контроля медицинского изделия новым требованиям</a:t>
          </a:r>
          <a:endParaRPr lang="ru-RU" sz="1600" dirty="0">
            <a:latin typeface="Arial" pitchFamily="34" charset="0"/>
            <a:cs typeface="Arial" pitchFamily="34" charset="0"/>
          </a:endParaRPr>
        </a:p>
      </dgm:t>
    </dgm:pt>
    <dgm:pt modelId="{6F00B472-F2D0-4ACF-A434-9C2D23DCDC6F}" type="parTrans" cxnId="{F452F6B9-DC4D-4A15-96EF-6BFE8F063CEB}">
      <dgm:prSet custT="1"/>
      <dgm:spPr/>
      <dgm:t>
        <a:bodyPr/>
        <a:lstStyle/>
        <a:p>
          <a:endParaRPr lang="ru-RU" sz="1600">
            <a:latin typeface="Arial" pitchFamily="34" charset="0"/>
            <a:cs typeface="Arial" pitchFamily="34" charset="0"/>
          </a:endParaRPr>
        </a:p>
      </dgm:t>
    </dgm:pt>
    <dgm:pt modelId="{8BF300B8-179B-4F07-987B-414AD5C17443}" type="sibTrans" cxnId="{F452F6B9-DC4D-4A15-96EF-6BFE8F063CEB}">
      <dgm:prSet/>
      <dgm:spPr/>
      <dgm:t>
        <a:bodyPr/>
        <a:lstStyle/>
        <a:p>
          <a:endParaRPr lang="ru-RU" sz="1600">
            <a:latin typeface="Arial" pitchFamily="34" charset="0"/>
            <a:cs typeface="Arial" pitchFamily="34" charset="0"/>
          </a:endParaRPr>
        </a:p>
      </dgm:t>
    </dgm:pt>
    <dgm:pt modelId="{BC8C354D-0ED4-4FBC-8A8A-920D5E480BB2}">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1600" b="1" dirty="0" smtClean="0">
              <a:solidFill>
                <a:schemeClr val="accent2">
                  <a:lumMod val="75000"/>
                </a:schemeClr>
              </a:solidFill>
              <a:effectLst/>
              <a:latin typeface="Arial" pitchFamily="34" charset="0"/>
              <a:cs typeface="Arial" pitchFamily="34" charset="0"/>
            </a:rPr>
            <a:t>Основные несоответствия</a:t>
          </a:r>
          <a:endParaRPr lang="ru-RU" sz="1600" b="1" dirty="0">
            <a:solidFill>
              <a:schemeClr val="accent2">
                <a:lumMod val="75000"/>
              </a:schemeClr>
            </a:solidFill>
            <a:effectLst/>
            <a:latin typeface="Arial" pitchFamily="34" charset="0"/>
            <a:cs typeface="Arial" pitchFamily="34" charset="0"/>
          </a:endParaRPr>
        </a:p>
      </dgm:t>
    </dgm:pt>
    <dgm:pt modelId="{AB6A2F41-2BE6-479A-8ECF-11EA159A92D4}" type="sibTrans" cxnId="{C73BDDEF-045B-47BB-BF6C-0F619239D12B}">
      <dgm:prSet/>
      <dgm:spPr/>
      <dgm:t>
        <a:bodyPr/>
        <a:lstStyle/>
        <a:p>
          <a:endParaRPr lang="ru-RU" sz="1600">
            <a:latin typeface="Arial" pitchFamily="34" charset="0"/>
            <a:cs typeface="Arial" pitchFamily="34" charset="0"/>
          </a:endParaRPr>
        </a:p>
      </dgm:t>
    </dgm:pt>
    <dgm:pt modelId="{ADEB07EF-5D30-4526-9A00-DE454FB6F142}" type="parTrans" cxnId="{C73BDDEF-045B-47BB-BF6C-0F619239D12B}">
      <dgm:prSet/>
      <dgm:spPr/>
      <dgm:t>
        <a:bodyPr/>
        <a:lstStyle/>
        <a:p>
          <a:endParaRPr lang="ru-RU" sz="1600">
            <a:latin typeface="Arial" pitchFamily="34" charset="0"/>
            <a:cs typeface="Arial" pitchFamily="34" charset="0"/>
          </a:endParaRPr>
        </a:p>
      </dgm:t>
    </dgm:pt>
    <dgm:pt modelId="{E80686D1-1117-4262-A421-80183BEE452B}" type="pres">
      <dgm:prSet presAssocID="{FB038BBA-4815-426E-9DC5-C49E4163F4FE}" presName="diagram" presStyleCnt="0">
        <dgm:presLayoutVars>
          <dgm:chPref val="1"/>
          <dgm:dir/>
          <dgm:animOne val="branch"/>
          <dgm:animLvl val="lvl"/>
          <dgm:resizeHandles val="exact"/>
        </dgm:presLayoutVars>
      </dgm:prSet>
      <dgm:spPr/>
      <dgm:t>
        <a:bodyPr/>
        <a:lstStyle/>
        <a:p>
          <a:endParaRPr lang="ru-RU"/>
        </a:p>
      </dgm:t>
    </dgm:pt>
    <dgm:pt modelId="{4350D416-3973-473B-907E-D0DDB614DF50}" type="pres">
      <dgm:prSet presAssocID="{BC8C354D-0ED4-4FBC-8A8A-920D5E480BB2}" presName="root1" presStyleCnt="0"/>
      <dgm:spPr/>
    </dgm:pt>
    <dgm:pt modelId="{14749E28-2EC7-4D90-92B1-74A697E1FD19}" type="pres">
      <dgm:prSet presAssocID="{BC8C354D-0ED4-4FBC-8A8A-920D5E480BB2}" presName="LevelOneTextNode" presStyleLbl="node0" presStyleIdx="0" presStyleCnt="1" custScaleX="122839" custScaleY="142841">
        <dgm:presLayoutVars>
          <dgm:chPref val="3"/>
        </dgm:presLayoutVars>
      </dgm:prSet>
      <dgm:spPr/>
      <dgm:t>
        <a:bodyPr/>
        <a:lstStyle/>
        <a:p>
          <a:endParaRPr lang="ru-RU"/>
        </a:p>
      </dgm:t>
    </dgm:pt>
    <dgm:pt modelId="{B17FD3C3-656E-4F92-BE80-1A73740344AC}" type="pres">
      <dgm:prSet presAssocID="{BC8C354D-0ED4-4FBC-8A8A-920D5E480BB2}" presName="level2hierChild" presStyleCnt="0"/>
      <dgm:spPr/>
    </dgm:pt>
    <dgm:pt modelId="{D4489F95-1AB5-49C1-BB15-40D0BF1D5CA3}" type="pres">
      <dgm:prSet presAssocID="{C7F358BB-A026-4286-87A9-4518A14F0C1E}" presName="conn2-1" presStyleLbl="parChTrans1D2" presStyleIdx="0" presStyleCnt="3"/>
      <dgm:spPr/>
      <dgm:t>
        <a:bodyPr/>
        <a:lstStyle/>
        <a:p>
          <a:endParaRPr lang="ru-RU"/>
        </a:p>
      </dgm:t>
    </dgm:pt>
    <dgm:pt modelId="{81A2F092-5AE5-4796-BAEC-45B2446DBF66}" type="pres">
      <dgm:prSet presAssocID="{C7F358BB-A026-4286-87A9-4518A14F0C1E}" presName="connTx" presStyleLbl="parChTrans1D2" presStyleIdx="0" presStyleCnt="3"/>
      <dgm:spPr/>
      <dgm:t>
        <a:bodyPr/>
        <a:lstStyle/>
        <a:p>
          <a:endParaRPr lang="ru-RU"/>
        </a:p>
      </dgm:t>
    </dgm:pt>
    <dgm:pt modelId="{2CFCD363-D6A5-43DE-B970-35781F8231C7}" type="pres">
      <dgm:prSet presAssocID="{AEE9D2DE-AF76-44B0-AC46-D6C6C3233B94}" presName="root2" presStyleCnt="0"/>
      <dgm:spPr/>
    </dgm:pt>
    <dgm:pt modelId="{1045C3DF-8667-41CD-803B-504A346265E6}" type="pres">
      <dgm:prSet presAssocID="{AEE9D2DE-AF76-44B0-AC46-D6C6C3233B94}" presName="LevelTwoTextNode" presStyleLbl="node2" presStyleIdx="0" presStyleCnt="3" custScaleX="128965">
        <dgm:presLayoutVars>
          <dgm:chPref val="3"/>
        </dgm:presLayoutVars>
      </dgm:prSet>
      <dgm:spPr/>
      <dgm:t>
        <a:bodyPr/>
        <a:lstStyle/>
        <a:p>
          <a:endParaRPr lang="ru-RU"/>
        </a:p>
      </dgm:t>
    </dgm:pt>
    <dgm:pt modelId="{91B1A39F-2CC1-4673-B4D9-81103236F6DE}" type="pres">
      <dgm:prSet presAssocID="{AEE9D2DE-AF76-44B0-AC46-D6C6C3233B94}" presName="level3hierChild" presStyleCnt="0"/>
      <dgm:spPr/>
    </dgm:pt>
    <dgm:pt modelId="{A8AEFAD7-2E07-49FA-AA6A-5F18416E1B86}" type="pres">
      <dgm:prSet presAssocID="{F8490A92-8C15-4DD8-86E0-D81C4785BEA9}" presName="conn2-1" presStyleLbl="parChTrans1D3" presStyleIdx="0" presStyleCnt="5"/>
      <dgm:spPr/>
      <dgm:t>
        <a:bodyPr/>
        <a:lstStyle/>
        <a:p>
          <a:endParaRPr lang="ru-RU"/>
        </a:p>
      </dgm:t>
    </dgm:pt>
    <dgm:pt modelId="{2A987BD4-940E-4095-9C84-692D15913C7D}" type="pres">
      <dgm:prSet presAssocID="{F8490A92-8C15-4DD8-86E0-D81C4785BEA9}" presName="connTx" presStyleLbl="parChTrans1D3" presStyleIdx="0" presStyleCnt="5"/>
      <dgm:spPr/>
      <dgm:t>
        <a:bodyPr/>
        <a:lstStyle/>
        <a:p>
          <a:endParaRPr lang="ru-RU"/>
        </a:p>
      </dgm:t>
    </dgm:pt>
    <dgm:pt modelId="{DED2BFCB-2603-49E6-B63F-3B4606716C9B}" type="pres">
      <dgm:prSet presAssocID="{3C055534-1943-4877-8833-38DFA830CE58}" presName="root2" presStyleCnt="0"/>
      <dgm:spPr/>
    </dgm:pt>
    <dgm:pt modelId="{5348660F-52DB-4DEE-9DB1-35721FA97D79}" type="pres">
      <dgm:prSet presAssocID="{3C055534-1943-4877-8833-38DFA830CE58}" presName="LevelTwoTextNode" presStyleLbl="node3" presStyleIdx="0" presStyleCnt="5" custScaleX="184238">
        <dgm:presLayoutVars>
          <dgm:chPref val="3"/>
        </dgm:presLayoutVars>
      </dgm:prSet>
      <dgm:spPr/>
      <dgm:t>
        <a:bodyPr/>
        <a:lstStyle/>
        <a:p>
          <a:endParaRPr lang="ru-RU"/>
        </a:p>
      </dgm:t>
    </dgm:pt>
    <dgm:pt modelId="{24185CDB-C010-425A-80AD-2C271DDF69BF}" type="pres">
      <dgm:prSet presAssocID="{3C055534-1943-4877-8833-38DFA830CE58}" presName="level3hierChild" presStyleCnt="0"/>
      <dgm:spPr/>
    </dgm:pt>
    <dgm:pt modelId="{71DD52C3-5CE4-4D53-8644-56155626EC16}" type="pres">
      <dgm:prSet presAssocID="{405375A0-82C5-41FC-8757-DE764645A623}" presName="conn2-1" presStyleLbl="parChTrans1D3" presStyleIdx="1" presStyleCnt="5"/>
      <dgm:spPr/>
      <dgm:t>
        <a:bodyPr/>
        <a:lstStyle/>
        <a:p>
          <a:endParaRPr lang="ru-RU"/>
        </a:p>
      </dgm:t>
    </dgm:pt>
    <dgm:pt modelId="{86AEF8E0-97ED-41D2-AB25-98527A94FE02}" type="pres">
      <dgm:prSet presAssocID="{405375A0-82C5-41FC-8757-DE764645A623}" presName="connTx" presStyleLbl="parChTrans1D3" presStyleIdx="1" presStyleCnt="5"/>
      <dgm:spPr/>
      <dgm:t>
        <a:bodyPr/>
        <a:lstStyle/>
        <a:p>
          <a:endParaRPr lang="ru-RU"/>
        </a:p>
      </dgm:t>
    </dgm:pt>
    <dgm:pt modelId="{AAF3C4FB-39AB-4F41-9012-0A8992B63763}" type="pres">
      <dgm:prSet presAssocID="{A691C0FD-D364-48A9-B95D-EBF9A783AF1D}" presName="root2" presStyleCnt="0"/>
      <dgm:spPr/>
    </dgm:pt>
    <dgm:pt modelId="{B802DABF-6129-491C-9130-7FE5B4D13AB6}" type="pres">
      <dgm:prSet presAssocID="{A691C0FD-D364-48A9-B95D-EBF9A783AF1D}" presName="LevelTwoTextNode" presStyleLbl="node3" presStyleIdx="1" presStyleCnt="5" custScaleX="184238">
        <dgm:presLayoutVars>
          <dgm:chPref val="3"/>
        </dgm:presLayoutVars>
      </dgm:prSet>
      <dgm:spPr/>
      <dgm:t>
        <a:bodyPr/>
        <a:lstStyle/>
        <a:p>
          <a:endParaRPr lang="ru-RU"/>
        </a:p>
      </dgm:t>
    </dgm:pt>
    <dgm:pt modelId="{35547A3A-50A4-48F6-8C43-9A169356C517}" type="pres">
      <dgm:prSet presAssocID="{A691C0FD-D364-48A9-B95D-EBF9A783AF1D}" presName="level3hierChild" presStyleCnt="0"/>
      <dgm:spPr/>
    </dgm:pt>
    <dgm:pt modelId="{43A30530-012D-402F-BF9F-FFBBAFE2FCFB}" type="pres">
      <dgm:prSet presAssocID="{75970151-3301-4F57-9C2A-14C5778B4F57}" presName="conn2-1" presStyleLbl="parChTrans1D2" presStyleIdx="1" presStyleCnt="3"/>
      <dgm:spPr/>
      <dgm:t>
        <a:bodyPr/>
        <a:lstStyle/>
        <a:p>
          <a:endParaRPr lang="ru-RU"/>
        </a:p>
      </dgm:t>
    </dgm:pt>
    <dgm:pt modelId="{59CE4B74-1077-4D82-867B-763FA414E2C4}" type="pres">
      <dgm:prSet presAssocID="{75970151-3301-4F57-9C2A-14C5778B4F57}" presName="connTx" presStyleLbl="parChTrans1D2" presStyleIdx="1" presStyleCnt="3"/>
      <dgm:spPr/>
      <dgm:t>
        <a:bodyPr/>
        <a:lstStyle/>
        <a:p>
          <a:endParaRPr lang="ru-RU"/>
        </a:p>
      </dgm:t>
    </dgm:pt>
    <dgm:pt modelId="{805A75E1-8890-434A-8438-61B776DD883A}" type="pres">
      <dgm:prSet presAssocID="{0A983428-707C-41B5-A20A-6DA313BF13A4}" presName="root2" presStyleCnt="0"/>
      <dgm:spPr/>
    </dgm:pt>
    <dgm:pt modelId="{886E4CB8-2D29-4820-85A3-B323988A39BD}" type="pres">
      <dgm:prSet presAssocID="{0A983428-707C-41B5-A20A-6DA313BF13A4}" presName="LevelTwoTextNode" presStyleLbl="node2" presStyleIdx="1" presStyleCnt="3" custScaleX="128965">
        <dgm:presLayoutVars>
          <dgm:chPref val="3"/>
        </dgm:presLayoutVars>
      </dgm:prSet>
      <dgm:spPr/>
      <dgm:t>
        <a:bodyPr/>
        <a:lstStyle/>
        <a:p>
          <a:endParaRPr lang="ru-RU"/>
        </a:p>
      </dgm:t>
    </dgm:pt>
    <dgm:pt modelId="{A4269035-67FD-448D-B51E-C57E947453DC}" type="pres">
      <dgm:prSet presAssocID="{0A983428-707C-41B5-A20A-6DA313BF13A4}" presName="level3hierChild" presStyleCnt="0"/>
      <dgm:spPr/>
    </dgm:pt>
    <dgm:pt modelId="{AD048592-CAC3-4830-B648-92FDF0E8965D}" type="pres">
      <dgm:prSet presAssocID="{5900EBB6-79F7-4F2B-ABD4-D010BC66F515}" presName="conn2-1" presStyleLbl="parChTrans1D3" presStyleIdx="2" presStyleCnt="5"/>
      <dgm:spPr/>
      <dgm:t>
        <a:bodyPr/>
        <a:lstStyle/>
        <a:p>
          <a:endParaRPr lang="ru-RU"/>
        </a:p>
      </dgm:t>
    </dgm:pt>
    <dgm:pt modelId="{80326BF1-8136-4FE4-8298-A89CF7322D15}" type="pres">
      <dgm:prSet presAssocID="{5900EBB6-79F7-4F2B-ABD4-D010BC66F515}" presName="connTx" presStyleLbl="parChTrans1D3" presStyleIdx="2" presStyleCnt="5"/>
      <dgm:spPr/>
      <dgm:t>
        <a:bodyPr/>
        <a:lstStyle/>
        <a:p>
          <a:endParaRPr lang="ru-RU"/>
        </a:p>
      </dgm:t>
    </dgm:pt>
    <dgm:pt modelId="{C5125EC9-8437-4480-BAA9-B3A5EBD90BC4}" type="pres">
      <dgm:prSet presAssocID="{5CEA113E-2CB3-451F-9381-8490AD668A51}" presName="root2" presStyleCnt="0"/>
      <dgm:spPr/>
    </dgm:pt>
    <dgm:pt modelId="{58BB6952-033C-4CA7-A2E9-292873A88D83}" type="pres">
      <dgm:prSet presAssocID="{5CEA113E-2CB3-451F-9381-8490AD668A51}" presName="LevelTwoTextNode" presStyleLbl="node3" presStyleIdx="2" presStyleCnt="5" custScaleX="184238">
        <dgm:presLayoutVars>
          <dgm:chPref val="3"/>
        </dgm:presLayoutVars>
      </dgm:prSet>
      <dgm:spPr/>
      <dgm:t>
        <a:bodyPr/>
        <a:lstStyle/>
        <a:p>
          <a:endParaRPr lang="ru-RU"/>
        </a:p>
      </dgm:t>
    </dgm:pt>
    <dgm:pt modelId="{B9865AE2-1F74-47F0-BFA2-29C5848C2781}" type="pres">
      <dgm:prSet presAssocID="{5CEA113E-2CB3-451F-9381-8490AD668A51}" presName="level3hierChild" presStyleCnt="0"/>
      <dgm:spPr/>
    </dgm:pt>
    <dgm:pt modelId="{B75C5B7D-10D1-44B1-93C7-C7CB4BA6C90A}" type="pres">
      <dgm:prSet presAssocID="{6F00B472-F2D0-4ACF-A434-9C2D23DCDC6F}" presName="conn2-1" presStyleLbl="parChTrans1D3" presStyleIdx="3" presStyleCnt="5"/>
      <dgm:spPr/>
      <dgm:t>
        <a:bodyPr/>
        <a:lstStyle/>
        <a:p>
          <a:endParaRPr lang="ru-RU"/>
        </a:p>
      </dgm:t>
    </dgm:pt>
    <dgm:pt modelId="{A6E432A9-8999-4D7D-9ECF-F1407E98DEB7}" type="pres">
      <dgm:prSet presAssocID="{6F00B472-F2D0-4ACF-A434-9C2D23DCDC6F}" presName="connTx" presStyleLbl="parChTrans1D3" presStyleIdx="3" presStyleCnt="5"/>
      <dgm:spPr/>
      <dgm:t>
        <a:bodyPr/>
        <a:lstStyle/>
        <a:p>
          <a:endParaRPr lang="ru-RU"/>
        </a:p>
      </dgm:t>
    </dgm:pt>
    <dgm:pt modelId="{75E334EB-7E96-4A42-AC3B-5A9A57B9989D}" type="pres">
      <dgm:prSet presAssocID="{E73D2C55-CD9C-49C8-B016-BCFAA04B6940}" presName="root2" presStyleCnt="0"/>
      <dgm:spPr/>
    </dgm:pt>
    <dgm:pt modelId="{E7129499-4A68-4E26-8B5F-937918BAD203}" type="pres">
      <dgm:prSet presAssocID="{E73D2C55-CD9C-49C8-B016-BCFAA04B6940}" presName="LevelTwoTextNode" presStyleLbl="node3" presStyleIdx="3" presStyleCnt="5" custScaleX="184238">
        <dgm:presLayoutVars>
          <dgm:chPref val="3"/>
        </dgm:presLayoutVars>
      </dgm:prSet>
      <dgm:spPr/>
      <dgm:t>
        <a:bodyPr/>
        <a:lstStyle/>
        <a:p>
          <a:endParaRPr lang="ru-RU"/>
        </a:p>
      </dgm:t>
    </dgm:pt>
    <dgm:pt modelId="{4CC59195-3F1A-42FD-9455-BC05FE89C240}" type="pres">
      <dgm:prSet presAssocID="{E73D2C55-CD9C-49C8-B016-BCFAA04B6940}" presName="level3hierChild" presStyleCnt="0"/>
      <dgm:spPr/>
    </dgm:pt>
    <dgm:pt modelId="{7CD9FF0D-4945-42F3-9EC7-758EF3A59762}" type="pres">
      <dgm:prSet presAssocID="{FB89308C-4BC2-40B1-A8CE-35DA765277BC}" presName="conn2-1" presStyleLbl="parChTrans1D2" presStyleIdx="2" presStyleCnt="3"/>
      <dgm:spPr/>
      <dgm:t>
        <a:bodyPr/>
        <a:lstStyle/>
        <a:p>
          <a:endParaRPr lang="ru-RU"/>
        </a:p>
      </dgm:t>
    </dgm:pt>
    <dgm:pt modelId="{B7FCDB17-F1E6-49CE-8569-B499688FC2A7}" type="pres">
      <dgm:prSet presAssocID="{FB89308C-4BC2-40B1-A8CE-35DA765277BC}" presName="connTx" presStyleLbl="parChTrans1D2" presStyleIdx="2" presStyleCnt="3"/>
      <dgm:spPr/>
      <dgm:t>
        <a:bodyPr/>
        <a:lstStyle/>
        <a:p>
          <a:endParaRPr lang="ru-RU"/>
        </a:p>
      </dgm:t>
    </dgm:pt>
    <dgm:pt modelId="{C0C613C0-9505-4474-BA5A-ADEAD33CEA4B}" type="pres">
      <dgm:prSet presAssocID="{FA8E115D-266A-4962-8684-F5E342A2FA78}" presName="root2" presStyleCnt="0"/>
      <dgm:spPr/>
    </dgm:pt>
    <dgm:pt modelId="{59F2CCBF-F90F-4F1A-BA20-73EE0E0E4888}" type="pres">
      <dgm:prSet presAssocID="{FA8E115D-266A-4962-8684-F5E342A2FA78}" presName="LevelTwoTextNode" presStyleLbl="node2" presStyleIdx="2" presStyleCnt="3" custScaleX="128965">
        <dgm:presLayoutVars>
          <dgm:chPref val="3"/>
        </dgm:presLayoutVars>
      </dgm:prSet>
      <dgm:spPr/>
      <dgm:t>
        <a:bodyPr/>
        <a:lstStyle/>
        <a:p>
          <a:endParaRPr lang="ru-RU"/>
        </a:p>
      </dgm:t>
    </dgm:pt>
    <dgm:pt modelId="{0A6DDE58-BBD6-4326-9B00-C6694EBCBCFB}" type="pres">
      <dgm:prSet presAssocID="{FA8E115D-266A-4962-8684-F5E342A2FA78}" presName="level3hierChild" presStyleCnt="0"/>
      <dgm:spPr/>
    </dgm:pt>
    <dgm:pt modelId="{22068AFD-6567-4AB1-8972-4ED66ECCC59B}" type="pres">
      <dgm:prSet presAssocID="{2B2A0F29-F482-41DA-95AE-8127A800964F}" presName="conn2-1" presStyleLbl="parChTrans1D3" presStyleIdx="4" presStyleCnt="5"/>
      <dgm:spPr/>
      <dgm:t>
        <a:bodyPr/>
        <a:lstStyle/>
        <a:p>
          <a:endParaRPr lang="ru-RU"/>
        </a:p>
      </dgm:t>
    </dgm:pt>
    <dgm:pt modelId="{BEBDF087-2AA0-42F3-AD50-3F7B9308726A}" type="pres">
      <dgm:prSet presAssocID="{2B2A0F29-F482-41DA-95AE-8127A800964F}" presName="connTx" presStyleLbl="parChTrans1D3" presStyleIdx="4" presStyleCnt="5"/>
      <dgm:spPr/>
      <dgm:t>
        <a:bodyPr/>
        <a:lstStyle/>
        <a:p>
          <a:endParaRPr lang="ru-RU"/>
        </a:p>
      </dgm:t>
    </dgm:pt>
    <dgm:pt modelId="{DB8C269B-8BC1-46D6-9E67-434654BE5C6B}" type="pres">
      <dgm:prSet presAssocID="{D1095818-EB12-4E16-8077-10FA28A4F06D}" presName="root2" presStyleCnt="0"/>
      <dgm:spPr/>
    </dgm:pt>
    <dgm:pt modelId="{ABDCB0ED-E84E-4F5E-9FF1-23F6A2727E5B}" type="pres">
      <dgm:prSet presAssocID="{D1095818-EB12-4E16-8077-10FA28A4F06D}" presName="LevelTwoTextNode" presStyleLbl="node3" presStyleIdx="4" presStyleCnt="5" custScaleX="184238">
        <dgm:presLayoutVars>
          <dgm:chPref val="3"/>
        </dgm:presLayoutVars>
      </dgm:prSet>
      <dgm:spPr/>
      <dgm:t>
        <a:bodyPr/>
        <a:lstStyle/>
        <a:p>
          <a:endParaRPr lang="ru-RU"/>
        </a:p>
      </dgm:t>
    </dgm:pt>
    <dgm:pt modelId="{3A4C1B3E-E0EB-4A57-AB4F-874D934DC857}" type="pres">
      <dgm:prSet presAssocID="{D1095818-EB12-4E16-8077-10FA28A4F06D}" presName="level3hierChild" presStyleCnt="0"/>
      <dgm:spPr/>
    </dgm:pt>
  </dgm:ptLst>
  <dgm:cxnLst>
    <dgm:cxn modelId="{D6A5DDDF-1C15-4A64-8328-C47373909C2E}" type="presOf" srcId="{405375A0-82C5-41FC-8757-DE764645A623}" destId="{71DD52C3-5CE4-4D53-8644-56155626EC16}" srcOrd="0" destOrd="0" presId="urn:microsoft.com/office/officeart/2005/8/layout/hierarchy2"/>
    <dgm:cxn modelId="{5D533470-38AC-4943-B9BF-2AC1ED15A43A}" type="presOf" srcId="{E73D2C55-CD9C-49C8-B016-BCFAA04B6940}" destId="{E7129499-4A68-4E26-8B5F-937918BAD203}" srcOrd="0" destOrd="0" presId="urn:microsoft.com/office/officeart/2005/8/layout/hierarchy2"/>
    <dgm:cxn modelId="{6499F7AE-5159-48F3-9D2B-B184031265D4}" type="presOf" srcId="{A691C0FD-D364-48A9-B95D-EBF9A783AF1D}" destId="{B802DABF-6129-491C-9130-7FE5B4D13AB6}" srcOrd="0" destOrd="0" presId="urn:microsoft.com/office/officeart/2005/8/layout/hierarchy2"/>
    <dgm:cxn modelId="{B9CE9C44-C347-48E1-8D0A-BE96D8214458}" type="presOf" srcId="{5CEA113E-2CB3-451F-9381-8490AD668A51}" destId="{58BB6952-033C-4CA7-A2E9-292873A88D83}" srcOrd="0" destOrd="0" presId="urn:microsoft.com/office/officeart/2005/8/layout/hierarchy2"/>
    <dgm:cxn modelId="{8FD273DD-F3A0-402B-B827-FDCB38B27E48}" type="presOf" srcId="{405375A0-82C5-41FC-8757-DE764645A623}" destId="{86AEF8E0-97ED-41D2-AB25-98527A94FE02}" srcOrd="1" destOrd="0" presId="urn:microsoft.com/office/officeart/2005/8/layout/hierarchy2"/>
    <dgm:cxn modelId="{09BA1479-5682-4D76-A210-078CEF9198D8}" type="presOf" srcId="{0A983428-707C-41B5-A20A-6DA313BF13A4}" destId="{886E4CB8-2D29-4820-85A3-B323988A39BD}" srcOrd="0" destOrd="0" presId="urn:microsoft.com/office/officeart/2005/8/layout/hierarchy2"/>
    <dgm:cxn modelId="{CC147BED-2F5F-4750-AFE3-8F5001AE04C2}" type="presOf" srcId="{AEE9D2DE-AF76-44B0-AC46-D6C6C3233B94}" destId="{1045C3DF-8667-41CD-803B-504A346265E6}" srcOrd="0" destOrd="0" presId="urn:microsoft.com/office/officeart/2005/8/layout/hierarchy2"/>
    <dgm:cxn modelId="{69D95F7F-CA06-4909-840B-4E17D168E894}" type="presOf" srcId="{2B2A0F29-F482-41DA-95AE-8127A800964F}" destId="{22068AFD-6567-4AB1-8972-4ED66ECCC59B}" srcOrd="0" destOrd="0" presId="urn:microsoft.com/office/officeart/2005/8/layout/hierarchy2"/>
    <dgm:cxn modelId="{782AB8E6-7D1C-4A6F-8C13-E1E88907933B}" srcId="{BC8C354D-0ED4-4FBC-8A8A-920D5E480BB2}" destId="{FA8E115D-266A-4962-8684-F5E342A2FA78}" srcOrd="2" destOrd="0" parTransId="{FB89308C-4BC2-40B1-A8CE-35DA765277BC}" sibTransId="{9CDD2F2B-9C88-40B6-910C-A215F76ECE3F}"/>
    <dgm:cxn modelId="{E7B9D40A-3E66-4165-967D-EE07F3179DF9}" srcId="{FA8E115D-266A-4962-8684-F5E342A2FA78}" destId="{D1095818-EB12-4E16-8077-10FA28A4F06D}" srcOrd="0" destOrd="0" parTransId="{2B2A0F29-F482-41DA-95AE-8127A800964F}" sibTransId="{3AB6DF50-6C31-49DD-9783-048F7B6CAC06}"/>
    <dgm:cxn modelId="{03C625F2-505D-4DE2-B8F9-D2CB200C18E1}" type="presOf" srcId="{5900EBB6-79F7-4F2B-ABD4-D010BC66F515}" destId="{AD048592-CAC3-4830-B648-92FDF0E8965D}" srcOrd="0" destOrd="0" presId="urn:microsoft.com/office/officeart/2005/8/layout/hierarchy2"/>
    <dgm:cxn modelId="{361667CF-186C-48E6-B57D-360D51D957B4}" srcId="{BC8C354D-0ED4-4FBC-8A8A-920D5E480BB2}" destId="{0A983428-707C-41B5-A20A-6DA313BF13A4}" srcOrd="1" destOrd="0" parTransId="{75970151-3301-4F57-9C2A-14C5778B4F57}" sibTransId="{978F533F-E316-4B50-8806-C3B131A5A409}"/>
    <dgm:cxn modelId="{CC76B85C-1A6B-428D-AE24-94C95EC9F161}" srcId="{AEE9D2DE-AF76-44B0-AC46-D6C6C3233B94}" destId="{A691C0FD-D364-48A9-B95D-EBF9A783AF1D}" srcOrd="1" destOrd="0" parTransId="{405375A0-82C5-41FC-8757-DE764645A623}" sibTransId="{D30D4946-2CEA-427D-89F9-01CA9A08EFB7}"/>
    <dgm:cxn modelId="{0795F8B5-F139-49F9-9697-CE3FD99494FF}" type="presOf" srcId="{C7F358BB-A026-4286-87A9-4518A14F0C1E}" destId="{D4489F95-1AB5-49C1-BB15-40D0BF1D5CA3}" srcOrd="0" destOrd="0" presId="urn:microsoft.com/office/officeart/2005/8/layout/hierarchy2"/>
    <dgm:cxn modelId="{11CE97D2-F24B-4E65-B234-ADCC28ED8184}" srcId="{0A983428-707C-41B5-A20A-6DA313BF13A4}" destId="{5CEA113E-2CB3-451F-9381-8490AD668A51}" srcOrd="0" destOrd="0" parTransId="{5900EBB6-79F7-4F2B-ABD4-D010BC66F515}" sibTransId="{C45AA1FD-098E-4F1B-B329-D1A530555ADE}"/>
    <dgm:cxn modelId="{2F2B3A25-01BF-4774-A91F-33BB5AA80902}" srcId="{BC8C354D-0ED4-4FBC-8A8A-920D5E480BB2}" destId="{AEE9D2DE-AF76-44B0-AC46-D6C6C3233B94}" srcOrd="0" destOrd="0" parTransId="{C7F358BB-A026-4286-87A9-4518A14F0C1E}" sibTransId="{61DE1639-E151-4F0F-A5BF-7F9A722DC29F}"/>
    <dgm:cxn modelId="{570A4EE2-3D10-4381-BD9E-D3E9654E471B}" type="presOf" srcId="{FA8E115D-266A-4962-8684-F5E342A2FA78}" destId="{59F2CCBF-F90F-4F1A-BA20-73EE0E0E4888}" srcOrd="0" destOrd="0" presId="urn:microsoft.com/office/officeart/2005/8/layout/hierarchy2"/>
    <dgm:cxn modelId="{FB009473-DB27-4165-BD65-2193C92195AB}" type="presOf" srcId="{3C055534-1943-4877-8833-38DFA830CE58}" destId="{5348660F-52DB-4DEE-9DB1-35721FA97D79}" srcOrd="0" destOrd="0" presId="urn:microsoft.com/office/officeart/2005/8/layout/hierarchy2"/>
    <dgm:cxn modelId="{B6E92E88-6186-4723-BCDF-FE9F8132C69A}" type="presOf" srcId="{F8490A92-8C15-4DD8-86E0-D81C4785BEA9}" destId="{A8AEFAD7-2E07-49FA-AA6A-5F18416E1B86}" srcOrd="0" destOrd="0" presId="urn:microsoft.com/office/officeart/2005/8/layout/hierarchy2"/>
    <dgm:cxn modelId="{D232ECE2-F23F-418F-A208-192DFF8DE868}" srcId="{AEE9D2DE-AF76-44B0-AC46-D6C6C3233B94}" destId="{3C055534-1943-4877-8833-38DFA830CE58}" srcOrd="0" destOrd="0" parTransId="{F8490A92-8C15-4DD8-86E0-D81C4785BEA9}" sibTransId="{ECB0A3BC-2569-436F-844D-25AAA975ADA1}"/>
    <dgm:cxn modelId="{F0F523CC-D05B-41C7-8CBE-1FC2330EB07C}" type="presOf" srcId="{FB038BBA-4815-426E-9DC5-C49E4163F4FE}" destId="{E80686D1-1117-4262-A421-80183BEE452B}" srcOrd="0" destOrd="0" presId="urn:microsoft.com/office/officeart/2005/8/layout/hierarchy2"/>
    <dgm:cxn modelId="{0F0E91A8-A5B0-485F-A03F-C1217D54ACE7}" type="presOf" srcId="{D1095818-EB12-4E16-8077-10FA28A4F06D}" destId="{ABDCB0ED-E84E-4F5E-9FF1-23F6A2727E5B}" srcOrd="0" destOrd="0" presId="urn:microsoft.com/office/officeart/2005/8/layout/hierarchy2"/>
    <dgm:cxn modelId="{EE9B33F2-AAF3-40B3-9CE3-C5A9DF366CEB}" type="presOf" srcId="{6F00B472-F2D0-4ACF-A434-9C2D23DCDC6F}" destId="{B75C5B7D-10D1-44B1-93C7-C7CB4BA6C90A}" srcOrd="0" destOrd="0" presId="urn:microsoft.com/office/officeart/2005/8/layout/hierarchy2"/>
    <dgm:cxn modelId="{F452F6B9-DC4D-4A15-96EF-6BFE8F063CEB}" srcId="{0A983428-707C-41B5-A20A-6DA313BF13A4}" destId="{E73D2C55-CD9C-49C8-B016-BCFAA04B6940}" srcOrd="1" destOrd="0" parTransId="{6F00B472-F2D0-4ACF-A434-9C2D23DCDC6F}" sibTransId="{8BF300B8-179B-4F07-987B-414AD5C17443}"/>
    <dgm:cxn modelId="{C73BDDEF-045B-47BB-BF6C-0F619239D12B}" srcId="{FB038BBA-4815-426E-9DC5-C49E4163F4FE}" destId="{BC8C354D-0ED4-4FBC-8A8A-920D5E480BB2}" srcOrd="0" destOrd="0" parTransId="{ADEB07EF-5D30-4526-9A00-DE454FB6F142}" sibTransId="{AB6A2F41-2BE6-479A-8ECF-11EA159A92D4}"/>
    <dgm:cxn modelId="{3D3299E7-E349-47E4-AF91-793BE65AB086}" type="presOf" srcId="{C7F358BB-A026-4286-87A9-4518A14F0C1E}" destId="{81A2F092-5AE5-4796-BAEC-45B2446DBF66}" srcOrd="1" destOrd="0" presId="urn:microsoft.com/office/officeart/2005/8/layout/hierarchy2"/>
    <dgm:cxn modelId="{E1CCFCDB-0BEB-4531-AD5B-AABF901079DE}" type="presOf" srcId="{2B2A0F29-F482-41DA-95AE-8127A800964F}" destId="{BEBDF087-2AA0-42F3-AD50-3F7B9308726A}" srcOrd="1" destOrd="0" presId="urn:microsoft.com/office/officeart/2005/8/layout/hierarchy2"/>
    <dgm:cxn modelId="{C2FBD739-DFB6-4737-8171-8D58FA5CCFBA}" type="presOf" srcId="{FB89308C-4BC2-40B1-A8CE-35DA765277BC}" destId="{7CD9FF0D-4945-42F3-9EC7-758EF3A59762}" srcOrd="0" destOrd="0" presId="urn:microsoft.com/office/officeart/2005/8/layout/hierarchy2"/>
    <dgm:cxn modelId="{9E21C529-66D5-444A-8C97-7BB67CEA0C72}" type="presOf" srcId="{75970151-3301-4F57-9C2A-14C5778B4F57}" destId="{43A30530-012D-402F-BF9F-FFBBAFE2FCFB}" srcOrd="0" destOrd="0" presId="urn:microsoft.com/office/officeart/2005/8/layout/hierarchy2"/>
    <dgm:cxn modelId="{11625D42-7289-4075-A259-6463F54FECA4}" type="presOf" srcId="{75970151-3301-4F57-9C2A-14C5778B4F57}" destId="{59CE4B74-1077-4D82-867B-763FA414E2C4}" srcOrd="1" destOrd="0" presId="urn:microsoft.com/office/officeart/2005/8/layout/hierarchy2"/>
    <dgm:cxn modelId="{A389CC73-8DA4-4F53-9B1B-00C086585408}" type="presOf" srcId="{6F00B472-F2D0-4ACF-A434-9C2D23DCDC6F}" destId="{A6E432A9-8999-4D7D-9ECF-F1407E98DEB7}" srcOrd="1" destOrd="0" presId="urn:microsoft.com/office/officeart/2005/8/layout/hierarchy2"/>
    <dgm:cxn modelId="{5F24A241-C2D8-40DA-B862-EBE1FFC4179C}" type="presOf" srcId="{FB89308C-4BC2-40B1-A8CE-35DA765277BC}" destId="{B7FCDB17-F1E6-49CE-8569-B499688FC2A7}" srcOrd="1" destOrd="0" presId="urn:microsoft.com/office/officeart/2005/8/layout/hierarchy2"/>
    <dgm:cxn modelId="{3C22E049-C0A6-4F7C-AC2C-75665904D9F4}" type="presOf" srcId="{BC8C354D-0ED4-4FBC-8A8A-920D5E480BB2}" destId="{14749E28-2EC7-4D90-92B1-74A697E1FD19}" srcOrd="0" destOrd="0" presId="urn:microsoft.com/office/officeart/2005/8/layout/hierarchy2"/>
    <dgm:cxn modelId="{56B648C4-1E93-46B3-99C9-F060B1D985AF}" type="presOf" srcId="{F8490A92-8C15-4DD8-86E0-D81C4785BEA9}" destId="{2A987BD4-940E-4095-9C84-692D15913C7D}" srcOrd="1" destOrd="0" presId="urn:microsoft.com/office/officeart/2005/8/layout/hierarchy2"/>
    <dgm:cxn modelId="{066FA129-B0C8-4828-BC06-9AA47D59255A}" type="presOf" srcId="{5900EBB6-79F7-4F2B-ABD4-D010BC66F515}" destId="{80326BF1-8136-4FE4-8298-A89CF7322D15}" srcOrd="1" destOrd="0" presId="urn:microsoft.com/office/officeart/2005/8/layout/hierarchy2"/>
    <dgm:cxn modelId="{8FAC7735-06BC-4C8E-B3C1-4D7E3190EC1B}" type="presParOf" srcId="{E80686D1-1117-4262-A421-80183BEE452B}" destId="{4350D416-3973-473B-907E-D0DDB614DF50}" srcOrd="0" destOrd="0" presId="urn:microsoft.com/office/officeart/2005/8/layout/hierarchy2"/>
    <dgm:cxn modelId="{C84F20CF-A459-4BAF-B810-A46798F7178F}" type="presParOf" srcId="{4350D416-3973-473B-907E-D0DDB614DF50}" destId="{14749E28-2EC7-4D90-92B1-74A697E1FD19}" srcOrd="0" destOrd="0" presId="urn:microsoft.com/office/officeart/2005/8/layout/hierarchy2"/>
    <dgm:cxn modelId="{525AACC7-4178-4388-BCE8-4473039CD52A}" type="presParOf" srcId="{4350D416-3973-473B-907E-D0DDB614DF50}" destId="{B17FD3C3-656E-4F92-BE80-1A73740344AC}" srcOrd="1" destOrd="0" presId="urn:microsoft.com/office/officeart/2005/8/layout/hierarchy2"/>
    <dgm:cxn modelId="{8AD85C3F-C3F1-4EC0-B07E-98ED5E7506C9}" type="presParOf" srcId="{B17FD3C3-656E-4F92-BE80-1A73740344AC}" destId="{D4489F95-1AB5-49C1-BB15-40D0BF1D5CA3}" srcOrd="0" destOrd="0" presId="urn:microsoft.com/office/officeart/2005/8/layout/hierarchy2"/>
    <dgm:cxn modelId="{3DAA7A29-DFF8-466C-9AB1-ED0B7F6079A6}" type="presParOf" srcId="{D4489F95-1AB5-49C1-BB15-40D0BF1D5CA3}" destId="{81A2F092-5AE5-4796-BAEC-45B2446DBF66}" srcOrd="0" destOrd="0" presId="urn:microsoft.com/office/officeart/2005/8/layout/hierarchy2"/>
    <dgm:cxn modelId="{98190C62-99F3-4576-86AB-796228E092D9}" type="presParOf" srcId="{B17FD3C3-656E-4F92-BE80-1A73740344AC}" destId="{2CFCD363-D6A5-43DE-B970-35781F8231C7}" srcOrd="1" destOrd="0" presId="urn:microsoft.com/office/officeart/2005/8/layout/hierarchy2"/>
    <dgm:cxn modelId="{E30BA35C-B262-45FF-A427-3EF317585090}" type="presParOf" srcId="{2CFCD363-D6A5-43DE-B970-35781F8231C7}" destId="{1045C3DF-8667-41CD-803B-504A346265E6}" srcOrd="0" destOrd="0" presId="urn:microsoft.com/office/officeart/2005/8/layout/hierarchy2"/>
    <dgm:cxn modelId="{94C7A3D4-FDED-4F3E-B87C-CD6CB3477163}" type="presParOf" srcId="{2CFCD363-D6A5-43DE-B970-35781F8231C7}" destId="{91B1A39F-2CC1-4673-B4D9-81103236F6DE}" srcOrd="1" destOrd="0" presId="urn:microsoft.com/office/officeart/2005/8/layout/hierarchy2"/>
    <dgm:cxn modelId="{981549D3-CC42-4C93-8CBA-6383AA3450A9}" type="presParOf" srcId="{91B1A39F-2CC1-4673-B4D9-81103236F6DE}" destId="{A8AEFAD7-2E07-49FA-AA6A-5F18416E1B86}" srcOrd="0" destOrd="0" presId="urn:microsoft.com/office/officeart/2005/8/layout/hierarchy2"/>
    <dgm:cxn modelId="{0AA4A217-1FDE-493F-B874-3158468E6A18}" type="presParOf" srcId="{A8AEFAD7-2E07-49FA-AA6A-5F18416E1B86}" destId="{2A987BD4-940E-4095-9C84-692D15913C7D}" srcOrd="0" destOrd="0" presId="urn:microsoft.com/office/officeart/2005/8/layout/hierarchy2"/>
    <dgm:cxn modelId="{AC81A210-135E-425C-9D82-9CB25B30226E}" type="presParOf" srcId="{91B1A39F-2CC1-4673-B4D9-81103236F6DE}" destId="{DED2BFCB-2603-49E6-B63F-3B4606716C9B}" srcOrd="1" destOrd="0" presId="urn:microsoft.com/office/officeart/2005/8/layout/hierarchy2"/>
    <dgm:cxn modelId="{1D19770D-ABC7-4271-BDD4-E33C2C0AB719}" type="presParOf" srcId="{DED2BFCB-2603-49E6-B63F-3B4606716C9B}" destId="{5348660F-52DB-4DEE-9DB1-35721FA97D79}" srcOrd="0" destOrd="0" presId="urn:microsoft.com/office/officeart/2005/8/layout/hierarchy2"/>
    <dgm:cxn modelId="{AE336565-239A-4FC8-9CE4-2A88E4142738}" type="presParOf" srcId="{DED2BFCB-2603-49E6-B63F-3B4606716C9B}" destId="{24185CDB-C010-425A-80AD-2C271DDF69BF}" srcOrd="1" destOrd="0" presId="urn:microsoft.com/office/officeart/2005/8/layout/hierarchy2"/>
    <dgm:cxn modelId="{8E11B975-214C-44ED-95CB-43A92C61A26D}" type="presParOf" srcId="{91B1A39F-2CC1-4673-B4D9-81103236F6DE}" destId="{71DD52C3-5CE4-4D53-8644-56155626EC16}" srcOrd="2" destOrd="0" presId="urn:microsoft.com/office/officeart/2005/8/layout/hierarchy2"/>
    <dgm:cxn modelId="{5135F0E7-AB21-49CA-89F7-55167F3348B8}" type="presParOf" srcId="{71DD52C3-5CE4-4D53-8644-56155626EC16}" destId="{86AEF8E0-97ED-41D2-AB25-98527A94FE02}" srcOrd="0" destOrd="0" presId="urn:microsoft.com/office/officeart/2005/8/layout/hierarchy2"/>
    <dgm:cxn modelId="{7382D418-9225-46DB-8AF0-CC9CAD13C674}" type="presParOf" srcId="{91B1A39F-2CC1-4673-B4D9-81103236F6DE}" destId="{AAF3C4FB-39AB-4F41-9012-0A8992B63763}" srcOrd="3" destOrd="0" presId="urn:microsoft.com/office/officeart/2005/8/layout/hierarchy2"/>
    <dgm:cxn modelId="{B92A5F8F-0AA5-437F-8659-5531110918F4}" type="presParOf" srcId="{AAF3C4FB-39AB-4F41-9012-0A8992B63763}" destId="{B802DABF-6129-491C-9130-7FE5B4D13AB6}" srcOrd="0" destOrd="0" presId="urn:microsoft.com/office/officeart/2005/8/layout/hierarchy2"/>
    <dgm:cxn modelId="{D0AE5721-36F5-4E8E-A972-C87BA17D6D9E}" type="presParOf" srcId="{AAF3C4FB-39AB-4F41-9012-0A8992B63763}" destId="{35547A3A-50A4-48F6-8C43-9A169356C517}" srcOrd="1" destOrd="0" presId="urn:microsoft.com/office/officeart/2005/8/layout/hierarchy2"/>
    <dgm:cxn modelId="{DFC7F7FE-E454-4A93-95D5-838E446FBAED}" type="presParOf" srcId="{B17FD3C3-656E-4F92-BE80-1A73740344AC}" destId="{43A30530-012D-402F-BF9F-FFBBAFE2FCFB}" srcOrd="2" destOrd="0" presId="urn:microsoft.com/office/officeart/2005/8/layout/hierarchy2"/>
    <dgm:cxn modelId="{E9C47084-D7BE-48EB-90B8-583797633A1A}" type="presParOf" srcId="{43A30530-012D-402F-BF9F-FFBBAFE2FCFB}" destId="{59CE4B74-1077-4D82-867B-763FA414E2C4}" srcOrd="0" destOrd="0" presId="urn:microsoft.com/office/officeart/2005/8/layout/hierarchy2"/>
    <dgm:cxn modelId="{A0EA4C7B-C26E-47CB-961C-6C604897F702}" type="presParOf" srcId="{B17FD3C3-656E-4F92-BE80-1A73740344AC}" destId="{805A75E1-8890-434A-8438-61B776DD883A}" srcOrd="3" destOrd="0" presId="urn:microsoft.com/office/officeart/2005/8/layout/hierarchy2"/>
    <dgm:cxn modelId="{6AED8EC5-377E-4C44-9815-0D3A0EE89741}" type="presParOf" srcId="{805A75E1-8890-434A-8438-61B776DD883A}" destId="{886E4CB8-2D29-4820-85A3-B323988A39BD}" srcOrd="0" destOrd="0" presId="urn:microsoft.com/office/officeart/2005/8/layout/hierarchy2"/>
    <dgm:cxn modelId="{D61A35D0-199E-463A-830B-149F90381264}" type="presParOf" srcId="{805A75E1-8890-434A-8438-61B776DD883A}" destId="{A4269035-67FD-448D-B51E-C57E947453DC}" srcOrd="1" destOrd="0" presId="urn:microsoft.com/office/officeart/2005/8/layout/hierarchy2"/>
    <dgm:cxn modelId="{18C26983-8FA3-43E4-9246-8C5E52AA2425}" type="presParOf" srcId="{A4269035-67FD-448D-B51E-C57E947453DC}" destId="{AD048592-CAC3-4830-B648-92FDF0E8965D}" srcOrd="0" destOrd="0" presId="urn:microsoft.com/office/officeart/2005/8/layout/hierarchy2"/>
    <dgm:cxn modelId="{0759543D-4EB8-425A-BB79-47D35B7119C1}" type="presParOf" srcId="{AD048592-CAC3-4830-B648-92FDF0E8965D}" destId="{80326BF1-8136-4FE4-8298-A89CF7322D15}" srcOrd="0" destOrd="0" presId="urn:microsoft.com/office/officeart/2005/8/layout/hierarchy2"/>
    <dgm:cxn modelId="{66884B85-FD50-428D-B70F-E6509594DB21}" type="presParOf" srcId="{A4269035-67FD-448D-B51E-C57E947453DC}" destId="{C5125EC9-8437-4480-BAA9-B3A5EBD90BC4}" srcOrd="1" destOrd="0" presId="urn:microsoft.com/office/officeart/2005/8/layout/hierarchy2"/>
    <dgm:cxn modelId="{980760E8-5C5F-4855-A3E1-9B3BFA2DA3D9}" type="presParOf" srcId="{C5125EC9-8437-4480-BAA9-B3A5EBD90BC4}" destId="{58BB6952-033C-4CA7-A2E9-292873A88D83}" srcOrd="0" destOrd="0" presId="urn:microsoft.com/office/officeart/2005/8/layout/hierarchy2"/>
    <dgm:cxn modelId="{FD695096-642A-4883-A9F5-C7CD550F2367}" type="presParOf" srcId="{C5125EC9-8437-4480-BAA9-B3A5EBD90BC4}" destId="{B9865AE2-1F74-47F0-BFA2-29C5848C2781}" srcOrd="1" destOrd="0" presId="urn:microsoft.com/office/officeart/2005/8/layout/hierarchy2"/>
    <dgm:cxn modelId="{BB008F3A-B353-467E-9824-F820F768A609}" type="presParOf" srcId="{A4269035-67FD-448D-B51E-C57E947453DC}" destId="{B75C5B7D-10D1-44B1-93C7-C7CB4BA6C90A}" srcOrd="2" destOrd="0" presId="urn:microsoft.com/office/officeart/2005/8/layout/hierarchy2"/>
    <dgm:cxn modelId="{42E394CC-9EDB-4163-9868-E1627F8E27C7}" type="presParOf" srcId="{B75C5B7D-10D1-44B1-93C7-C7CB4BA6C90A}" destId="{A6E432A9-8999-4D7D-9ECF-F1407E98DEB7}" srcOrd="0" destOrd="0" presId="urn:microsoft.com/office/officeart/2005/8/layout/hierarchy2"/>
    <dgm:cxn modelId="{E45235B8-8A91-4797-9325-00F9704296E5}" type="presParOf" srcId="{A4269035-67FD-448D-B51E-C57E947453DC}" destId="{75E334EB-7E96-4A42-AC3B-5A9A57B9989D}" srcOrd="3" destOrd="0" presId="urn:microsoft.com/office/officeart/2005/8/layout/hierarchy2"/>
    <dgm:cxn modelId="{4E4A906F-0911-4639-809D-A0CEAA8272A2}" type="presParOf" srcId="{75E334EB-7E96-4A42-AC3B-5A9A57B9989D}" destId="{E7129499-4A68-4E26-8B5F-937918BAD203}" srcOrd="0" destOrd="0" presId="urn:microsoft.com/office/officeart/2005/8/layout/hierarchy2"/>
    <dgm:cxn modelId="{1C33CF45-8D4B-45D4-B083-CF8EFDFD8C35}" type="presParOf" srcId="{75E334EB-7E96-4A42-AC3B-5A9A57B9989D}" destId="{4CC59195-3F1A-42FD-9455-BC05FE89C240}" srcOrd="1" destOrd="0" presId="urn:microsoft.com/office/officeart/2005/8/layout/hierarchy2"/>
    <dgm:cxn modelId="{A543B8FC-6431-4D8C-8A02-C5B58240CABD}" type="presParOf" srcId="{B17FD3C3-656E-4F92-BE80-1A73740344AC}" destId="{7CD9FF0D-4945-42F3-9EC7-758EF3A59762}" srcOrd="4" destOrd="0" presId="urn:microsoft.com/office/officeart/2005/8/layout/hierarchy2"/>
    <dgm:cxn modelId="{795AA606-3F6E-4C2C-A90F-DAC34EDD0C00}" type="presParOf" srcId="{7CD9FF0D-4945-42F3-9EC7-758EF3A59762}" destId="{B7FCDB17-F1E6-49CE-8569-B499688FC2A7}" srcOrd="0" destOrd="0" presId="urn:microsoft.com/office/officeart/2005/8/layout/hierarchy2"/>
    <dgm:cxn modelId="{8EFB81B3-8A71-4371-BF64-BCE28478F161}" type="presParOf" srcId="{B17FD3C3-656E-4F92-BE80-1A73740344AC}" destId="{C0C613C0-9505-4474-BA5A-ADEAD33CEA4B}" srcOrd="5" destOrd="0" presId="urn:microsoft.com/office/officeart/2005/8/layout/hierarchy2"/>
    <dgm:cxn modelId="{883296F3-A37A-42FA-B118-B44A4B3E4A7F}" type="presParOf" srcId="{C0C613C0-9505-4474-BA5A-ADEAD33CEA4B}" destId="{59F2CCBF-F90F-4F1A-BA20-73EE0E0E4888}" srcOrd="0" destOrd="0" presId="urn:microsoft.com/office/officeart/2005/8/layout/hierarchy2"/>
    <dgm:cxn modelId="{2EF3007D-7484-40B8-A60E-4E48A79A7E60}" type="presParOf" srcId="{C0C613C0-9505-4474-BA5A-ADEAD33CEA4B}" destId="{0A6DDE58-BBD6-4326-9B00-C6694EBCBCFB}" srcOrd="1" destOrd="0" presId="urn:microsoft.com/office/officeart/2005/8/layout/hierarchy2"/>
    <dgm:cxn modelId="{DE875C6D-F677-487B-ABFD-DD9E03EB7CB1}" type="presParOf" srcId="{0A6DDE58-BBD6-4326-9B00-C6694EBCBCFB}" destId="{22068AFD-6567-4AB1-8972-4ED66ECCC59B}" srcOrd="0" destOrd="0" presId="urn:microsoft.com/office/officeart/2005/8/layout/hierarchy2"/>
    <dgm:cxn modelId="{FFF10C0F-9B23-4451-9682-6E0B28895662}" type="presParOf" srcId="{22068AFD-6567-4AB1-8972-4ED66ECCC59B}" destId="{BEBDF087-2AA0-42F3-AD50-3F7B9308726A}" srcOrd="0" destOrd="0" presId="urn:microsoft.com/office/officeart/2005/8/layout/hierarchy2"/>
    <dgm:cxn modelId="{4493A3A8-4F34-40DC-AD1A-F70623410FC7}" type="presParOf" srcId="{0A6DDE58-BBD6-4326-9B00-C6694EBCBCFB}" destId="{DB8C269B-8BC1-46D6-9E67-434654BE5C6B}" srcOrd="1" destOrd="0" presId="urn:microsoft.com/office/officeart/2005/8/layout/hierarchy2"/>
    <dgm:cxn modelId="{16C466DC-2288-40CD-8522-34BAA529D2C8}" type="presParOf" srcId="{DB8C269B-8BC1-46D6-9E67-434654BE5C6B}" destId="{ABDCB0ED-E84E-4F5E-9FF1-23F6A2727E5B}" srcOrd="0" destOrd="0" presId="urn:microsoft.com/office/officeart/2005/8/layout/hierarchy2"/>
    <dgm:cxn modelId="{ECC91062-130F-4EFE-B396-7B97A764BB79}" type="presParOf" srcId="{DB8C269B-8BC1-46D6-9E67-434654BE5C6B}" destId="{3A4C1B3E-E0EB-4A57-AB4F-874D934DC85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22FF94-E3C1-4A23-9806-083382C405CD}" type="doc">
      <dgm:prSet loTypeId="urn:microsoft.com/office/officeart/2005/8/layout/process5" loCatId="process" qsTypeId="urn:microsoft.com/office/officeart/2005/8/quickstyle/simple3"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ru-RU"/>
        </a:p>
      </dgm:t>
    </dgm:pt>
    <dgm:pt modelId="{BD2F2853-4260-4225-8DDD-4F98944CCDB2}">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400" dirty="0" smtClean="0">
              <a:latin typeface="Arial" pitchFamily="34" charset="0"/>
              <a:cs typeface="Arial" pitchFamily="34" charset="0"/>
            </a:rPr>
            <a:t>Аппарат лазерный терапевтический «Модель1»</a:t>
          </a:r>
          <a:endParaRPr lang="ru-RU" sz="1400" dirty="0">
            <a:latin typeface="Arial" pitchFamily="34" charset="0"/>
            <a:cs typeface="Arial" pitchFamily="34" charset="0"/>
          </a:endParaRPr>
        </a:p>
      </dgm:t>
    </dgm:pt>
    <dgm:pt modelId="{AA6ED991-BA7A-42AC-8A3D-7E18FF03CDE1}" type="parTrans" cxnId="{F0A12B89-5779-40F0-BC89-9635273FA7DD}">
      <dgm:prSet/>
      <dgm:spPr/>
      <dgm:t>
        <a:bodyPr/>
        <a:lstStyle/>
        <a:p>
          <a:endParaRPr lang="ru-RU" sz="1400">
            <a:latin typeface="Arial" pitchFamily="34" charset="0"/>
            <a:cs typeface="Arial" pitchFamily="34" charset="0"/>
          </a:endParaRPr>
        </a:p>
      </dgm:t>
    </dgm:pt>
    <dgm:pt modelId="{E0CD59B7-0065-4E06-8B39-C1524401D140}" type="sibTrans" cxnId="{F0A12B89-5779-40F0-BC89-9635273FA7D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400">
            <a:latin typeface="Arial" pitchFamily="34" charset="0"/>
            <a:cs typeface="Arial" pitchFamily="34" charset="0"/>
          </a:endParaRPr>
        </a:p>
      </dgm:t>
    </dgm:pt>
    <dgm:pt modelId="{F3DAADCE-CCFF-4A63-9802-840426CD8482}">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400" dirty="0" smtClean="0">
              <a:latin typeface="Arial" pitchFamily="34" charset="0"/>
              <a:cs typeface="Arial" pitchFamily="34" charset="0"/>
            </a:rPr>
            <a:t>Разработана и произведена модель с дополнительной функцией: ультразвуковая терапия «Модель 2»</a:t>
          </a:r>
          <a:endParaRPr lang="ru-RU" sz="1400" dirty="0">
            <a:latin typeface="Arial" pitchFamily="34" charset="0"/>
            <a:cs typeface="Arial" pitchFamily="34" charset="0"/>
          </a:endParaRPr>
        </a:p>
      </dgm:t>
    </dgm:pt>
    <dgm:pt modelId="{C316AB50-C281-483E-9D1D-095F0433FB29}" type="parTrans" cxnId="{BD92BF62-4148-4564-B7E5-98B21F93A41E}">
      <dgm:prSet/>
      <dgm:spPr/>
      <dgm:t>
        <a:bodyPr/>
        <a:lstStyle/>
        <a:p>
          <a:endParaRPr lang="ru-RU" sz="1400">
            <a:latin typeface="Arial" pitchFamily="34" charset="0"/>
            <a:cs typeface="Arial" pitchFamily="34" charset="0"/>
          </a:endParaRPr>
        </a:p>
      </dgm:t>
    </dgm:pt>
    <dgm:pt modelId="{9C3B9706-EE1C-4F13-BD6D-A29925AD9246}" type="sibTrans" cxnId="{BD92BF62-4148-4564-B7E5-98B21F93A41E}">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400">
            <a:latin typeface="Arial" pitchFamily="34" charset="0"/>
            <a:cs typeface="Arial" pitchFamily="34" charset="0"/>
          </a:endParaRPr>
        </a:p>
      </dgm:t>
    </dgm:pt>
    <dgm:pt modelId="{0E16E917-1C98-4108-9096-61C59B7C0406}">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400" dirty="0" smtClean="0">
              <a:latin typeface="Arial" pitchFamily="34" charset="0"/>
              <a:cs typeface="Arial" pitchFamily="34" charset="0"/>
            </a:rPr>
            <a:t>Две модели: </a:t>
          </a:r>
          <a:br>
            <a:rPr lang="ru-RU" sz="1400" dirty="0" smtClean="0">
              <a:latin typeface="Arial" pitchFamily="34" charset="0"/>
              <a:cs typeface="Arial" pitchFamily="34" charset="0"/>
            </a:rPr>
          </a:br>
          <a:r>
            <a:rPr lang="ru-RU" sz="1400" dirty="0" smtClean="0">
              <a:latin typeface="Arial" pitchFamily="34" charset="0"/>
              <a:cs typeface="Arial" pitchFamily="34" charset="0"/>
            </a:rPr>
            <a:t>Аппарат лазерный терапевтический «Модель 1» и Аппарат лазерный и ультразвуковой терапевтический «Модель 2»</a:t>
          </a:r>
          <a:endParaRPr lang="ru-RU" sz="1400" dirty="0">
            <a:latin typeface="Arial" pitchFamily="34" charset="0"/>
            <a:cs typeface="Arial" pitchFamily="34" charset="0"/>
          </a:endParaRPr>
        </a:p>
      </dgm:t>
    </dgm:pt>
    <dgm:pt modelId="{08CBA9D4-BDA0-42E6-82D5-E7F539348150}" type="parTrans" cxnId="{6ED1C374-1ACC-4A2F-94D8-BFB297DD7ACD}">
      <dgm:prSet/>
      <dgm:spPr/>
      <dgm:t>
        <a:bodyPr/>
        <a:lstStyle/>
        <a:p>
          <a:endParaRPr lang="ru-RU" sz="1400">
            <a:latin typeface="Arial" pitchFamily="34" charset="0"/>
            <a:cs typeface="Arial" pitchFamily="34" charset="0"/>
          </a:endParaRPr>
        </a:p>
      </dgm:t>
    </dgm:pt>
    <dgm:pt modelId="{39BB0D69-4351-4912-ADD3-96B69EC02B36}" type="sibTrans" cxnId="{6ED1C374-1ACC-4A2F-94D8-BFB297DD7ACD}">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400">
            <a:latin typeface="Arial" pitchFamily="34" charset="0"/>
            <a:cs typeface="Arial" pitchFamily="34" charset="0"/>
          </a:endParaRPr>
        </a:p>
      </dgm:t>
    </dgm:pt>
    <dgm:pt modelId="{76479AD8-E542-4709-A3D3-9E463C7BF00A}">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400" dirty="0" smtClean="0">
              <a:latin typeface="Arial" pitchFamily="34" charset="0"/>
              <a:cs typeface="Arial" pitchFamily="34" charset="0"/>
            </a:rPr>
            <a:t>Внесенные изменения привели </a:t>
          </a:r>
          <a:r>
            <a:rPr lang="ru-RU" sz="1400" b="1" dirty="0" smtClean="0">
              <a:latin typeface="Arial" pitchFamily="34" charset="0"/>
              <a:cs typeface="Arial" pitchFamily="34" charset="0"/>
            </a:rPr>
            <a:t>к изменению свойств и характеристик</a:t>
          </a:r>
          <a:r>
            <a:rPr lang="ru-RU" sz="1400" dirty="0" smtClean="0">
              <a:latin typeface="Arial" pitchFamily="34" charset="0"/>
              <a:cs typeface="Arial" pitchFamily="34" charset="0"/>
            </a:rPr>
            <a:t>, влияющих на качество, эффективность и безопасность медицинского изделия</a:t>
          </a:r>
          <a:endParaRPr lang="ru-RU" sz="1400" dirty="0">
            <a:latin typeface="Arial" pitchFamily="34" charset="0"/>
            <a:cs typeface="Arial" pitchFamily="34" charset="0"/>
          </a:endParaRPr>
        </a:p>
      </dgm:t>
    </dgm:pt>
    <dgm:pt modelId="{139451C7-0408-4D36-8EED-6F148C0035F4}" type="parTrans" cxnId="{3D38A234-3204-46D6-A486-DA979A118F6B}">
      <dgm:prSet/>
      <dgm:spPr/>
      <dgm:t>
        <a:bodyPr/>
        <a:lstStyle/>
        <a:p>
          <a:endParaRPr lang="ru-RU" sz="1400">
            <a:latin typeface="Arial" pitchFamily="34" charset="0"/>
            <a:cs typeface="Arial" pitchFamily="34" charset="0"/>
          </a:endParaRPr>
        </a:p>
      </dgm:t>
    </dgm:pt>
    <dgm:pt modelId="{0EC7FA7A-D90E-44E8-A0E0-E61D00ABBDCD}" type="sibTrans" cxnId="{3D38A234-3204-46D6-A486-DA979A118F6B}">
      <dgm:prSet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sz="1400">
            <a:latin typeface="Arial" pitchFamily="34" charset="0"/>
            <a:cs typeface="Arial" pitchFamily="34" charset="0"/>
          </a:endParaRPr>
        </a:p>
      </dgm:t>
    </dgm:pt>
    <dgm:pt modelId="{378825AE-42DB-4119-8E39-C2A5949D7D67}">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r>
            <a:rPr lang="ru-RU" sz="1400" dirty="0" smtClean="0">
              <a:latin typeface="Arial" pitchFamily="34" charset="0"/>
              <a:cs typeface="Arial" pitchFamily="34" charset="0"/>
            </a:rPr>
            <a:t>Для модели «Аппарат лазерный и ультразвуковой терапевтический «Модель 2» необходима </a:t>
          </a:r>
          <a:r>
            <a:rPr lang="ru-RU" sz="1400" b="1" dirty="0" smtClean="0">
              <a:latin typeface="Arial" pitchFamily="34" charset="0"/>
              <a:cs typeface="Arial" pitchFamily="34" charset="0"/>
            </a:rPr>
            <a:t>новая регистрация</a:t>
          </a:r>
          <a:endParaRPr lang="ru-RU" sz="1400" b="1" dirty="0">
            <a:latin typeface="Arial" pitchFamily="34" charset="0"/>
            <a:cs typeface="Arial" pitchFamily="34" charset="0"/>
          </a:endParaRPr>
        </a:p>
      </dgm:t>
    </dgm:pt>
    <dgm:pt modelId="{BB04B043-807E-4053-A97B-FABBC16715F9}" type="parTrans" cxnId="{E9F396B5-E7DE-4AA4-9957-3395A01D8B24}">
      <dgm:prSet/>
      <dgm:spPr/>
      <dgm:t>
        <a:bodyPr/>
        <a:lstStyle/>
        <a:p>
          <a:endParaRPr lang="ru-RU" sz="1400">
            <a:latin typeface="Arial" pitchFamily="34" charset="0"/>
            <a:cs typeface="Arial" pitchFamily="34" charset="0"/>
          </a:endParaRPr>
        </a:p>
      </dgm:t>
    </dgm:pt>
    <dgm:pt modelId="{50BD6E05-1F8B-4872-9348-E52178EB47DE}" type="sibTrans" cxnId="{E9F396B5-E7DE-4AA4-9957-3395A01D8B24}">
      <dgm:prSet/>
      <dgm:spPr/>
      <dgm:t>
        <a:bodyPr/>
        <a:lstStyle/>
        <a:p>
          <a:endParaRPr lang="ru-RU" sz="1400">
            <a:latin typeface="Arial" pitchFamily="34" charset="0"/>
            <a:cs typeface="Arial" pitchFamily="34" charset="0"/>
          </a:endParaRPr>
        </a:p>
      </dgm:t>
    </dgm:pt>
    <dgm:pt modelId="{213C7F4E-5EFC-472C-A699-50446757B434}" type="pres">
      <dgm:prSet presAssocID="{C822FF94-E3C1-4A23-9806-083382C405CD}" presName="diagram" presStyleCnt="0">
        <dgm:presLayoutVars>
          <dgm:dir/>
          <dgm:resizeHandles val="exact"/>
        </dgm:presLayoutVars>
      </dgm:prSet>
      <dgm:spPr/>
      <dgm:t>
        <a:bodyPr/>
        <a:lstStyle/>
        <a:p>
          <a:endParaRPr lang="ru-RU"/>
        </a:p>
      </dgm:t>
    </dgm:pt>
    <dgm:pt modelId="{70C1BADF-30DB-4747-8A65-BE28EDC06007}" type="pres">
      <dgm:prSet presAssocID="{BD2F2853-4260-4225-8DDD-4F98944CCDB2}" presName="node" presStyleLbl="node1" presStyleIdx="0" presStyleCnt="5">
        <dgm:presLayoutVars>
          <dgm:bulletEnabled val="1"/>
        </dgm:presLayoutVars>
      </dgm:prSet>
      <dgm:spPr/>
      <dgm:t>
        <a:bodyPr/>
        <a:lstStyle/>
        <a:p>
          <a:endParaRPr lang="ru-RU"/>
        </a:p>
      </dgm:t>
    </dgm:pt>
    <dgm:pt modelId="{2E49F9F8-5493-4F78-AC2A-B5078BBA1CF9}" type="pres">
      <dgm:prSet presAssocID="{E0CD59B7-0065-4E06-8B39-C1524401D140}" presName="sibTrans" presStyleLbl="sibTrans2D1" presStyleIdx="0" presStyleCnt="4"/>
      <dgm:spPr/>
      <dgm:t>
        <a:bodyPr/>
        <a:lstStyle/>
        <a:p>
          <a:endParaRPr lang="ru-RU"/>
        </a:p>
      </dgm:t>
    </dgm:pt>
    <dgm:pt modelId="{0D27E664-A544-42A5-A572-948513B2814A}" type="pres">
      <dgm:prSet presAssocID="{E0CD59B7-0065-4E06-8B39-C1524401D140}" presName="connectorText" presStyleLbl="sibTrans2D1" presStyleIdx="0" presStyleCnt="4"/>
      <dgm:spPr/>
      <dgm:t>
        <a:bodyPr/>
        <a:lstStyle/>
        <a:p>
          <a:endParaRPr lang="ru-RU"/>
        </a:p>
      </dgm:t>
    </dgm:pt>
    <dgm:pt modelId="{94BAF511-C3F0-4970-B4D9-F07745CA37CB}" type="pres">
      <dgm:prSet presAssocID="{F3DAADCE-CCFF-4A63-9802-840426CD8482}" presName="node" presStyleLbl="node1" presStyleIdx="1" presStyleCnt="5">
        <dgm:presLayoutVars>
          <dgm:bulletEnabled val="1"/>
        </dgm:presLayoutVars>
      </dgm:prSet>
      <dgm:spPr/>
      <dgm:t>
        <a:bodyPr/>
        <a:lstStyle/>
        <a:p>
          <a:endParaRPr lang="ru-RU"/>
        </a:p>
      </dgm:t>
    </dgm:pt>
    <dgm:pt modelId="{60B70DF1-2008-460D-8509-916511A4F7EF}" type="pres">
      <dgm:prSet presAssocID="{9C3B9706-EE1C-4F13-BD6D-A29925AD9246}" presName="sibTrans" presStyleLbl="sibTrans2D1" presStyleIdx="1" presStyleCnt="4"/>
      <dgm:spPr/>
      <dgm:t>
        <a:bodyPr/>
        <a:lstStyle/>
        <a:p>
          <a:endParaRPr lang="ru-RU"/>
        </a:p>
      </dgm:t>
    </dgm:pt>
    <dgm:pt modelId="{C73B4E51-7E2D-48E0-B9E0-0F891E7254A6}" type="pres">
      <dgm:prSet presAssocID="{9C3B9706-EE1C-4F13-BD6D-A29925AD9246}" presName="connectorText" presStyleLbl="sibTrans2D1" presStyleIdx="1" presStyleCnt="4"/>
      <dgm:spPr/>
      <dgm:t>
        <a:bodyPr/>
        <a:lstStyle/>
        <a:p>
          <a:endParaRPr lang="ru-RU"/>
        </a:p>
      </dgm:t>
    </dgm:pt>
    <dgm:pt modelId="{9D8EB5B8-A030-42F0-A612-CE7C84BFB7AE}" type="pres">
      <dgm:prSet presAssocID="{0E16E917-1C98-4108-9096-61C59B7C0406}" presName="node" presStyleLbl="node1" presStyleIdx="2" presStyleCnt="5" custScaleY="117183">
        <dgm:presLayoutVars>
          <dgm:bulletEnabled val="1"/>
        </dgm:presLayoutVars>
      </dgm:prSet>
      <dgm:spPr/>
      <dgm:t>
        <a:bodyPr/>
        <a:lstStyle/>
        <a:p>
          <a:endParaRPr lang="ru-RU"/>
        </a:p>
      </dgm:t>
    </dgm:pt>
    <dgm:pt modelId="{F5889FFD-6829-4DBF-B562-906DBE877FF7}" type="pres">
      <dgm:prSet presAssocID="{39BB0D69-4351-4912-ADD3-96B69EC02B36}" presName="sibTrans" presStyleLbl="sibTrans2D1" presStyleIdx="2" presStyleCnt="4"/>
      <dgm:spPr/>
      <dgm:t>
        <a:bodyPr/>
        <a:lstStyle/>
        <a:p>
          <a:endParaRPr lang="ru-RU"/>
        </a:p>
      </dgm:t>
    </dgm:pt>
    <dgm:pt modelId="{D12F346A-23FF-4945-9C8D-9C983B8981FD}" type="pres">
      <dgm:prSet presAssocID="{39BB0D69-4351-4912-ADD3-96B69EC02B36}" presName="connectorText" presStyleLbl="sibTrans2D1" presStyleIdx="2" presStyleCnt="4"/>
      <dgm:spPr/>
      <dgm:t>
        <a:bodyPr/>
        <a:lstStyle/>
        <a:p>
          <a:endParaRPr lang="ru-RU"/>
        </a:p>
      </dgm:t>
    </dgm:pt>
    <dgm:pt modelId="{84B3A581-9157-402D-ACC4-A3C599BD74CD}" type="pres">
      <dgm:prSet presAssocID="{76479AD8-E542-4709-A3D3-9E463C7BF00A}" presName="node" presStyleLbl="node1" presStyleIdx="3" presStyleCnt="5" custScaleY="125791" custLinFactNeighborX="-1634" custLinFactNeighborY="-19213">
        <dgm:presLayoutVars>
          <dgm:bulletEnabled val="1"/>
        </dgm:presLayoutVars>
      </dgm:prSet>
      <dgm:spPr/>
      <dgm:t>
        <a:bodyPr/>
        <a:lstStyle/>
        <a:p>
          <a:endParaRPr lang="ru-RU"/>
        </a:p>
      </dgm:t>
    </dgm:pt>
    <dgm:pt modelId="{6DBDE356-0288-4582-87A2-7B595CE06612}" type="pres">
      <dgm:prSet presAssocID="{0EC7FA7A-D90E-44E8-A0E0-E61D00ABBDCD}" presName="sibTrans" presStyleLbl="sibTrans2D1" presStyleIdx="3" presStyleCnt="4" custAng="46804" custLinFactNeighborX="5518" custLinFactNeighborY="-19182"/>
      <dgm:spPr/>
      <dgm:t>
        <a:bodyPr/>
        <a:lstStyle/>
        <a:p>
          <a:endParaRPr lang="ru-RU"/>
        </a:p>
      </dgm:t>
    </dgm:pt>
    <dgm:pt modelId="{853BA82D-DC0C-4D84-9784-E2E2AE759F03}" type="pres">
      <dgm:prSet presAssocID="{0EC7FA7A-D90E-44E8-A0E0-E61D00ABBDCD}" presName="connectorText" presStyleLbl="sibTrans2D1" presStyleIdx="3" presStyleCnt="4"/>
      <dgm:spPr/>
      <dgm:t>
        <a:bodyPr/>
        <a:lstStyle/>
        <a:p>
          <a:endParaRPr lang="ru-RU"/>
        </a:p>
      </dgm:t>
    </dgm:pt>
    <dgm:pt modelId="{3A6AC747-C4E2-4EFA-9C4C-862EBF856CCD}" type="pres">
      <dgm:prSet presAssocID="{378825AE-42DB-4119-8E39-C2A5949D7D67}" presName="node" presStyleLbl="node1" presStyleIdx="4" presStyleCnt="5" custLinFactNeighborX="4533" custLinFactNeighborY="-16176">
        <dgm:presLayoutVars>
          <dgm:bulletEnabled val="1"/>
        </dgm:presLayoutVars>
      </dgm:prSet>
      <dgm:spPr/>
      <dgm:t>
        <a:bodyPr/>
        <a:lstStyle/>
        <a:p>
          <a:endParaRPr lang="ru-RU"/>
        </a:p>
      </dgm:t>
    </dgm:pt>
  </dgm:ptLst>
  <dgm:cxnLst>
    <dgm:cxn modelId="{CA9E702F-EFA1-4F6C-BD9A-9417189AE71B}" type="presOf" srcId="{E0CD59B7-0065-4E06-8B39-C1524401D140}" destId="{2E49F9F8-5493-4F78-AC2A-B5078BBA1CF9}" srcOrd="0" destOrd="0" presId="urn:microsoft.com/office/officeart/2005/8/layout/process5"/>
    <dgm:cxn modelId="{81FBBAE7-AA39-41BA-918E-EC14E153C24D}" type="presOf" srcId="{0EC7FA7A-D90E-44E8-A0E0-E61D00ABBDCD}" destId="{6DBDE356-0288-4582-87A2-7B595CE06612}" srcOrd="0" destOrd="0" presId="urn:microsoft.com/office/officeart/2005/8/layout/process5"/>
    <dgm:cxn modelId="{28DE1B87-9881-4810-AD2A-B1F521C56203}" type="presOf" srcId="{76479AD8-E542-4709-A3D3-9E463C7BF00A}" destId="{84B3A581-9157-402D-ACC4-A3C599BD74CD}" srcOrd="0" destOrd="0" presId="urn:microsoft.com/office/officeart/2005/8/layout/process5"/>
    <dgm:cxn modelId="{9FF14642-81EB-43C3-9F62-3495F6521773}" type="presOf" srcId="{0E16E917-1C98-4108-9096-61C59B7C0406}" destId="{9D8EB5B8-A030-42F0-A612-CE7C84BFB7AE}" srcOrd="0" destOrd="0" presId="urn:microsoft.com/office/officeart/2005/8/layout/process5"/>
    <dgm:cxn modelId="{9558AF01-6B58-4A8D-BDC6-2BC3E089F1F6}" type="presOf" srcId="{BD2F2853-4260-4225-8DDD-4F98944CCDB2}" destId="{70C1BADF-30DB-4747-8A65-BE28EDC06007}" srcOrd="0" destOrd="0" presId="urn:microsoft.com/office/officeart/2005/8/layout/process5"/>
    <dgm:cxn modelId="{B2BED955-D522-4C76-A78E-64FD6681867F}" type="presOf" srcId="{F3DAADCE-CCFF-4A63-9802-840426CD8482}" destId="{94BAF511-C3F0-4970-B4D9-F07745CA37CB}" srcOrd="0" destOrd="0" presId="urn:microsoft.com/office/officeart/2005/8/layout/process5"/>
    <dgm:cxn modelId="{FE93D3A6-A2FD-4204-AAEA-3CA7FA75A2C2}" type="presOf" srcId="{39BB0D69-4351-4912-ADD3-96B69EC02B36}" destId="{D12F346A-23FF-4945-9C8D-9C983B8981FD}" srcOrd="1" destOrd="0" presId="urn:microsoft.com/office/officeart/2005/8/layout/process5"/>
    <dgm:cxn modelId="{E9F396B5-E7DE-4AA4-9957-3395A01D8B24}" srcId="{C822FF94-E3C1-4A23-9806-083382C405CD}" destId="{378825AE-42DB-4119-8E39-C2A5949D7D67}" srcOrd="4" destOrd="0" parTransId="{BB04B043-807E-4053-A97B-FABBC16715F9}" sibTransId="{50BD6E05-1F8B-4872-9348-E52178EB47DE}"/>
    <dgm:cxn modelId="{F0A12B89-5779-40F0-BC89-9635273FA7DD}" srcId="{C822FF94-E3C1-4A23-9806-083382C405CD}" destId="{BD2F2853-4260-4225-8DDD-4F98944CCDB2}" srcOrd="0" destOrd="0" parTransId="{AA6ED991-BA7A-42AC-8A3D-7E18FF03CDE1}" sibTransId="{E0CD59B7-0065-4E06-8B39-C1524401D140}"/>
    <dgm:cxn modelId="{3D38A234-3204-46D6-A486-DA979A118F6B}" srcId="{C822FF94-E3C1-4A23-9806-083382C405CD}" destId="{76479AD8-E542-4709-A3D3-9E463C7BF00A}" srcOrd="3" destOrd="0" parTransId="{139451C7-0408-4D36-8EED-6F148C0035F4}" sibTransId="{0EC7FA7A-D90E-44E8-A0E0-E61D00ABBDCD}"/>
    <dgm:cxn modelId="{7C5AF3EE-776C-4C38-B91E-542B16642352}" type="presOf" srcId="{9C3B9706-EE1C-4F13-BD6D-A29925AD9246}" destId="{60B70DF1-2008-460D-8509-916511A4F7EF}" srcOrd="0" destOrd="0" presId="urn:microsoft.com/office/officeart/2005/8/layout/process5"/>
    <dgm:cxn modelId="{9560AF15-78BA-4732-842C-05752CFF3DD7}" type="presOf" srcId="{39BB0D69-4351-4912-ADD3-96B69EC02B36}" destId="{F5889FFD-6829-4DBF-B562-906DBE877FF7}" srcOrd="0" destOrd="0" presId="urn:microsoft.com/office/officeart/2005/8/layout/process5"/>
    <dgm:cxn modelId="{87877BA5-38E8-4B3D-8696-38808E39B1DE}" type="presOf" srcId="{0EC7FA7A-D90E-44E8-A0E0-E61D00ABBDCD}" destId="{853BA82D-DC0C-4D84-9784-E2E2AE759F03}" srcOrd="1" destOrd="0" presId="urn:microsoft.com/office/officeart/2005/8/layout/process5"/>
    <dgm:cxn modelId="{1D747EAE-E142-465E-8843-E3B433BEF04D}" type="presOf" srcId="{378825AE-42DB-4119-8E39-C2A5949D7D67}" destId="{3A6AC747-C4E2-4EFA-9C4C-862EBF856CCD}" srcOrd="0" destOrd="0" presId="urn:microsoft.com/office/officeart/2005/8/layout/process5"/>
    <dgm:cxn modelId="{6ED1C374-1ACC-4A2F-94D8-BFB297DD7ACD}" srcId="{C822FF94-E3C1-4A23-9806-083382C405CD}" destId="{0E16E917-1C98-4108-9096-61C59B7C0406}" srcOrd="2" destOrd="0" parTransId="{08CBA9D4-BDA0-42E6-82D5-E7F539348150}" sibTransId="{39BB0D69-4351-4912-ADD3-96B69EC02B36}"/>
    <dgm:cxn modelId="{BD92BF62-4148-4564-B7E5-98B21F93A41E}" srcId="{C822FF94-E3C1-4A23-9806-083382C405CD}" destId="{F3DAADCE-CCFF-4A63-9802-840426CD8482}" srcOrd="1" destOrd="0" parTransId="{C316AB50-C281-483E-9D1D-095F0433FB29}" sibTransId="{9C3B9706-EE1C-4F13-BD6D-A29925AD9246}"/>
    <dgm:cxn modelId="{6FAFA883-D73F-44F8-84FA-37FE80C59304}" type="presOf" srcId="{C822FF94-E3C1-4A23-9806-083382C405CD}" destId="{213C7F4E-5EFC-472C-A699-50446757B434}" srcOrd="0" destOrd="0" presId="urn:microsoft.com/office/officeart/2005/8/layout/process5"/>
    <dgm:cxn modelId="{8779E56A-C2D2-45E3-8643-4FA16DB71A3C}" type="presOf" srcId="{9C3B9706-EE1C-4F13-BD6D-A29925AD9246}" destId="{C73B4E51-7E2D-48E0-B9E0-0F891E7254A6}" srcOrd="1" destOrd="0" presId="urn:microsoft.com/office/officeart/2005/8/layout/process5"/>
    <dgm:cxn modelId="{1763527B-5435-48D5-A351-A2245408088D}" type="presOf" srcId="{E0CD59B7-0065-4E06-8B39-C1524401D140}" destId="{0D27E664-A544-42A5-A572-948513B2814A}" srcOrd="1" destOrd="0" presId="urn:microsoft.com/office/officeart/2005/8/layout/process5"/>
    <dgm:cxn modelId="{03EFC7DD-E3CA-46DF-9AD5-BF5B0969B548}" type="presParOf" srcId="{213C7F4E-5EFC-472C-A699-50446757B434}" destId="{70C1BADF-30DB-4747-8A65-BE28EDC06007}" srcOrd="0" destOrd="0" presId="urn:microsoft.com/office/officeart/2005/8/layout/process5"/>
    <dgm:cxn modelId="{D92851F5-730F-437A-A2C8-4EADF21A4700}" type="presParOf" srcId="{213C7F4E-5EFC-472C-A699-50446757B434}" destId="{2E49F9F8-5493-4F78-AC2A-B5078BBA1CF9}" srcOrd="1" destOrd="0" presId="urn:microsoft.com/office/officeart/2005/8/layout/process5"/>
    <dgm:cxn modelId="{DC530C98-C0A4-452D-A72E-EADB96CBA6C6}" type="presParOf" srcId="{2E49F9F8-5493-4F78-AC2A-B5078BBA1CF9}" destId="{0D27E664-A544-42A5-A572-948513B2814A}" srcOrd="0" destOrd="0" presId="urn:microsoft.com/office/officeart/2005/8/layout/process5"/>
    <dgm:cxn modelId="{5D38FFA5-0A4F-43D1-A6EF-06B91528A0F7}" type="presParOf" srcId="{213C7F4E-5EFC-472C-A699-50446757B434}" destId="{94BAF511-C3F0-4970-B4D9-F07745CA37CB}" srcOrd="2" destOrd="0" presId="urn:microsoft.com/office/officeart/2005/8/layout/process5"/>
    <dgm:cxn modelId="{B2F9C74B-7B1D-4902-8205-3255C06BFEFE}" type="presParOf" srcId="{213C7F4E-5EFC-472C-A699-50446757B434}" destId="{60B70DF1-2008-460D-8509-916511A4F7EF}" srcOrd="3" destOrd="0" presId="urn:microsoft.com/office/officeart/2005/8/layout/process5"/>
    <dgm:cxn modelId="{B35E704F-1A7E-40E9-9497-2E2A9B45E815}" type="presParOf" srcId="{60B70DF1-2008-460D-8509-916511A4F7EF}" destId="{C73B4E51-7E2D-48E0-B9E0-0F891E7254A6}" srcOrd="0" destOrd="0" presId="urn:microsoft.com/office/officeart/2005/8/layout/process5"/>
    <dgm:cxn modelId="{FD45B7E5-1C54-4461-B2A5-EDB3FA29BCA8}" type="presParOf" srcId="{213C7F4E-5EFC-472C-A699-50446757B434}" destId="{9D8EB5B8-A030-42F0-A612-CE7C84BFB7AE}" srcOrd="4" destOrd="0" presId="urn:microsoft.com/office/officeart/2005/8/layout/process5"/>
    <dgm:cxn modelId="{04D0B865-ADE8-4E1A-9D9C-53D6C6E0B839}" type="presParOf" srcId="{213C7F4E-5EFC-472C-A699-50446757B434}" destId="{F5889FFD-6829-4DBF-B562-906DBE877FF7}" srcOrd="5" destOrd="0" presId="urn:microsoft.com/office/officeart/2005/8/layout/process5"/>
    <dgm:cxn modelId="{60150842-976B-4BF8-9B98-9C54DB3ECBCB}" type="presParOf" srcId="{F5889FFD-6829-4DBF-B562-906DBE877FF7}" destId="{D12F346A-23FF-4945-9C8D-9C983B8981FD}" srcOrd="0" destOrd="0" presId="urn:microsoft.com/office/officeart/2005/8/layout/process5"/>
    <dgm:cxn modelId="{EE1D057F-0040-45EC-8612-8D1712F7E385}" type="presParOf" srcId="{213C7F4E-5EFC-472C-A699-50446757B434}" destId="{84B3A581-9157-402D-ACC4-A3C599BD74CD}" srcOrd="6" destOrd="0" presId="urn:microsoft.com/office/officeart/2005/8/layout/process5"/>
    <dgm:cxn modelId="{75CB0A2B-2527-4984-92CA-CD28B18A8C19}" type="presParOf" srcId="{213C7F4E-5EFC-472C-A699-50446757B434}" destId="{6DBDE356-0288-4582-87A2-7B595CE06612}" srcOrd="7" destOrd="0" presId="urn:microsoft.com/office/officeart/2005/8/layout/process5"/>
    <dgm:cxn modelId="{F0B3E3A5-303F-4359-9D98-2C77A1AB2AF2}" type="presParOf" srcId="{6DBDE356-0288-4582-87A2-7B595CE06612}" destId="{853BA82D-DC0C-4D84-9784-E2E2AE759F03}" srcOrd="0" destOrd="0" presId="urn:microsoft.com/office/officeart/2005/8/layout/process5"/>
    <dgm:cxn modelId="{9F196A03-6DF6-4CCC-A4CB-599ECE258F71}" type="presParOf" srcId="{213C7F4E-5EFC-472C-A699-50446757B434}" destId="{3A6AC747-C4E2-4EFA-9C4C-862EBF856CCD}" srcOrd="8"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D224B6E-CF75-4AA9-A98D-2DF4FB64A454}" type="doc">
      <dgm:prSet loTypeId="urn:microsoft.com/office/officeart/2005/8/layout/orgChart1" loCatId="hierarchy" qsTypeId="urn:microsoft.com/office/officeart/2005/8/quickstyle/simple3" qsCatId="simple" csTypeId="urn:microsoft.com/office/officeart/2005/8/colors/accent1_2" csCatId="accent1" phldr="1"/>
      <dgm:spPr/>
      <dgm:t>
        <a:bodyPr/>
        <a:lstStyle/>
        <a:p>
          <a:endParaRPr lang="ru-RU"/>
        </a:p>
      </dgm:t>
    </dgm:pt>
    <dgm:pt modelId="{06B609FB-BC1B-4F1A-B3DA-05E33EE76406}">
      <dgm:prSet phldrT="[Текст]" custT="1"/>
      <dgm:spPr/>
      <dgm:t>
        <a:bodyPr/>
        <a:lstStyle/>
        <a:p>
          <a:r>
            <a:rPr lang="ru-RU" sz="1600" dirty="0" smtClean="0">
              <a:latin typeface="Arial" pitchFamily="34" charset="0"/>
              <a:cs typeface="Arial" pitchFamily="34" charset="0"/>
            </a:rPr>
            <a:t>Изменены функциональные характеристики и параметры (улучшены)</a:t>
          </a:r>
          <a:endParaRPr lang="ru-RU" sz="1600" dirty="0">
            <a:latin typeface="Arial" pitchFamily="34" charset="0"/>
            <a:cs typeface="Arial" pitchFamily="34" charset="0"/>
          </a:endParaRPr>
        </a:p>
      </dgm:t>
    </dgm:pt>
    <dgm:pt modelId="{5EEE758A-17B7-4060-9F3C-804AECADF68A}" type="parTrans" cxnId="{15949288-028C-40C5-926A-718AA3DF216A}">
      <dgm:prSet/>
      <dgm:spPr/>
      <dgm:t>
        <a:bodyPr/>
        <a:lstStyle/>
        <a:p>
          <a:endParaRPr lang="ru-RU" sz="1600">
            <a:latin typeface="Arial" pitchFamily="34" charset="0"/>
            <a:cs typeface="Arial" pitchFamily="34" charset="0"/>
          </a:endParaRPr>
        </a:p>
      </dgm:t>
    </dgm:pt>
    <dgm:pt modelId="{A290204B-6FD2-4494-A2C0-579B6F859552}" type="sibTrans" cxnId="{15949288-028C-40C5-926A-718AA3DF216A}">
      <dgm:prSet/>
      <dgm:spPr/>
      <dgm:t>
        <a:bodyPr/>
        <a:lstStyle/>
        <a:p>
          <a:endParaRPr lang="ru-RU" sz="1600">
            <a:latin typeface="Arial" pitchFamily="34" charset="0"/>
            <a:cs typeface="Arial" pitchFamily="34" charset="0"/>
          </a:endParaRPr>
        </a:p>
      </dgm:t>
    </dgm:pt>
    <dgm:pt modelId="{F2D509CE-FDD7-42F3-8D81-15D995B1E545}">
      <dgm:prSet phldrT="[Текст]" custT="1"/>
      <dgm:spPr/>
      <dgm:t>
        <a:bodyPr/>
        <a:lstStyle/>
        <a:p>
          <a:pPr algn="ctr"/>
          <a:r>
            <a:rPr lang="ru-RU" sz="1600" dirty="0" smtClean="0">
              <a:latin typeface="Arial" pitchFamily="34" charset="0"/>
              <a:cs typeface="Arial" pitchFamily="34" charset="0"/>
            </a:rPr>
            <a:t>Методы контроля выбраны неверно (вместо инструментальных – визуальные)</a:t>
          </a:r>
          <a:endParaRPr lang="ru-RU" sz="1600" dirty="0">
            <a:latin typeface="Arial" pitchFamily="34" charset="0"/>
            <a:cs typeface="Arial" pitchFamily="34" charset="0"/>
          </a:endParaRPr>
        </a:p>
      </dgm:t>
    </dgm:pt>
    <dgm:pt modelId="{64772B0C-5B8F-401E-9638-94F41D9E86C8}" type="parTrans" cxnId="{E110242B-D2B1-4B23-BF0D-8A977B2C3436}">
      <dgm:prSet/>
      <dgm:spPr/>
      <dgm:t>
        <a:bodyPr/>
        <a:lstStyle/>
        <a:p>
          <a:endParaRPr lang="ru-RU" sz="1600">
            <a:latin typeface="Arial" pitchFamily="34" charset="0"/>
            <a:cs typeface="Arial" pitchFamily="34" charset="0"/>
          </a:endParaRPr>
        </a:p>
      </dgm:t>
    </dgm:pt>
    <dgm:pt modelId="{8FE8CBCF-6803-470D-9E06-471A79DDA3D3}" type="sibTrans" cxnId="{E110242B-D2B1-4B23-BF0D-8A977B2C3436}">
      <dgm:prSet/>
      <dgm:spPr/>
      <dgm:t>
        <a:bodyPr/>
        <a:lstStyle/>
        <a:p>
          <a:endParaRPr lang="ru-RU" sz="1600">
            <a:latin typeface="Arial" pitchFamily="34" charset="0"/>
            <a:cs typeface="Arial" pitchFamily="34" charset="0"/>
          </a:endParaRPr>
        </a:p>
      </dgm:t>
    </dgm:pt>
    <dgm:pt modelId="{6E17F9BE-5B49-4498-B74E-D9C67BCBFA93}">
      <dgm:prSet phldrT="[Текст]" custT="1"/>
      <dgm:spPr/>
      <dgm:t>
        <a:bodyPr/>
        <a:lstStyle/>
        <a:p>
          <a:pPr algn="ctr"/>
          <a:r>
            <a:rPr lang="ru-RU" sz="1600" dirty="0" smtClean="0">
              <a:latin typeface="Arial" pitchFamily="34" charset="0"/>
              <a:cs typeface="Arial" pitchFamily="34" charset="0"/>
            </a:rPr>
            <a:t>Методы контроля выбраны верно, но не для всех изменений</a:t>
          </a:r>
          <a:endParaRPr lang="ru-RU" sz="1600" dirty="0">
            <a:latin typeface="Arial" pitchFamily="34" charset="0"/>
            <a:cs typeface="Arial" pitchFamily="34" charset="0"/>
          </a:endParaRPr>
        </a:p>
      </dgm:t>
    </dgm:pt>
    <dgm:pt modelId="{DDA33AA7-4932-4F33-94D7-DB3BC94065D8}" type="parTrans" cxnId="{E7DE6B26-DB4F-4BDE-AD41-FBBEBB99AA4E}">
      <dgm:prSet/>
      <dgm:spPr/>
      <dgm:t>
        <a:bodyPr/>
        <a:lstStyle/>
        <a:p>
          <a:endParaRPr lang="ru-RU" sz="1600">
            <a:latin typeface="Arial" pitchFamily="34" charset="0"/>
            <a:cs typeface="Arial" pitchFamily="34" charset="0"/>
          </a:endParaRPr>
        </a:p>
      </dgm:t>
    </dgm:pt>
    <dgm:pt modelId="{3229CCE9-D7C4-428A-ABEB-65FF283AF21E}" type="sibTrans" cxnId="{E7DE6B26-DB4F-4BDE-AD41-FBBEBB99AA4E}">
      <dgm:prSet/>
      <dgm:spPr/>
      <dgm:t>
        <a:bodyPr/>
        <a:lstStyle/>
        <a:p>
          <a:endParaRPr lang="ru-RU" sz="1600">
            <a:latin typeface="Arial" pitchFamily="34" charset="0"/>
            <a:cs typeface="Arial" pitchFamily="34" charset="0"/>
          </a:endParaRPr>
        </a:p>
      </dgm:t>
    </dgm:pt>
    <dgm:pt modelId="{CE261906-A065-4499-B443-9377CF740709}">
      <dgm:prSet phldrT="[Текст]" custT="1"/>
      <dgm:spPr/>
      <dgm:t>
        <a:bodyPr/>
        <a:lstStyle/>
        <a:p>
          <a:r>
            <a:rPr lang="ru-RU" sz="1600" dirty="0" smtClean="0">
              <a:latin typeface="Arial" pitchFamily="34" charset="0"/>
              <a:cs typeface="Arial" pitchFamily="34" charset="0"/>
            </a:rPr>
            <a:t>Методы контроля полностью отсутствуют</a:t>
          </a:r>
          <a:endParaRPr lang="ru-RU" sz="1600" dirty="0">
            <a:latin typeface="Arial" pitchFamily="34" charset="0"/>
            <a:cs typeface="Arial" pitchFamily="34" charset="0"/>
          </a:endParaRPr>
        </a:p>
      </dgm:t>
    </dgm:pt>
    <dgm:pt modelId="{0913ED95-903F-497D-B7BC-0101BF851EFD}" type="parTrans" cxnId="{76A2B0D4-6496-4418-AB75-5D8ED7FFEF86}">
      <dgm:prSet/>
      <dgm:spPr/>
      <dgm:t>
        <a:bodyPr/>
        <a:lstStyle/>
        <a:p>
          <a:endParaRPr lang="ru-RU" sz="1600">
            <a:latin typeface="Arial" pitchFamily="34" charset="0"/>
            <a:cs typeface="Arial" pitchFamily="34" charset="0"/>
          </a:endParaRPr>
        </a:p>
      </dgm:t>
    </dgm:pt>
    <dgm:pt modelId="{F8170B93-AEB4-4D38-9F3C-0458EC735721}" type="sibTrans" cxnId="{76A2B0D4-6496-4418-AB75-5D8ED7FFEF86}">
      <dgm:prSet/>
      <dgm:spPr/>
      <dgm:t>
        <a:bodyPr/>
        <a:lstStyle/>
        <a:p>
          <a:endParaRPr lang="ru-RU" sz="1600">
            <a:latin typeface="Arial" pitchFamily="34" charset="0"/>
            <a:cs typeface="Arial" pitchFamily="34" charset="0"/>
          </a:endParaRPr>
        </a:p>
      </dgm:t>
    </dgm:pt>
    <dgm:pt modelId="{27A87CF7-9533-450D-AE34-F8493E007618}" type="pres">
      <dgm:prSet presAssocID="{AD224B6E-CF75-4AA9-A98D-2DF4FB64A454}" presName="hierChild1" presStyleCnt="0">
        <dgm:presLayoutVars>
          <dgm:orgChart val="1"/>
          <dgm:chPref val="1"/>
          <dgm:dir/>
          <dgm:animOne val="branch"/>
          <dgm:animLvl val="lvl"/>
          <dgm:resizeHandles/>
        </dgm:presLayoutVars>
      </dgm:prSet>
      <dgm:spPr/>
      <dgm:t>
        <a:bodyPr/>
        <a:lstStyle/>
        <a:p>
          <a:endParaRPr lang="ru-RU"/>
        </a:p>
      </dgm:t>
    </dgm:pt>
    <dgm:pt modelId="{2C6FB1BC-CC42-48A7-AE59-3540C30D23B0}" type="pres">
      <dgm:prSet presAssocID="{06B609FB-BC1B-4F1A-B3DA-05E33EE76406}" presName="hierRoot1" presStyleCnt="0">
        <dgm:presLayoutVars>
          <dgm:hierBranch val="init"/>
        </dgm:presLayoutVars>
      </dgm:prSet>
      <dgm:spPr/>
    </dgm:pt>
    <dgm:pt modelId="{45603D24-2248-4100-BD1C-DE74BF5B6D20}" type="pres">
      <dgm:prSet presAssocID="{06B609FB-BC1B-4F1A-B3DA-05E33EE76406}" presName="rootComposite1" presStyleCnt="0"/>
      <dgm:spPr/>
    </dgm:pt>
    <dgm:pt modelId="{7CE3B302-66E2-4F20-92FC-D3D37B75BC16}" type="pres">
      <dgm:prSet presAssocID="{06B609FB-BC1B-4F1A-B3DA-05E33EE76406}" presName="rootText1" presStyleLbl="node0" presStyleIdx="0" presStyleCnt="1" custLinFactNeighborX="3966" custLinFactNeighborY="-5817">
        <dgm:presLayoutVars>
          <dgm:chPref val="3"/>
        </dgm:presLayoutVars>
      </dgm:prSet>
      <dgm:spPr/>
      <dgm:t>
        <a:bodyPr/>
        <a:lstStyle/>
        <a:p>
          <a:endParaRPr lang="ru-RU"/>
        </a:p>
      </dgm:t>
    </dgm:pt>
    <dgm:pt modelId="{260B539D-87D0-4699-876B-21668F5D1E38}" type="pres">
      <dgm:prSet presAssocID="{06B609FB-BC1B-4F1A-B3DA-05E33EE76406}" presName="rootConnector1" presStyleLbl="node1" presStyleIdx="0" presStyleCnt="0"/>
      <dgm:spPr/>
      <dgm:t>
        <a:bodyPr/>
        <a:lstStyle/>
        <a:p>
          <a:endParaRPr lang="ru-RU"/>
        </a:p>
      </dgm:t>
    </dgm:pt>
    <dgm:pt modelId="{FFED0998-AC5A-495B-B3DD-049C5AC1706E}" type="pres">
      <dgm:prSet presAssocID="{06B609FB-BC1B-4F1A-B3DA-05E33EE76406}" presName="hierChild2" presStyleCnt="0"/>
      <dgm:spPr/>
    </dgm:pt>
    <dgm:pt modelId="{9AD074CF-0F13-41CE-B2B6-068DD457DE4A}" type="pres">
      <dgm:prSet presAssocID="{64772B0C-5B8F-401E-9638-94F41D9E86C8}" presName="Name37" presStyleLbl="parChTrans1D2" presStyleIdx="0" presStyleCnt="3"/>
      <dgm:spPr/>
      <dgm:t>
        <a:bodyPr/>
        <a:lstStyle/>
        <a:p>
          <a:endParaRPr lang="ru-RU"/>
        </a:p>
      </dgm:t>
    </dgm:pt>
    <dgm:pt modelId="{DD423DE8-A0F7-45DB-9F37-CF306A34E2C8}" type="pres">
      <dgm:prSet presAssocID="{F2D509CE-FDD7-42F3-8D81-15D995B1E545}" presName="hierRoot2" presStyleCnt="0">
        <dgm:presLayoutVars>
          <dgm:hierBranch val="init"/>
        </dgm:presLayoutVars>
      </dgm:prSet>
      <dgm:spPr/>
    </dgm:pt>
    <dgm:pt modelId="{A836A5F6-525F-4A30-A89F-55D3D019E495}" type="pres">
      <dgm:prSet presAssocID="{F2D509CE-FDD7-42F3-8D81-15D995B1E545}" presName="rootComposite" presStyleCnt="0"/>
      <dgm:spPr/>
    </dgm:pt>
    <dgm:pt modelId="{15443F4B-46B2-4930-8C6F-8D3BA128EB60}" type="pres">
      <dgm:prSet presAssocID="{F2D509CE-FDD7-42F3-8D81-15D995B1E545}" presName="rootText" presStyleLbl="node2" presStyleIdx="0" presStyleCnt="3" custScaleX="115900">
        <dgm:presLayoutVars>
          <dgm:chPref val="3"/>
        </dgm:presLayoutVars>
      </dgm:prSet>
      <dgm:spPr/>
      <dgm:t>
        <a:bodyPr/>
        <a:lstStyle/>
        <a:p>
          <a:endParaRPr lang="ru-RU"/>
        </a:p>
      </dgm:t>
    </dgm:pt>
    <dgm:pt modelId="{42ACFB41-F459-49C0-9F88-97E803B9F090}" type="pres">
      <dgm:prSet presAssocID="{F2D509CE-FDD7-42F3-8D81-15D995B1E545}" presName="rootConnector" presStyleLbl="node2" presStyleIdx="0" presStyleCnt="3"/>
      <dgm:spPr/>
      <dgm:t>
        <a:bodyPr/>
        <a:lstStyle/>
        <a:p>
          <a:endParaRPr lang="ru-RU"/>
        </a:p>
      </dgm:t>
    </dgm:pt>
    <dgm:pt modelId="{5564C0D4-EEC5-49B5-9433-C980784828AD}" type="pres">
      <dgm:prSet presAssocID="{F2D509CE-FDD7-42F3-8D81-15D995B1E545}" presName="hierChild4" presStyleCnt="0"/>
      <dgm:spPr/>
    </dgm:pt>
    <dgm:pt modelId="{81A64069-17CC-42BA-8AB5-4E7B9D8D98B2}" type="pres">
      <dgm:prSet presAssocID="{F2D509CE-FDD7-42F3-8D81-15D995B1E545}" presName="hierChild5" presStyleCnt="0"/>
      <dgm:spPr/>
    </dgm:pt>
    <dgm:pt modelId="{38B9310B-32CC-4D2C-B69E-184669FD45E7}" type="pres">
      <dgm:prSet presAssocID="{DDA33AA7-4932-4F33-94D7-DB3BC94065D8}" presName="Name37" presStyleLbl="parChTrans1D2" presStyleIdx="1" presStyleCnt="3"/>
      <dgm:spPr/>
      <dgm:t>
        <a:bodyPr/>
        <a:lstStyle/>
        <a:p>
          <a:endParaRPr lang="ru-RU"/>
        </a:p>
      </dgm:t>
    </dgm:pt>
    <dgm:pt modelId="{66E5031C-D7D0-451C-B892-9A641A579829}" type="pres">
      <dgm:prSet presAssocID="{6E17F9BE-5B49-4498-B74E-D9C67BCBFA93}" presName="hierRoot2" presStyleCnt="0">
        <dgm:presLayoutVars>
          <dgm:hierBranch val="init"/>
        </dgm:presLayoutVars>
      </dgm:prSet>
      <dgm:spPr/>
    </dgm:pt>
    <dgm:pt modelId="{6AED8A3C-BE0C-4C27-9E8E-13721D38D32D}" type="pres">
      <dgm:prSet presAssocID="{6E17F9BE-5B49-4498-B74E-D9C67BCBFA93}" presName="rootComposite" presStyleCnt="0"/>
      <dgm:spPr/>
    </dgm:pt>
    <dgm:pt modelId="{8502B21F-9C0C-4E82-A116-7F27468F21C1}" type="pres">
      <dgm:prSet presAssocID="{6E17F9BE-5B49-4498-B74E-D9C67BCBFA93}" presName="rootText" presStyleLbl="node2" presStyleIdx="1" presStyleCnt="3" custScaleX="115900">
        <dgm:presLayoutVars>
          <dgm:chPref val="3"/>
        </dgm:presLayoutVars>
      </dgm:prSet>
      <dgm:spPr/>
      <dgm:t>
        <a:bodyPr/>
        <a:lstStyle/>
        <a:p>
          <a:endParaRPr lang="ru-RU"/>
        </a:p>
      </dgm:t>
    </dgm:pt>
    <dgm:pt modelId="{8B1F642A-C75B-403D-A4BE-28F4ED7C16A0}" type="pres">
      <dgm:prSet presAssocID="{6E17F9BE-5B49-4498-B74E-D9C67BCBFA93}" presName="rootConnector" presStyleLbl="node2" presStyleIdx="1" presStyleCnt="3"/>
      <dgm:spPr/>
      <dgm:t>
        <a:bodyPr/>
        <a:lstStyle/>
        <a:p>
          <a:endParaRPr lang="ru-RU"/>
        </a:p>
      </dgm:t>
    </dgm:pt>
    <dgm:pt modelId="{E2675EB4-6560-42C3-8CDE-5F9CB248A44B}" type="pres">
      <dgm:prSet presAssocID="{6E17F9BE-5B49-4498-B74E-D9C67BCBFA93}" presName="hierChild4" presStyleCnt="0"/>
      <dgm:spPr/>
    </dgm:pt>
    <dgm:pt modelId="{8CD0DDAA-9F72-40AA-984C-37A5132A21E2}" type="pres">
      <dgm:prSet presAssocID="{6E17F9BE-5B49-4498-B74E-D9C67BCBFA93}" presName="hierChild5" presStyleCnt="0"/>
      <dgm:spPr/>
    </dgm:pt>
    <dgm:pt modelId="{B934C1A7-286A-46B1-9374-12679807AB0C}" type="pres">
      <dgm:prSet presAssocID="{0913ED95-903F-497D-B7BC-0101BF851EFD}" presName="Name37" presStyleLbl="parChTrans1D2" presStyleIdx="2" presStyleCnt="3"/>
      <dgm:spPr/>
      <dgm:t>
        <a:bodyPr/>
        <a:lstStyle/>
        <a:p>
          <a:endParaRPr lang="ru-RU"/>
        </a:p>
      </dgm:t>
    </dgm:pt>
    <dgm:pt modelId="{F6D5C8D9-9A43-42B2-A448-4FAABA42D377}" type="pres">
      <dgm:prSet presAssocID="{CE261906-A065-4499-B443-9377CF740709}" presName="hierRoot2" presStyleCnt="0">
        <dgm:presLayoutVars>
          <dgm:hierBranch val="init"/>
        </dgm:presLayoutVars>
      </dgm:prSet>
      <dgm:spPr/>
    </dgm:pt>
    <dgm:pt modelId="{2397E540-691C-47BE-A105-DFF2B12BCE1B}" type="pres">
      <dgm:prSet presAssocID="{CE261906-A065-4499-B443-9377CF740709}" presName="rootComposite" presStyleCnt="0"/>
      <dgm:spPr/>
    </dgm:pt>
    <dgm:pt modelId="{0D9EA483-FF02-4DDC-A936-0736BF595277}" type="pres">
      <dgm:prSet presAssocID="{CE261906-A065-4499-B443-9377CF740709}" presName="rootText" presStyleLbl="node2" presStyleIdx="2" presStyleCnt="3" custScaleX="109954">
        <dgm:presLayoutVars>
          <dgm:chPref val="3"/>
        </dgm:presLayoutVars>
      </dgm:prSet>
      <dgm:spPr/>
      <dgm:t>
        <a:bodyPr/>
        <a:lstStyle/>
        <a:p>
          <a:endParaRPr lang="ru-RU"/>
        </a:p>
      </dgm:t>
    </dgm:pt>
    <dgm:pt modelId="{6A1CA2DE-2F09-4FD1-91FD-7A15527CFDC4}" type="pres">
      <dgm:prSet presAssocID="{CE261906-A065-4499-B443-9377CF740709}" presName="rootConnector" presStyleLbl="node2" presStyleIdx="2" presStyleCnt="3"/>
      <dgm:spPr/>
      <dgm:t>
        <a:bodyPr/>
        <a:lstStyle/>
        <a:p>
          <a:endParaRPr lang="ru-RU"/>
        </a:p>
      </dgm:t>
    </dgm:pt>
    <dgm:pt modelId="{BDD92508-E612-41AC-A25A-BF3E4D47BE65}" type="pres">
      <dgm:prSet presAssocID="{CE261906-A065-4499-B443-9377CF740709}" presName="hierChild4" presStyleCnt="0"/>
      <dgm:spPr/>
    </dgm:pt>
    <dgm:pt modelId="{311D92D3-A003-4949-98D1-FB64A6131F1D}" type="pres">
      <dgm:prSet presAssocID="{CE261906-A065-4499-B443-9377CF740709}" presName="hierChild5" presStyleCnt="0"/>
      <dgm:spPr/>
    </dgm:pt>
    <dgm:pt modelId="{63163248-7D43-4BAD-8A93-759FB69493C1}" type="pres">
      <dgm:prSet presAssocID="{06B609FB-BC1B-4F1A-B3DA-05E33EE76406}" presName="hierChild3" presStyleCnt="0"/>
      <dgm:spPr/>
    </dgm:pt>
  </dgm:ptLst>
  <dgm:cxnLst>
    <dgm:cxn modelId="{9EEC478B-EBAA-421A-BA22-5E370B31EBCB}" type="presOf" srcId="{06B609FB-BC1B-4F1A-B3DA-05E33EE76406}" destId="{7CE3B302-66E2-4F20-92FC-D3D37B75BC16}" srcOrd="0" destOrd="0" presId="urn:microsoft.com/office/officeart/2005/8/layout/orgChart1"/>
    <dgm:cxn modelId="{236F5483-5B65-4928-A7A3-8B8E30D9F6A8}" type="presOf" srcId="{6E17F9BE-5B49-4498-B74E-D9C67BCBFA93}" destId="{8B1F642A-C75B-403D-A4BE-28F4ED7C16A0}" srcOrd="1" destOrd="0" presId="urn:microsoft.com/office/officeart/2005/8/layout/orgChart1"/>
    <dgm:cxn modelId="{F992FF8D-67AF-48F3-87B6-18FD62B7FA07}" type="presOf" srcId="{64772B0C-5B8F-401E-9638-94F41D9E86C8}" destId="{9AD074CF-0F13-41CE-B2B6-068DD457DE4A}" srcOrd="0" destOrd="0" presId="urn:microsoft.com/office/officeart/2005/8/layout/orgChart1"/>
    <dgm:cxn modelId="{BAEA595C-6417-4BF6-9844-1DD6574EBF2F}" type="presOf" srcId="{AD224B6E-CF75-4AA9-A98D-2DF4FB64A454}" destId="{27A87CF7-9533-450D-AE34-F8493E007618}" srcOrd="0" destOrd="0" presId="urn:microsoft.com/office/officeart/2005/8/layout/orgChart1"/>
    <dgm:cxn modelId="{1EF6705C-5B2D-4F33-A699-C70B38CCDA24}" type="presOf" srcId="{DDA33AA7-4932-4F33-94D7-DB3BC94065D8}" destId="{38B9310B-32CC-4D2C-B69E-184669FD45E7}" srcOrd="0" destOrd="0" presId="urn:microsoft.com/office/officeart/2005/8/layout/orgChart1"/>
    <dgm:cxn modelId="{32A6D5A4-43BE-4223-9415-7961BDC01662}" type="presOf" srcId="{0913ED95-903F-497D-B7BC-0101BF851EFD}" destId="{B934C1A7-286A-46B1-9374-12679807AB0C}" srcOrd="0" destOrd="0" presId="urn:microsoft.com/office/officeart/2005/8/layout/orgChart1"/>
    <dgm:cxn modelId="{9AE4FA1A-7D8D-47F4-8E9C-B811744155AD}" type="presOf" srcId="{F2D509CE-FDD7-42F3-8D81-15D995B1E545}" destId="{42ACFB41-F459-49C0-9F88-97E803B9F090}" srcOrd="1" destOrd="0" presId="urn:microsoft.com/office/officeart/2005/8/layout/orgChart1"/>
    <dgm:cxn modelId="{E7DE6B26-DB4F-4BDE-AD41-FBBEBB99AA4E}" srcId="{06B609FB-BC1B-4F1A-B3DA-05E33EE76406}" destId="{6E17F9BE-5B49-4498-B74E-D9C67BCBFA93}" srcOrd="1" destOrd="0" parTransId="{DDA33AA7-4932-4F33-94D7-DB3BC94065D8}" sibTransId="{3229CCE9-D7C4-428A-ABEB-65FF283AF21E}"/>
    <dgm:cxn modelId="{D44462E9-73FF-4DF3-A633-2B34E9D2FEB4}" type="presOf" srcId="{F2D509CE-FDD7-42F3-8D81-15D995B1E545}" destId="{15443F4B-46B2-4930-8C6F-8D3BA128EB60}" srcOrd="0" destOrd="0" presId="urn:microsoft.com/office/officeart/2005/8/layout/orgChart1"/>
    <dgm:cxn modelId="{96B13E51-DD99-4AE4-BB7E-5D72A4DB5052}" type="presOf" srcId="{CE261906-A065-4499-B443-9377CF740709}" destId="{6A1CA2DE-2F09-4FD1-91FD-7A15527CFDC4}" srcOrd="1" destOrd="0" presId="urn:microsoft.com/office/officeart/2005/8/layout/orgChart1"/>
    <dgm:cxn modelId="{968D5889-365D-4301-8878-7DC98B6238BA}" type="presOf" srcId="{6E17F9BE-5B49-4498-B74E-D9C67BCBFA93}" destId="{8502B21F-9C0C-4E82-A116-7F27468F21C1}" srcOrd="0" destOrd="0" presId="urn:microsoft.com/office/officeart/2005/8/layout/orgChart1"/>
    <dgm:cxn modelId="{15949288-028C-40C5-926A-718AA3DF216A}" srcId="{AD224B6E-CF75-4AA9-A98D-2DF4FB64A454}" destId="{06B609FB-BC1B-4F1A-B3DA-05E33EE76406}" srcOrd="0" destOrd="0" parTransId="{5EEE758A-17B7-4060-9F3C-804AECADF68A}" sibTransId="{A290204B-6FD2-4494-A2C0-579B6F859552}"/>
    <dgm:cxn modelId="{DF92B6E2-3A23-4584-9A74-4A51A4DE492B}" type="presOf" srcId="{06B609FB-BC1B-4F1A-B3DA-05E33EE76406}" destId="{260B539D-87D0-4699-876B-21668F5D1E38}" srcOrd="1" destOrd="0" presId="urn:microsoft.com/office/officeart/2005/8/layout/orgChart1"/>
    <dgm:cxn modelId="{76A2B0D4-6496-4418-AB75-5D8ED7FFEF86}" srcId="{06B609FB-BC1B-4F1A-B3DA-05E33EE76406}" destId="{CE261906-A065-4499-B443-9377CF740709}" srcOrd="2" destOrd="0" parTransId="{0913ED95-903F-497D-B7BC-0101BF851EFD}" sibTransId="{F8170B93-AEB4-4D38-9F3C-0458EC735721}"/>
    <dgm:cxn modelId="{E110242B-D2B1-4B23-BF0D-8A977B2C3436}" srcId="{06B609FB-BC1B-4F1A-B3DA-05E33EE76406}" destId="{F2D509CE-FDD7-42F3-8D81-15D995B1E545}" srcOrd="0" destOrd="0" parTransId="{64772B0C-5B8F-401E-9638-94F41D9E86C8}" sibTransId="{8FE8CBCF-6803-470D-9E06-471A79DDA3D3}"/>
    <dgm:cxn modelId="{AC8DC363-CFFE-41EF-9ACE-D71B26698E10}" type="presOf" srcId="{CE261906-A065-4499-B443-9377CF740709}" destId="{0D9EA483-FF02-4DDC-A936-0736BF595277}" srcOrd="0" destOrd="0" presId="urn:microsoft.com/office/officeart/2005/8/layout/orgChart1"/>
    <dgm:cxn modelId="{6B25B091-7A20-48CB-926E-501AC168D81E}" type="presParOf" srcId="{27A87CF7-9533-450D-AE34-F8493E007618}" destId="{2C6FB1BC-CC42-48A7-AE59-3540C30D23B0}" srcOrd="0" destOrd="0" presId="urn:microsoft.com/office/officeart/2005/8/layout/orgChart1"/>
    <dgm:cxn modelId="{1AF7C015-256A-4009-AF35-2E28FA457B2E}" type="presParOf" srcId="{2C6FB1BC-CC42-48A7-AE59-3540C30D23B0}" destId="{45603D24-2248-4100-BD1C-DE74BF5B6D20}" srcOrd="0" destOrd="0" presId="urn:microsoft.com/office/officeart/2005/8/layout/orgChart1"/>
    <dgm:cxn modelId="{5E51641B-9B5A-47E0-9EED-AEFB41E48247}" type="presParOf" srcId="{45603D24-2248-4100-BD1C-DE74BF5B6D20}" destId="{7CE3B302-66E2-4F20-92FC-D3D37B75BC16}" srcOrd="0" destOrd="0" presId="urn:microsoft.com/office/officeart/2005/8/layout/orgChart1"/>
    <dgm:cxn modelId="{E824D066-2176-4F79-92A6-F4B0BFA3E793}" type="presParOf" srcId="{45603D24-2248-4100-BD1C-DE74BF5B6D20}" destId="{260B539D-87D0-4699-876B-21668F5D1E38}" srcOrd="1" destOrd="0" presId="urn:microsoft.com/office/officeart/2005/8/layout/orgChart1"/>
    <dgm:cxn modelId="{16A5F666-D696-40F5-9572-E5F39959716E}" type="presParOf" srcId="{2C6FB1BC-CC42-48A7-AE59-3540C30D23B0}" destId="{FFED0998-AC5A-495B-B3DD-049C5AC1706E}" srcOrd="1" destOrd="0" presId="urn:microsoft.com/office/officeart/2005/8/layout/orgChart1"/>
    <dgm:cxn modelId="{BDB551F6-B9B6-4E11-AF3E-2AD291EBDD1A}" type="presParOf" srcId="{FFED0998-AC5A-495B-B3DD-049C5AC1706E}" destId="{9AD074CF-0F13-41CE-B2B6-068DD457DE4A}" srcOrd="0" destOrd="0" presId="urn:microsoft.com/office/officeart/2005/8/layout/orgChart1"/>
    <dgm:cxn modelId="{FC7A7E71-A808-4AC5-B644-D4E635C9405A}" type="presParOf" srcId="{FFED0998-AC5A-495B-B3DD-049C5AC1706E}" destId="{DD423DE8-A0F7-45DB-9F37-CF306A34E2C8}" srcOrd="1" destOrd="0" presId="urn:microsoft.com/office/officeart/2005/8/layout/orgChart1"/>
    <dgm:cxn modelId="{CD098A18-D740-4124-9D03-A8BC74A8F059}" type="presParOf" srcId="{DD423DE8-A0F7-45DB-9F37-CF306A34E2C8}" destId="{A836A5F6-525F-4A30-A89F-55D3D019E495}" srcOrd="0" destOrd="0" presId="urn:microsoft.com/office/officeart/2005/8/layout/orgChart1"/>
    <dgm:cxn modelId="{31E24298-646B-4CC7-B017-95C8597595D4}" type="presParOf" srcId="{A836A5F6-525F-4A30-A89F-55D3D019E495}" destId="{15443F4B-46B2-4930-8C6F-8D3BA128EB60}" srcOrd="0" destOrd="0" presId="urn:microsoft.com/office/officeart/2005/8/layout/orgChart1"/>
    <dgm:cxn modelId="{5B4FB716-02A7-4D90-83FF-CD9C0D74B8C9}" type="presParOf" srcId="{A836A5F6-525F-4A30-A89F-55D3D019E495}" destId="{42ACFB41-F459-49C0-9F88-97E803B9F090}" srcOrd="1" destOrd="0" presId="urn:microsoft.com/office/officeart/2005/8/layout/orgChart1"/>
    <dgm:cxn modelId="{AFDA0B76-2771-4839-972B-3821F061992C}" type="presParOf" srcId="{DD423DE8-A0F7-45DB-9F37-CF306A34E2C8}" destId="{5564C0D4-EEC5-49B5-9433-C980784828AD}" srcOrd="1" destOrd="0" presId="urn:microsoft.com/office/officeart/2005/8/layout/orgChart1"/>
    <dgm:cxn modelId="{CD0D4694-FCF9-401D-A78D-FAE7A326B5C0}" type="presParOf" srcId="{DD423DE8-A0F7-45DB-9F37-CF306A34E2C8}" destId="{81A64069-17CC-42BA-8AB5-4E7B9D8D98B2}" srcOrd="2" destOrd="0" presId="urn:microsoft.com/office/officeart/2005/8/layout/orgChart1"/>
    <dgm:cxn modelId="{1DDE65E4-A19D-4DBA-9080-668034ED06A5}" type="presParOf" srcId="{FFED0998-AC5A-495B-B3DD-049C5AC1706E}" destId="{38B9310B-32CC-4D2C-B69E-184669FD45E7}" srcOrd="2" destOrd="0" presId="urn:microsoft.com/office/officeart/2005/8/layout/orgChart1"/>
    <dgm:cxn modelId="{B1D1F87E-C74C-411C-A79C-1BC9359C0E9C}" type="presParOf" srcId="{FFED0998-AC5A-495B-B3DD-049C5AC1706E}" destId="{66E5031C-D7D0-451C-B892-9A641A579829}" srcOrd="3" destOrd="0" presId="urn:microsoft.com/office/officeart/2005/8/layout/orgChart1"/>
    <dgm:cxn modelId="{8F947E51-1A1F-4A45-94F2-3E79F8837E60}" type="presParOf" srcId="{66E5031C-D7D0-451C-B892-9A641A579829}" destId="{6AED8A3C-BE0C-4C27-9E8E-13721D38D32D}" srcOrd="0" destOrd="0" presId="urn:microsoft.com/office/officeart/2005/8/layout/orgChart1"/>
    <dgm:cxn modelId="{7069229B-4293-47BC-B225-F0D3A2F3A414}" type="presParOf" srcId="{6AED8A3C-BE0C-4C27-9E8E-13721D38D32D}" destId="{8502B21F-9C0C-4E82-A116-7F27468F21C1}" srcOrd="0" destOrd="0" presId="urn:microsoft.com/office/officeart/2005/8/layout/orgChart1"/>
    <dgm:cxn modelId="{8B8A93AC-0B0A-470F-A66B-5836C1B99E1B}" type="presParOf" srcId="{6AED8A3C-BE0C-4C27-9E8E-13721D38D32D}" destId="{8B1F642A-C75B-403D-A4BE-28F4ED7C16A0}" srcOrd="1" destOrd="0" presId="urn:microsoft.com/office/officeart/2005/8/layout/orgChart1"/>
    <dgm:cxn modelId="{35CB0A06-8983-4348-8F50-EFCAF1768DB3}" type="presParOf" srcId="{66E5031C-D7D0-451C-B892-9A641A579829}" destId="{E2675EB4-6560-42C3-8CDE-5F9CB248A44B}" srcOrd="1" destOrd="0" presId="urn:microsoft.com/office/officeart/2005/8/layout/orgChart1"/>
    <dgm:cxn modelId="{3545C265-B6C9-48F5-A2BC-ACAFE92ACFD4}" type="presParOf" srcId="{66E5031C-D7D0-451C-B892-9A641A579829}" destId="{8CD0DDAA-9F72-40AA-984C-37A5132A21E2}" srcOrd="2" destOrd="0" presId="urn:microsoft.com/office/officeart/2005/8/layout/orgChart1"/>
    <dgm:cxn modelId="{1F2DCE03-2174-4BC4-8250-C2574C35394D}" type="presParOf" srcId="{FFED0998-AC5A-495B-B3DD-049C5AC1706E}" destId="{B934C1A7-286A-46B1-9374-12679807AB0C}" srcOrd="4" destOrd="0" presId="urn:microsoft.com/office/officeart/2005/8/layout/orgChart1"/>
    <dgm:cxn modelId="{BF39B21C-B9FD-4944-80AB-345C81B50C66}" type="presParOf" srcId="{FFED0998-AC5A-495B-B3DD-049C5AC1706E}" destId="{F6D5C8D9-9A43-42B2-A448-4FAABA42D377}" srcOrd="5" destOrd="0" presId="urn:microsoft.com/office/officeart/2005/8/layout/orgChart1"/>
    <dgm:cxn modelId="{68F9B032-54F1-411C-9724-A925FD1F4008}" type="presParOf" srcId="{F6D5C8D9-9A43-42B2-A448-4FAABA42D377}" destId="{2397E540-691C-47BE-A105-DFF2B12BCE1B}" srcOrd="0" destOrd="0" presId="urn:microsoft.com/office/officeart/2005/8/layout/orgChart1"/>
    <dgm:cxn modelId="{E99E6A7A-D33A-4F0C-9D5D-7B185C4E3361}" type="presParOf" srcId="{2397E540-691C-47BE-A105-DFF2B12BCE1B}" destId="{0D9EA483-FF02-4DDC-A936-0736BF595277}" srcOrd="0" destOrd="0" presId="urn:microsoft.com/office/officeart/2005/8/layout/orgChart1"/>
    <dgm:cxn modelId="{FDBAE0F8-E418-4E01-A284-30ED0D3B1723}" type="presParOf" srcId="{2397E540-691C-47BE-A105-DFF2B12BCE1B}" destId="{6A1CA2DE-2F09-4FD1-91FD-7A15527CFDC4}" srcOrd="1" destOrd="0" presId="urn:microsoft.com/office/officeart/2005/8/layout/orgChart1"/>
    <dgm:cxn modelId="{9C2E852E-5EAB-4D6A-ABFA-90E14E1AF9B1}" type="presParOf" srcId="{F6D5C8D9-9A43-42B2-A448-4FAABA42D377}" destId="{BDD92508-E612-41AC-A25A-BF3E4D47BE65}" srcOrd="1" destOrd="0" presId="urn:microsoft.com/office/officeart/2005/8/layout/orgChart1"/>
    <dgm:cxn modelId="{0993CF71-90FD-4F93-99F3-4612BF8DDDB9}" type="presParOf" srcId="{F6D5C8D9-9A43-42B2-A448-4FAABA42D377}" destId="{311D92D3-A003-4949-98D1-FB64A6131F1D}" srcOrd="2" destOrd="0" presId="urn:microsoft.com/office/officeart/2005/8/layout/orgChart1"/>
    <dgm:cxn modelId="{C446F7B4-5B5F-454E-85CB-00082AE2DDA8}" type="presParOf" srcId="{2C6FB1BC-CC42-48A7-AE59-3540C30D23B0}" destId="{63163248-7D43-4BAD-8A93-759FB69493C1}" srcOrd="2" destOrd="0" presId="urn:microsoft.com/office/officeart/2005/8/layout/orgChart1"/>
  </dgm:cxnLst>
  <dgm:bg>
    <a:effectLst>
      <a:outerShdw blurRad="76200" dist="12700" dir="8100000" sy="-23000" kx="800400" algn="br" rotWithShape="0">
        <a:prstClr val="black">
          <a:alpha val="20000"/>
        </a:prstClr>
      </a:outerShdw>
    </a:effect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6B75EDA-02E1-469D-819D-60D2316B5205}" type="doc">
      <dgm:prSet loTypeId="urn:microsoft.com/office/officeart/2005/8/layout/radial4" loCatId="relationship" qsTypeId="urn:microsoft.com/office/officeart/2005/8/quickstyle/simple3" qsCatId="simple" csTypeId="urn:microsoft.com/office/officeart/2005/8/colors/accent1_2" csCatId="accent1" phldr="1"/>
      <dgm:spPr>
        <a:scene3d>
          <a:camera prst="orthographicFront">
            <a:rot lat="0" lon="0" rev="0"/>
          </a:camera>
          <a:lightRig rig="contrasting" dir="t">
            <a:rot lat="0" lon="0" rev="1500000"/>
          </a:lightRig>
        </a:scene3d>
      </dgm:spPr>
      <dgm:t>
        <a:bodyPr/>
        <a:lstStyle/>
        <a:p>
          <a:endParaRPr lang="ru-RU"/>
        </a:p>
      </dgm:t>
    </dgm:pt>
    <dgm:pt modelId="{7B89E88D-3E33-437B-9990-80221809862F}">
      <dgm:prSet phldrT="[Текст]" custT="1"/>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sz="2800" b="1" dirty="0" smtClean="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rPr>
            <a:t>МИ</a:t>
          </a:r>
          <a:endParaRPr lang="ru-RU" sz="2800" b="1" dirty="0">
            <a:solidFill>
              <a:schemeClr val="accent4">
                <a:lumMod val="75000"/>
              </a:schemeClr>
            </a:solidFill>
            <a:effectLst>
              <a:outerShdw blurRad="38100" dist="38100" dir="2700000" algn="tl">
                <a:srgbClr val="000000">
                  <a:alpha val="43137"/>
                </a:srgbClr>
              </a:outerShdw>
            </a:effectLst>
            <a:latin typeface="Arial" pitchFamily="34" charset="0"/>
            <a:cs typeface="Arial" pitchFamily="34" charset="0"/>
          </a:endParaRPr>
        </a:p>
      </dgm:t>
    </dgm:pt>
    <dgm:pt modelId="{931048FE-D27D-493F-8912-922EE2949932}" type="parTrans" cxnId="{3A4C2BDD-2353-4A67-9B1B-1BA020020913}">
      <dgm:prSet/>
      <dgm:spPr/>
      <dgm:t>
        <a:bodyPr/>
        <a:lstStyle/>
        <a:p>
          <a:endParaRPr lang="ru-RU">
            <a:latin typeface="Arial" pitchFamily="34" charset="0"/>
            <a:cs typeface="Arial" pitchFamily="34" charset="0"/>
          </a:endParaRPr>
        </a:p>
      </dgm:t>
    </dgm:pt>
    <dgm:pt modelId="{1B700727-9AFB-4584-81E2-642E137870EA}" type="sibTrans" cxnId="{3A4C2BDD-2353-4A67-9B1B-1BA020020913}">
      <dgm:prSet/>
      <dgm:spPr/>
      <dgm:t>
        <a:bodyPr/>
        <a:lstStyle/>
        <a:p>
          <a:endParaRPr lang="ru-RU">
            <a:latin typeface="Arial" pitchFamily="34" charset="0"/>
            <a:cs typeface="Arial" pitchFamily="34" charset="0"/>
          </a:endParaRPr>
        </a:p>
      </dgm:t>
    </dgm:pt>
    <dgm:pt modelId="{4592D464-B0A6-4D96-BB2A-1F36CCDF938E}">
      <dgm:prSet phldrT="[Текст]"/>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dirty="0" smtClean="0">
              <a:latin typeface="Arial" pitchFamily="34" charset="0"/>
              <a:cs typeface="Arial" pitchFamily="34" charset="0"/>
            </a:rPr>
            <a:t>Изменение срока хранения</a:t>
          </a:r>
          <a:endParaRPr lang="ru-RU" dirty="0">
            <a:latin typeface="Arial" pitchFamily="34" charset="0"/>
            <a:cs typeface="Arial" pitchFamily="34" charset="0"/>
          </a:endParaRPr>
        </a:p>
      </dgm:t>
    </dgm:pt>
    <dgm:pt modelId="{E95DAC79-266F-45EC-9FA0-5342D310FF2B}" type="parTrans" cxnId="{847376C7-52B8-48F4-B8F6-ADC73714BABE}">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latin typeface="Arial" pitchFamily="34" charset="0"/>
            <a:cs typeface="Arial" pitchFamily="34" charset="0"/>
          </a:endParaRPr>
        </a:p>
      </dgm:t>
    </dgm:pt>
    <dgm:pt modelId="{E0AD46D4-5E6D-4AA8-B159-4593EE68AFA2}" type="sibTrans" cxnId="{847376C7-52B8-48F4-B8F6-ADC73714BABE}">
      <dgm:prSet/>
      <dgm:spPr/>
      <dgm:t>
        <a:bodyPr/>
        <a:lstStyle/>
        <a:p>
          <a:endParaRPr lang="ru-RU">
            <a:latin typeface="Arial" pitchFamily="34" charset="0"/>
            <a:cs typeface="Arial" pitchFamily="34" charset="0"/>
          </a:endParaRPr>
        </a:p>
      </dgm:t>
    </dgm:pt>
    <dgm:pt modelId="{6C8E49FE-14FD-4FFB-B2B9-DD5C905B2A56}">
      <dgm:prSet phldrT="[Текст]"/>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dirty="0" smtClean="0">
              <a:latin typeface="Arial" pitchFamily="34" charset="0"/>
              <a:cs typeface="Arial" pitchFamily="34" charset="0"/>
            </a:rPr>
            <a:t>Изменение срока годности</a:t>
          </a:r>
          <a:endParaRPr lang="ru-RU" dirty="0">
            <a:latin typeface="Arial" pitchFamily="34" charset="0"/>
            <a:cs typeface="Arial" pitchFamily="34" charset="0"/>
          </a:endParaRPr>
        </a:p>
      </dgm:t>
    </dgm:pt>
    <dgm:pt modelId="{B080860C-C8DB-4D7B-BC70-36366F412311}" type="parTrans" cxnId="{88735A7B-86D9-455D-896D-7880F6083F4D}">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latin typeface="Arial" pitchFamily="34" charset="0"/>
            <a:cs typeface="Arial" pitchFamily="34" charset="0"/>
          </a:endParaRPr>
        </a:p>
      </dgm:t>
    </dgm:pt>
    <dgm:pt modelId="{4C1EE187-B2DF-4BF3-A9A0-3C618290BC6B}" type="sibTrans" cxnId="{88735A7B-86D9-455D-896D-7880F6083F4D}">
      <dgm:prSet/>
      <dgm:spPr/>
      <dgm:t>
        <a:bodyPr/>
        <a:lstStyle/>
        <a:p>
          <a:endParaRPr lang="ru-RU">
            <a:latin typeface="Arial" pitchFamily="34" charset="0"/>
            <a:cs typeface="Arial" pitchFamily="34" charset="0"/>
          </a:endParaRPr>
        </a:p>
      </dgm:t>
    </dgm:pt>
    <dgm:pt modelId="{61EBF5AB-AC92-4E35-9D4B-B2AA02DCC50F}">
      <dgm:prSet phldrT="[Текст]"/>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ru-RU" dirty="0" smtClean="0">
              <a:latin typeface="Arial" pitchFamily="34" charset="0"/>
              <a:cs typeface="Arial" pitchFamily="34" charset="0"/>
            </a:rPr>
            <a:t>Изменение срока службы</a:t>
          </a:r>
          <a:endParaRPr lang="ru-RU" dirty="0">
            <a:latin typeface="Arial" pitchFamily="34" charset="0"/>
            <a:cs typeface="Arial" pitchFamily="34" charset="0"/>
          </a:endParaRPr>
        </a:p>
      </dgm:t>
    </dgm:pt>
    <dgm:pt modelId="{818F32D4-8687-4BDD-BC45-84C0CDB213A9}" type="parTrans" cxnId="{18D3529C-C1DC-4A75-9946-B4D1CFD51EC2}">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endParaRPr lang="ru-RU">
            <a:latin typeface="Arial" pitchFamily="34" charset="0"/>
            <a:cs typeface="Arial" pitchFamily="34" charset="0"/>
          </a:endParaRPr>
        </a:p>
      </dgm:t>
    </dgm:pt>
    <dgm:pt modelId="{A07C8442-F1BF-4E7D-AB00-1E7FA07D9B9E}" type="sibTrans" cxnId="{18D3529C-C1DC-4A75-9946-B4D1CFD51EC2}">
      <dgm:prSet/>
      <dgm:spPr/>
      <dgm:t>
        <a:bodyPr/>
        <a:lstStyle/>
        <a:p>
          <a:endParaRPr lang="ru-RU">
            <a:latin typeface="Arial" pitchFamily="34" charset="0"/>
            <a:cs typeface="Arial" pitchFamily="34" charset="0"/>
          </a:endParaRPr>
        </a:p>
      </dgm:t>
    </dgm:pt>
    <dgm:pt modelId="{2CC80FB9-AE4E-445D-8221-BFF5ECBF85A6}" type="pres">
      <dgm:prSet presAssocID="{26B75EDA-02E1-469D-819D-60D2316B5205}" presName="cycle" presStyleCnt="0">
        <dgm:presLayoutVars>
          <dgm:chMax val="1"/>
          <dgm:dir/>
          <dgm:animLvl val="ctr"/>
          <dgm:resizeHandles val="exact"/>
        </dgm:presLayoutVars>
      </dgm:prSet>
      <dgm:spPr/>
      <dgm:t>
        <a:bodyPr/>
        <a:lstStyle/>
        <a:p>
          <a:endParaRPr lang="ru-RU"/>
        </a:p>
      </dgm:t>
    </dgm:pt>
    <dgm:pt modelId="{DEF9E2A3-13DA-40AB-BD3A-4C5800683C14}" type="pres">
      <dgm:prSet presAssocID="{7B89E88D-3E33-437B-9990-80221809862F}" presName="centerShape" presStyleLbl="node0" presStyleIdx="0" presStyleCnt="1"/>
      <dgm:spPr/>
      <dgm:t>
        <a:bodyPr/>
        <a:lstStyle/>
        <a:p>
          <a:endParaRPr lang="ru-RU"/>
        </a:p>
      </dgm:t>
    </dgm:pt>
    <dgm:pt modelId="{70A86DB5-7E7F-4AB7-9CC8-16CC161C9AAD}" type="pres">
      <dgm:prSet presAssocID="{E95DAC79-266F-45EC-9FA0-5342D310FF2B}" presName="parTrans" presStyleLbl="bgSibTrans2D1" presStyleIdx="0" presStyleCnt="3" custLinFactNeighborX="8492" custLinFactNeighborY="30616"/>
      <dgm:spPr/>
      <dgm:t>
        <a:bodyPr/>
        <a:lstStyle/>
        <a:p>
          <a:endParaRPr lang="ru-RU"/>
        </a:p>
      </dgm:t>
    </dgm:pt>
    <dgm:pt modelId="{7C08C6D7-3D87-4E1B-A7B4-ECE3E5D767E6}" type="pres">
      <dgm:prSet presAssocID="{4592D464-B0A6-4D96-BB2A-1F36CCDF938E}" presName="node" presStyleLbl="node1" presStyleIdx="0" presStyleCnt="3" custScaleX="203194" custRadScaleRad="150482" custRadScaleInc="-31942">
        <dgm:presLayoutVars>
          <dgm:bulletEnabled val="1"/>
        </dgm:presLayoutVars>
      </dgm:prSet>
      <dgm:spPr/>
      <dgm:t>
        <a:bodyPr/>
        <a:lstStyle/>
        <a:p>
          <a:endParaRPr lang="ru-RU"/>
        </a:p>
      </dgm:t>
    </dgm:pt>
    <dgm:pt modelId="{5ADC167E-919B-45E3-A46A-59E498575D56}" type="pres">
      <dgm:prSet presAssocID="{B080860C-C8DB-4D7B-BC70-36366F412311}" presName="parTrans" presStyleLbl="bgSibTrans2D1" presStyleIdx="1" presStyleCnt="3"/>
      <dgm:spPr/>
      <dgm:t>
        <a:bodyPr/>
        <a:lstStyle/>
        <a:p>
          <a:endParaRPr lang="ru-RU"/>
        </a:p>
      </dgm:t>
    </dgm:pt>
    <dgm:pt modelId="{37802B8A-DC67-406B-ADAC-73C9573FE461}" type="pres">
      <dgm:prSet presAssocID="{6C8E49FE-14FD-4FFB-B2B9-DD5C905B2A56}" presName="node" presStyleLbl="node1" presStyleIdx="1" presStyleCnt="3" custScaleX="193678">
        <dgm:presLayoutVars>
          <dgm:bulletEnabled val="1"/>
        </dgm:presLayoutVars>
      </dgm:prSet>
      <dgm:spPr/>
      <dgm:t>
        <a:bodyPr/>
        <a:lstStyle/>
        <a:p>
          <a:endParaRPr lang="ru-RU"/>
        </a:p>
      </dgm:t>
    </dgm:pt>
    <dgm:pt modelId="{7391EC2A-FE91-4604-8DB6-A6F77CBF284D}" type="pres">
      <dgm:prSet presAssocID="{818F32D4-8687-4BDD-BC45-84C0CDB213A9}" presName="parTrans" presStyleLbl="bgSibTrans2D1" presStyleIdx="2" presStyleCnt="3" custScaleX="62669" custScaleY="108114" custLinFactNeighborX="-22711" custLinFactNeighborY="23634"/>
      <dgm:spPr/>
      <dgm:t>
        <a:bodyPr/>
        <a:lstStyle/>
        <a:p>
          <a:endParaRPr lang="ru-RU"/>
        </a:p>
      </dgm:t>
    </dgm:pt>
    <dgm:pt modelId="{1C248F89-BF79-4F5D-8EF0-7BB6C6BBD6C9}" type="pres">
      <dgm:prSet presAssocID="{61EBF5AB-AC92-4E35-9D4B-B2AA02DCC50F}" presName="node" presStyleLbl="node1" presStyleIdx="2" presStyleCnt="3" custScaleX="219462" custRadScaleRad="148459" custRadScaleInc="34848">
        <dgm:presLayoutVars>
          <dgm:bulletEnabled val="1"/>
        </dgm:presLayoutVars>
      </dgm:prSet>
      <dgm:spPr/>
      <dgm:t>
        <a:bodyPr/>
        <a:lstStyle/>
        <a:p>
          <a:endParaRPr lang="ru-RU"/>
        </a:p>
      </dgm:t>
    </dgm:pt>
  </dgm:ptLst>
  <dgm:cxnLst>
    <dgm:cxn modelId="{D2B3A9AF-775F-4313-9168-CA58E588D598}" type="presOf" srcId="{E95DAC79-266F-45EC-9FA0-5342D310FF2B}" destId="{70A86DB5-7E7F-4AB7-9CC8-16CC161C9AAD}" srcOrd="0" destOrd="0" presId="urn:microsoft.com/office/officeart/2005/8/layout/radial4"/>
    <dgm:cxn modelId="{0DE09F66-A779-456C-A8F5-36E07CAE07D8}" type="presOf" srcId="{26B75EDA-02E1-469D-819D-60D2316B5205}" destId="{2CC80FB9-AE4E-445D-8221-BFF5ECBF85A6}" srcOrd="0" destOrd="0" presId="urn:microsoft.com/office/officeart/2005/8/layout/radial4"/>
    <dgm:cxn modelId="{8093A85E-8E08-4C3E-981A-A964F4F3BE62}" type="presOf" srcId="{4592D464-B0A6-4D96-BB2A-1F36CCDF938E}" destId="{7C08C6D7-3D87-4E1B-A7B4-ECE3E5D767E6}" srcOrd="0" destOrd="0" presId="urn:microsoft.com/office/officeart/2005/8/layout/radial4"/>
    <dgm:cxn modelId="{88735A7B-86D9-455D-896D-7880F6083F4D}" srcId="{7B89E88D-3E33-437B-9990-80221809862F}" destId="{6C8E49FE-14FD-4FFB-B2B9-DD5C905B2A56}" srcOrd="1" destOrd="0" parTransId="{B080860C-C8DB-4D7B-BC70-36366F412311}" sibTransId="{4C1EE187-B2DF-4BF3-A9A0-3C618290BC6B}"/>
    <dgm:cxn modelId="{C46D6C79-B5A2-4F75-8EB9-C8AA56D9EB3B}" type="presOf" srcId="{6C8E49FE-14FD-4FFB-B2B9-DD5C905B2A56}" destId="{37802B8A-DC67-406B-ADAC-73C9573FE461}" srcOrd="0" destOrd="0" presId="urn:microsoft.com/office/officeart/2005/8/layout/radial4"/>
    <dgm:cxn modelId="{18D3529C-C1DC-4A75-9946-B4D1CFD51EC2}" srcId="{7B89E88D-3E33-437B-9990-80221809862F}" destId="{61EBF5AB-AC92-4E35-9D4B-B2AA02DCC50F}" srcOrd="2" destOrd="0" parTransId="{818F32D4-8687-4BDD-BC45-84C0CDB213A9}" sibTransId="{A07C8442-F1BF-4E7D-AB00-1E7FA07D9B9E}"/>
    <dgm:cxn modelId="{847376C7-52B8-48F4-B8F6-ADC73714BABE}" srcId="{7B89E88D-3E33-437B-9990-80221809862F}" destId="{4592D464-B0A6-4D96-BB2A-1F36CCDF938E}" srcOrd="0" destOrd="0" parTransId="{E95DAC79-266F-45EC-9FA0-5342D310FF2B}" sibTransId="{E0AD46D4-5E6D-4AA8-B159-4593EE68AFA2}"/>
    <dgm:cxn modelId="{586C9A2A-02B3-460C-943C-513C57900420}" type="presOf" srcId="{B080860C-C8DB-4D7B-BC70-36366F412311}" destId="{5ADC167E-919B-45E3-A46A-59E498575D56}" srcOrd="0" destOrd="0" presId="urn:microsoft.com/office/officeart/2005/8/layout/radial4"/>
    <dgm:cxn modelId="{7B7E7067-8F5C-4F9B-8691-ED538BF83A61}" type="presOf" srcId="{61EBF5AB-AC92-4E35-9D4B-B2AA02DCC50F}" destId="{1C248F89-BF79-4F5D-8EF0-7BB6C6BBD6C9}" srcOrd="0" destOrd="0" presId="urn:microsoft.com/office/officeart/2005/8/layout/radial4"/>
    <dgm:cxn modelId="{3A4C2BDD-2353-4A67-9B1B-1BA020020913}" srcId="{26B75EDA-02E1-469D-819D-60D2316B5205}" destId="{7B89E88D-3E33-437B-9990-80221809862F}" srcOrd="0" destOrd="0" parTransId="{931048FE-D27D-493F-8912-922EE2949932}" sibTransId="{1B700727-9AFB-4584-81E2-642E137870EA}"/>
    <dgm:cxn modelId="{A759C178-EB63-4506-B10B-BB1563B6AD52}" type="presOf" srcId="{7B89E88D-3E33-437B-9990-80221809862F}" destId="{DEF9E2A3-13DA-40AB-BD3A-4C5800683C14}" srcOrd="0" destOrd="0" presId="urn:microsoft.com/office/officeart/2005/8/layout/radial4"/>
    <dgm:cxn modelId="{AD9C5A11-B92A-4DB6-BC29-FD33ED642A98}" type="presOf" srcId="{818F32D4-8687-4BDD-BC45-84C0CDB213A9}" destId="{7391EC2A-FE91-4604-8DB6-A6F77CBF284D}" srcOrd="0" destOrd="0" presId="urn:microsoft.com/office/officeart/2005/8/layout/radial4"/>
    <dgm:cxn modelId="{B66B9028-6053-4488-BC11-27BC5C5E9AE9}" type="presParOf" srcId="{2CC80FB9-AE4E-445D-8221-BFF5ECBF85A6}" destId="{DEF9E2A3-13DA-40AB-BD3A-4C5800683C14}" srcOrd="0" destOrd="0" presId="urn:microsoft.com/office/officeart/2005/8/layout/radial4"/>
    <dgm:cxn modelId="{E06A56CB-D042-4792-81A5-9E903268E104}" type="presParOf" srcId="{2CC80FB9-AE4E-445D-8221-BFF5ECBF85A6}" destId="{70A86DB5-7E7F-4AB7-9CC8-16CC161C9AAD}" srcOrd="1" destOrd="0" presId="urn:microsoft.com/office/officeart/2005/8/layout/radial4"/>
    <dgm:cxn modelId="{9E6D4655-C71C-46EB-BA47-3BF894A42135}" type="presParOf" srcId="{2CC80FB9-AE4E-445D-8221-BFF5ECBF85A6}" destId="{7C08C6D7-3D87-4E1B-A7B4-ECE3E5D767E6}" srcOrd="2" destOrd="0" presId="urn:microsoft.com/office/officeart/2005/8/layout/radial4"/>
    <dgm:cxn modelId="{AC7F1ADF-9BBC-4CB8-AE52-885D5BE0BCE4}" type="presParOf" srcId="{2CC80FB9-AE4E-445D-8221-BFF5ECBF85A6}" destId="{5ADC167E-919B-45E3-A46A-59E498575D56}" srcOrd="3" destOrd="0" presId="urn:microsoft.com/office/officeart/2005/8/layout/radial4"/>
    <dgm:cxn modelId="{1A54B196-6CB3-4C68-8A35-B4A3BB2ABC84}" type="presParOf" srcId="{2CC80FB9-AE4E-445D-8221-BFF5ECBF85A6}" destId="{37802B8A-DC67-406B-ADAC-73C9573FE461}" srcOrd="4" destOrd="0" presId="urn:microsoft.com/office/officeart/2005/8/layout/radial4"/>
    <dgm:cxn modelId="{6321C1FC-29A3-4DB1-A94E-29C7C6CE29BE}" type="presParOf" srcId="{2CC80FB9-AE4E-445D-8221-BFF5ECBF85A6}" destId="{7391EC2A-FE91-4604-8DB6-A6F77CBF284D}" srcOrd="5" destOrd="0" presId="urn:microsoft.com/office/officeart/2005/8/layout/radial4"/>
    <dgm:cxn modelId="{F1458D78-E5BE-4D6F-9A82-71177EE590E0}" type="presParOf" srcId="{2CC80FB9-AE4E-445D-8221-BFF5ECBF85A6}" destId="{1C248F89-BF79-4F5D-8EF0-7BB6C6BBD6C9}" srcOrd="6"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A90EACA-F11D-4403-971E-BA640F39DD5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ru-RU"/>
        </a:p>
      </dgm:t>
    </dgm:pt>
    <dgm:pt modelId="{4EAC89AA-F83D-4F44-83A4-9554DA7DEB44}">
      <dgm:prSet phldrT="[Текст]" custT="1"/>
      <dgm:spPr/>
      <dgm:t>
        <a:bodyPr/>
        <a:lstStyle/>
        <a:p>
          <a:r>
            <a:rPr lang="ru-RU" sz="4000" b="1" dirty="0" smtClean="0">
              <a:latin typeface="Arial" panose="020B0604020202020204" pitchFamily="34" charset="0"/>
              <a:cs typeface="Arial" panose="020B0604020202020204" pitchFamily="34" charset="0"/>
            </a:rPr>
            <a:t>Акт</a:t>
          </a:r>
          <a:endParaRPr lang="ru-RU" sz="4000" b="1" dirty="0">
            <a:latin typeface="Arial" panose="020B0604020202020204" pitchFamily="34" charset="0"/>
            <a:cs typeface="Arial" panose="020B0604020202020204" pitchFamily="34" charset="0"/>
          </a:endParaRPr>
        </a:p>
      </dgm:t>
    </dgm:pt>
    <dgm:pt modelId="{4D2E5500-A3BD-4318-9C58-89BD32E90B51}" type="parTrans" cxnId="{532E8057-CDE5-4CF7-B46A-495F5D9BE7E9}">
      <dgm:prSet/>
      <dgm:spPr/>
      <dgm:t>
        <a:bodyPr/>
        <a:lstStyle/>
        <a:p>
          <a:endParaRPr lang="ru-RU"/>
        </a:p>
      </dgm:t>
    </dgm:pt>
    <dgm:pt modelId="{BC1ABC3B-19FE-477C-8F4B-2FE62A895159}" type="sibTrans" cxnId="{532E8057-CDE5-4CF7-B46A-495F5D9BE7E9}">
      <dgm:prSet/>
      <dgm:spPr/>
      <dgm:t>
        <a:bodyPr/>
        <a:lstStyle/>
        <a:p>
          <a:endParaRPr lang="ru-RU"/>
        </a:p>
      </dgm:t>
    </dgm:pt>
    <dgm:pt modelId="{E6E7CEF7-96BA-43F9-9168-B8CCB0DAF487}" type="asst">
      <dgm:prSet phldrT="[Текст]" custT="1"/>
      <dgm:spPr/>
      <dgm:t>
        <a:bodyPr/>
        <a:lstStyle/>
        <a:p>
          <a:r>
            <a:rPr lang="ru-RU" sz="2400" b="1" dirty="0" smtClean="0">
              <a:latin typeface="Arial" panose="020B0604020202020204" pitchFamily="34" charset="0"/>
              <a:cs typeface="Arial" panose="020B0604020202020204" pitchFamily="34" charset="0"/>
            </a:rPr>
            <a:t>Программа технических испытаний</a:t>
          </a:r>
          <a:endParaRPr lang="ru-RU" sz="2400" b="1" dirty="0">
            <a:latin typeface="Arial" panose="020B0604020202020204" pitchFamily="34" charset="0"/>
            <a:cs typeface="Arial" panose="020B0604020202020204" pitchFamily="34" charset="0"/>
          </a:endParaRPr>
        </a:p>
      </dgm:t>
    </dgm:pt>
    <dgm:pt modelId="{4EEE6AB8-74C5-497D-A99B-27D67FFEC3A9}" type="parTrans" cxnId="{89199EC5-7E9D-4C41-A97C-578C12D2B011}">
      <dgm:prSet/>
      <dgm:spPr/>
      <dgm:t>
        <a:bodyPr/>
        <a:lstStyle/>
        <a:p>
          <a:endParaRPr lang="ru-RU"/>
        </a:p>
      </dgm:t>
    </dgm:pt>
    <dgm:pt modelId="{3EB10143-0F6B-45AE-A83F-E720A7EC4F36}" type="sibTrans" cxnId="{89199EC5-7E9D-4C41-A97C-578C12D2B011}">
      <dgm:prSet/>
      <dgm:spPr/>
      <dgm:t>
        <a:bodyPr/>
        <a:lstStyle/>
        <a:p>
          <a:endParaRPr lang="ru-RU"/>
        </a:p>
      </dgm:t>
    </dgm:pt>
    <dgm:pt modelId="{5207AE32-0857-457A-9CE5-694DC6ACEED8}">
      <dgm:prSet phldrT="[Текст]" custT="1"/>
      <dgm:spPr/>
      <dgm:t>
        <a:bodyPr/>
        <a:lstStyle/>
        <a:p>
          <a:r>
            <a:rPr lang="ru-RU" sz="2000" b="1" dirty="0" smtClean="0">
              <a:latin typeface="Arial" panose="020B0604020202020204" pitchFamily="34" charset="0"/>
              <a:cs typeface="Arial" panose="020B0604020202020204" pitchFamily="34" charset="0"/>
            </a:rPr>
            <a:t>Протоколы испытаний лаборатории</a:t>
          </a:r>
          <a:endParaRPr lang="ru-RU" sz="2000" b="1" dirty="0">
            <a:latin typeface="Arial" panose="020B0604020202020204" pitchFamily="34" charset="0"/>
            <a:cs typeface="Arial" panose="020B0604020202020204" pitchFamily="34" charset="0"/>
          </a:endParaRPr>
        </a:p>
      </dgm:t>
    </dgm:pt>
    <dgm:pt modelId="{8F24E2EE-1DD6-4F15-AFCD-232F68466081}" type="parTrans" cxnId="{778A4922-9F46-47EC-B8B5-B6911CB51E45}">
      <dgm:prSet/>
      <dgm:spPr/>
      <dgm:t>
        <a:bodyPr/>
        <a:lstStyle/>
        <a:p>
          <a:endParaRPr lang="ru-RU"/>
        </a:p>
      </dgm:t>
    </dgm:pt>
    <dgm:pt modelId="{9AFF3618-C60D-47E3-97EF-ACFEDF74BA40}" type="sibTrans" cxnId="{778A4922-9F46-47EC-B8B5-B6911CB51E45}">
      <dgm:prSet/>
      <dgm:spPr/>
      <dgm:t>
        <a:bodyPr/>
        <a:lstStyle/>
        <a:p>
          <a:endParaRPr lang="ru-RU"/>
        </a:p>
      </dgm:t>
    </dgm:pt>
    <dgm:pt modelId="{E6C45ED6-BB0C-4719-9ECA-C6B51A6BA657}">
      <dgm:prSet phldrT="[Текст]" custT="1"/>
      <dgm:spPr/>
      <dgm:t>
        <a:bodyPr/>
        <a:lstStyle/>
        <a:p>
          <a:r>
            <a:rPr lang="ru-RU" sz="2000" b="1" dirty="0" smtClean="0">
              <a:latin typeface="Arial" panose="020B0604020202020204" pitchFamily="34" charset="0"/>
              <a:cs typeface="Arial" panose="020B0604020202020204" pitchFamily="34" charset="0"/>
            </a:rPr>
            <a:t>Протоколы испытаний сторонней лаборатории</a:t>
          </a:r>
          <a:endParaRPr lang="ru-RU" sz="2000" b="1" dirty="0">
            <a:latin typeface="Arial" panose="020B0604020202020204" pitchFamily="34" charset="0"/>
            <a:cs typeface="Arial" panose="020B0604020202020204" pitchFamily="34" charset="0"/>
          </a:endParaRPr>
        </a:p>
      </dgm:t>
    </dgm:pt>
    <dgm:pt modelId="{67D6E7E2-DADE-4135-AA2A-FF5A6608A1A5}" type="parTrans" cxnId="{92A17AF9-3B23-485F-86D3-563CA609CC0C}">
      <dgm:prSet/>
      <dgm:spPr/>
      <dgm:t>
        <a:bodyPr/>
        <a:lstStyle/>
        <a:p>
          <a:endParaRPr lang="ru-RU"/>
        </a:p>
      </dgm:t>
    </dgm:pt>
    <dgm:pt modelId="{5C85A764-9C4B-41C3-A4A6-9192AD6444F6}" type="sibTrans" cxnId="{92A17AF9-3B23-485F-86D3-563CA609CC0C}">
      <dgm:prSet/>
      <dgm:spPr/>
      <dgm:t>
        <a:bodyPr/>
        <a:lstStyle/>
        <a:p>
          <a:endParaRPr lang="ru-RU"/>
        </a:p>
      </dgm:t>
    </dgm:pt>
    <dgm:pt modelId="{B4188A09-3A3E-4B5D-A6F1-7F597A5BCCC5}">
      <dgm:prSet phldrT="[Текст]" custT="1"/>
      <dgm:spPr/>
      <dgm:t>
        <a:bodyPr/>
        <a:lstStyle/>
        <a:p>
          <a:r>
            <a:rPr lang="ru-RU" sz="2000" b="1" dirty="0" smtClean="0">
              <a:latin typeface="Arial" panose="020B0604020202020204" pitchFamily="34" charset="0"/>
              <a:cs typeface="Arial" panose="020B0604020202020204" pitchFamily="34" charset="0"/>
            </a:rPr>
            <a:t>Протоколы собственных испытаний производителя</a:t>
          </a:r>
          <a:endParaRPr lang="ru-RU" sz="2000" b="1" dirty="0">
            <a:latin typeface="Arial" panose="020B0604020202020204" pitchFamily="34" charset="0"/>
            <a:cs typeface="Arial" panose="020B0604020202020204" pitchFamily="34" charset="0"/>
          </a:endParaRPr>
        </a:p>
      </dgm:t>
    </dgm:pt>
    <dgm:pt modelId="{E2563D4E-07C8-45B3-9317-3FFF5141B8FD}" type="parTrans" cxnId="{2CAD7E42-30E5-487D-A20B-A496127D891E}">
      <dgm:prSet/>
      <dgm:spPr/>
      <dgm:t>
        <a:bodyPr/>
        <a:lstStyle/>
        <a:p>
          <a:endParaRPr lang="ru-RU"/>
        </a:p>
      </dgm:t>
    </dgm:pt>
    <dgm:pt modelId="{F0B4777E-BB69-411E-9C8E-B7FD5BE164AF}" type="sibTrans" cxnId="{2CAD7E42-30E5-487D-A20B-A496127D891E}">
      <dgm:prSet/>
      <dgm:spPr/>
      <dgm:t>
        <a:bodyPr/>
        <a:lstStyle/>
        <a:p>
          <a:endParaRPr lang="ru-RU"/>
        </a:p>
      </dgm:t>
    </dgm:pt>
    <dgm:pt modelId="{B5CE7CE2-FF05-49D4-B955-A7E2479657BE}" type="asst">
      <dgm:prSet phldrT="[Текст]" custT="1"/>
      <dgm:spPr/>
      <dgm:t>
        <a:bodyPr/>
        <a:lstStyle/>
        <a:p>
          <a:r>
            <a:rPr lang="ru-RU" sz="2400" b="1" dirty="0" smtClean="0">
              <a:latin typeface="Arial" panose="020B0604020202020204" pitchFamily="34" charset="0"/>
              <a:cs typeface="Arial" panose="020B0604020202020204" pitchFamily="34" charset="0"/>
            </a:rPr>
            <a:t>Фотографии</a:t>
          </a:r>
          <a:endParaRPr lang="ru-RU" sz="2400" b="1" dirty="0">
            <a:latin typeface="Arial" panose="020B0604020202020204" pitchFamily="34" charset="0"/>
            <a:cs typeface="Arial" panose="020B0604020202020204" pitchFamily="34" charset="0"/>
          </a:endParaRPr>
        </a:p>
      </dgm:t>
    </dgm:pt>
    <dgm:pt modelId="{14E9E87E-7599-4BCA-8337-B615F34353C9}" type="parTrans" cxnId="{9B63E577-864F-4B08-9FB6-2979FE36C015}">
      <dgm:prSet/>
      <dgm:spPr/>
      <dgm:t>
        <a:bodyPr/>
        <a:lstStyle/>
        <a:p>
          <a:endParaRPr lang="ru-RU"/>
        </a:p>
      </dgm:t>
    </dgm:pt>
    <dgm:pt modelId="{2E86E5F8-2EC6-4B1A-8087-55576592C489}" type="sibTrans" cxnId="{9B63E577-864F-4B08-9FB6-2979FE36C015}">
      <dgm:prSet/>
      <dgm:spPr/>
      <dgm:t>
        <a:bodyPr/>
        <a:lstStyle/>
        <a:p>
          <a:endParaRPr lang="ru-RU"/>
        </a:p>
      </dgm:t>
    </dgm:pt>
    <dgm:pt modelId="{F4754951-7F17-401D-88AB-49EB49B3392C}" type="pres">
      <dgm:prSet presAssocID="{5A90EACA-F11D-4403-971E-BA640F39DD5D}" presName="hierChild1" presStyleCnt="0">
        <dgm:presLayoutVars>
          <dgm:orgChart val="1"/>
          <dgm:chPref val="1"/>
          <dgm:dir/>
          <dgm:animOne val="branch"/>
          <dgm:animLvl val="lvl"/>
          <dgm:resizeHandles/>
        </dgm:presLayoutVars>
      </dgm:prSet>
      <dgm:spPr/>
      <dgm:t>
        <a:bodyPr/>
        <a:lstStyle/>
        <a:p>
          <a:endParaRPr lang="ru-RU"/>
        </a:p>
      </dgm:t>
    </dgm:pt>
    <dgm:pt modelId="{A3F1AB2A-4BB9-49DF-89B1-D2B4132DD5D8}" type="pres">
      <dgm:prSet presAssocID="{4EAC89AA-F83D-4F44-83A4-9554DA7DEB44}" presName="hierRoot1" presStyleCnt="0">
        <dgm:presLayoutVars>
          <dgm:hierBranch val="init"/>
        </dgm:presLayoutVars>
      </dgm:prSet>
      <dgm:spPr/>
    </dgm:pt>
    <dgm:pt modelId="{0E6ABB7B-6163-4D07-8307-02D816998DE0}" type="pres">
      <dgm:prSet presAssocID="{4EAC89AA-F83D-4F44-83A4-9554DA7DEB44}" presName="rootComposite1" presStyleCnt="0"/>
      <dgm:spPr/>
    </dgm:pt>
    <dgm:pt modelId="{DBC1A79D-B247-4D94-B313-7AA8FF8DC3C6}" type="pres">
      <dgm:prSet presAssocID="{4EAC89AA-F83D-4F44-83A4-9554DA7DEB44}" presName="rootText1" presStyleLbl="node0" presStyleIdx="0" presStyleCnt="1" custLinFactNeighborX="451" custLinFactNeighborY="199">
        <dgm:presLayoutVars>
          <dgm:chPref val="3"/>
        </dgm:presLayoutVars>
      </dgm:prSet>
      <dgm:spPr/>
      <dgm:t>
        <a:bodyPr/>
        <a:lstStyle/>
        <a:p>
          <a:endParaRPr lang="ru-RU"/>
        </a:p>
      </dgm:t>
    </dgm:pt>
    <dgm:pt modelId="{F22B0D5F-F18E-4D31-BF97-3D896B8033A3}" type="pres">
      <dgm:prSet presAssocID="{4EAC89AA-F83D-4F44-83A4-9554DA7DEB44}" presName="rootConnector1" presStyleLbl="node1" presStyleIdx="0" presStyleCnt="0"/>
      <dgm:spPr/>
      <dgm:t>
        <a:bodyPr/>
        <a:lstStyle/>
        <a:p>
          <a:endParaRPr lang="ru-RU"/>
        </a:p>
      </dgm:t>
    </dgm:pt>
    <dgm:pt modelId="{ACC883E6-BF7B-478A-ABCF-D16BE7E4187D}" type="pres">
      <dgm:prSet presAssocID="{4EAC89AA-F83D-4F44-83A4-9554DA7DEB44}" presName="hierChild2" presStyleCnt="0"/>
      <dgm:spPr/>
    </dgm:pt>
    <dgm:pt modelId="{4233B86D-D879-4F87-8B3E-7F988B111F53}" type="pres">
      <dgm:prSet presAssocID="{8F24E2EE-1DD6-4F15-AFCD-232F68466081}" presName="Name37" presStyleLbl="parChTrans1D2" presStyleIdx="0" presStyleCnt="5"/>
      <dgm:spPr/>
      <dgm:t>
        <a:bodyPr/>
        <a:lstStyle/>
        <a:p>
          <a:endParaRPr lang="ru-RU"/>
        </a:p>
      </dgm:t>
    </dgm:pt>
    <dgm:pt modelId="{D33E47F0-1372-477D-93CD-A1A3BB545B8C}" type="pres">
      <dgm:prSet presAssocID="{5207AE32-0857-457A-9CE5-694DC6ACEED8}" presName="hierRoot2" presStyleCnt="0">
        <dgm:presLayoutVars>
          <dgm:hierBranch val="init"/>
        </dgm:presLayoutVars>
      </dgm:prSet>
      <dgm:spPr/>
    </dgm:pt>
    <dgm:pt modelId="{860B6806-C693-43A8-8A35-145CABC2FB75}" type="pres">
      <dgm:prSet presAssocID="{5207AE32-0857-457A-9CE5-694DC6ACEED8}" presName="rootComposite" presStyleCnt="0"/>
      <dgm:spPr/>
    </dgm:pt>
    <dgm:pt modelId="{81190A36-0F4D-471A-8158-6C114B13311E}" type="pres">
      <dgm:prSet presAssocID="{5207AE32-0857-457A-9CE5-694DC6ACEED8}" presName="rootText" presStyleLbl="node2" presStyleIdx="0" presStyleCnt="3">
        <dgm:presLayoutVars>
          <dgm:chPref val="3"/>
        </dgm:presLayoutVars>
      </dgm:prSet>
      <dgm:spPr/>
      <dgm:t>
        <a:bodyPr/>
        <a:lstStyle/>
        <a:p>
          <a:endParaRPr lang="ru-RU"/>
        </a:p>
      </dgm:t>
    </dgm:pt>
    <dgm:pt modelId="{E19346ED-CBE8-4209-AA46-2024DD2110BE}" type="pres">
      <dgm:prSet presAssocID="{5207AE32-0857-457A-9CE5-694DC6ACEED8}" presName="rootConnector" presStyleLbl="node2" presStyleIdx="0" presStyleCnt="3"/>
      <dgm:spPr/>
      <dgm:t>
        <a:bodyPr/>
        <a:lstStyle/>
        <a:p>
          <a:endParaRPr lang="ru-RU"/>
        </a:p>
      </dgm:t>
    </dgm:pt>
    <dgm:pt modelId="{92D1C11D-F4B7-4AF9-B1A4-1EE08EC610E8}" type="pres">
      <dgm:prSet presAssocID="{5207AE32-0857-457A-9CE5-694DC6ACEED8}" presName="hierChild4" presStyleCnt="0"/>
      <dgm:spPr/>
    </dgm:pt>
    <dgm:pt modelId="{264172AE-F567-4778-A40D-6F20A29CDB0A}" type="pres">
      <dgm:prSet presAssocID="{5207AE32-0857-457A-9CE5-694DC6ACEED8}" presName="hierChild5" presStyleCnt="0"/>
      <dgm:spPr/>
    </dgm:pt>
    <dgm:pt modelId="{8A87192D-4A0F-4734-AE01-17C1DBE45AEE}" type="pres">
      <dgm:prSet presAssocID="{67D6E7E2-DADE-4135-AA2A-FF5A6608A1A5}" presName="Name37" presStyleLbl="parChTrans1D2" presStyleIdx="1" presStyleCnt="5"/>
      <dgm:spPr/>
      <dgm:t>
        <a:bodyPr/>
        <a:lstStyle/>
        <a:p>
          <a:endParaRPr lang="ru-RU"/>
        </a:p>
      </dgm:t>
    </dgm:pt>
    <dgm:pt modelId="{F6963C28-DFBF-4F57-869E-959F37E102A7}" type="pres">
      <dgm:prSet presAssocID="{E6C45ED6-BB0C-4719-9ECA-C6B51A6BA657}" presName="hierRoot2" presStyleCnt="0">
        <dgm:presLayoutVars>
          <dgm:hierBranch val="init"/>
        </dgm:presLayoutVars>
      </dgm:prSet>
      <dgm:spPr/>
    </dgm:pt>
    <dgm:pt modelId="{9A1CEA1E-8897-42EC-A905-604F1F7BBCBE}" type="pres">
      <dgm:prSet presAssocID="{E6C45ED6-BB0C-4719-9ECA-C6B51A6BA657}" presName="rootComposite" presStyleCnt="0"/>
      <dgm:spPr/>
    </dgm:pt>
    <dgm:pt modelId="{F3F003F4-10D2-4834-BC89-CF871BE6744E}" type="pres">
      <dgm:prSet presAssocID="{E6C45ED6-BB0C-4719-9ECA-C6B51A6BA657}" presName="rootText" presStyleLbl="node2" presStyleIdx="1" presStyleCnt="3">
        <dgm:presLayoutVars>
          <dgm:chPref val="3"/>
        </dgm:presLayoutVars>
      </dgm:prSet>
      <dgm:spPr/>
      <dgm:t>
        <a:bodyPr/>
        <a:lstStyle/>
        <a:p>
          <a:endParaRPr lang="ru-RU"/>
        </a:p>
      </dgm:t>
    </dgm:pt>
    <dgm:pt modelId="{A5AD0D96-1C7F-4C77-B0AA-73B06C3E747F}" type="pres">
      <dgm:prSet presAssocID="{E6C45ED6-BB0C-4719-9ECA-C6B51A6BA657}" presName="rootConnector" presStyleLbl="node2" presStyleIdx="1" presStyleCnt="3"/>
      <dgm:spPr/>
      <dgm:t>
        <a:bodyPr/>
        <a:lstStyle/>
        <a:p>
          <a:endParaRPr lang="ru-RU"/>
        </a:p>
      </dgm:t>
    </dgm:pt>
    <dgm:pt modelId="{4EBDFB06-21C0-4A39-9B63-F63CC99C7837}" type="pres">
      <dgm:prSet presAssocID="{E6C45ED6-BB0C-4719-9ECA-C6B51A6BA657}" presName="hierChild4" presStyleCnt="0"/>
      <dgm:spPr/>
    </dgm:pt>
    <dgm:pt modelId="{3B742AB1-AB83-4601-BFA5-A67CC140E3F1}" type="pres">
      <dgm:prSet presAssocID="{E6C45ED6-BB0C-4719-9ECA-C6B51A6BA657}" presName="hierChild5" presStyleCnt="0"/>
      <dgm:spPr/>
    </dgm:pt>
    <dgm:pt modelId="{8C930EEA-3BA2-41A1-A7E1-1DE2D63E1324}" type="pres">
      <dgm:prSet presAssocID="{E2563D4E-07C8-45B3-9317-3FFF5141B8FD}" presName="Name37" presStyleLbl="parChTrans1D2" presStyleIdx="2" presStyleCnt="5"/>
      <dgm:spPr/>
      <dgm:t>
        <a:bodyPr/>
        <a:lstStyle/>
        <a:p>
          <a:endParaRPr lang="ru-RU"/>
        </a:p>
      </dgm:t>
    </dgm:pt>
    <dgm:pt modelId="{23A98371-6210-4F70-BFED-82E79DD48530}" type="pres">
      <dgm:prSet presAssocID="{B4188A09-3A3E-4B5D-A6F1-7F597A5BCCC5}" presName="hierRoot2" presStyleCnt="0">
        <dgm:presLayoutVars>
          <dgm:hierBranch val="init"/>
        </dgm:presLayoutVars>
      </dgm:prSet>
      <dgm:spPr/>
    </dgm:pt>
    <dgm:pt modelId="{C21AC37F-1FC7-4D6B-883D-F1F35507D2E6}" type="pres">
      <dgm:prSet presAssocID="{B4188A09-3A3E-4B5D-A6F1-7F597A5BCCC5}" presName="rootComposite" presStyleCnt="0"/>
      <dgm:spPr/>
    </dgm:pt>
    <dgm:pt modelId="{04017FE7-021C-43F3-9FB0-4D0402827DCE}" type="pres">
      <dgm:prSet presAssocID="{B4188A09-3A3E-4B5D-A6F1-7F597A5BCCC5}" presName="rootText" presStyleLbl="node2" presStyleIdx="2" presStyleCnt="3">
        <dgm:presLayoutVars>
          <dgm:chPref val="3"/>
        </dgm:presLayoutVars>
      </dgm:prSet>
      <dgm:spPr/>
      <dgm:t>
        <a:bodyPr/>
        <a:lstStyle/>
        <a:p>
          <a:endParaRPr lang="ru-RU"/>
        </a:p>
      </dgm:t>
    </dgm:pt>
    <dgm:pt modelId="{8DBECBD7-FBD7-43B4-839C-656DDC80FA51}" type="pres">
      <dgm:prSet presAssocID="{B4188A09-3A3E-4B5D-A6F1-7F597A5BCCC5}" presName="rootConnector" presStyleLbl="node2" presStyleIdx="2" presStyleCnt="3"/>
      <dgm:spPr/>
      <dgm:t>
        <a:bodyPr/>
        <a:lstStyle/>
        <a:p>
          <a:endParaRPr lang="ru-RU"/>
        </a:p>
      </dgm:t>
    </dgm:pt>
    <dgm:pt modelId="{BE74C54F-6889-4CFE-ABF8-AEAD96AD2812}" type="pres">
      <dgm:prSet presAssocID="{B4188A09-3A3E-4B5D-A6F1-7F597A5BCCC5}" presName="hierChild4" presStyleCnt="0"/>
      <dgm:spPr/>
    </dgm:pt>
    <dgm:pt modelId="{8591281C-451F-4891-8DD2-64E193399229}" type="pres">
      <dgm:prSet presAssocID="{B4188A09-3A3E-4B5D-A6F1-7F597A5BCCC5}" presName="hierChild5" presStyleCnt="0"/>
      <dgm:spPr/>
    </dgm:pt>
    <dgm:pt modelId="{4FF01324-5AC0-4EDE-8ED1-5D8D1F58889B}" type="pres">
      <dgm:prSet presAssocID="{4EAC89AA-F83D-4F44-83A4-9554DA7DEB44}" presName="hierChild3" presStyleCnt="0"/>
      <dgm:spPr/>
    </dgm:pt>
    <dgm:pt modelId="{3FBC70DA-DE01-4F50-B719-4C66879B5E48}" type="pres">
      <dgm:prSet presAssocID="{4EEE6AB8-74C5-497D-A99B-27D67FFEC3A9}" presName="Name111" presStyleLbl="parChTrans1D2" presStyleIdx="3" presStyleCnt="5"/>
      <dgm:spPr/>
      <dgm:t>
        <a:bodyPr/>
        <a:lstStyle/>
        <a:p>
          <a:endParaRPr lang="ru-RU"/>
        </a:p>
      </dgm:t>
    </dgm:pt>
    <dgm:pt modelId="{5AA00FE0-D155-470C-B0E1-937274949843}" type="pres">
      <dgm:prSet presAssocID="{E6E7CEF7-96BA-43F9-9168-B8CCB0DAF487}" presName="hierRoot3" presStyleCnt="0">
        <dgm:presLayoutVars>
          <dgm:hierBranch val="init"/>
        </dgm:presLayoutVars>
      </dgm:prSet>
      <dgm:spPr/>
    </dgm:pt>
    <dgm:pt modelId="{7569B6F5-1AF9-41DF-A600-AC533C773DE7}" type="pres">
      <dgm:prSet presAssocID="{E6E7CEF7-96BA-43F9-9168-B8CCB0DAF487}" presName="rootComposite3" presStyleCnt="0"/>
      <dgm:spPr/>
    </dgm:pt>
    <dgm:pt modelId="{EF4DB77F-CE17-463D-8E2C-2BEC8B51631C}" type="pres">
      <dgm:prSet presAssocID="{E6E7CEF7-96BA-43F9-9168-B8CCB0DAF487}" presName="rootText3" presStyleLbl="asst1" presStyleIdx="0" presStyleCnt="2">
        <dgm:presLayoutVars>
          <dgm:chPref val="3"/>
        </dgm:presLayoutVars>
      </dgm:prSet>
      <dgm:spPr/>
      <dgm:t>
        <a:bodyPr/>
        <a:lstStyle/>
        <a:p>
          <a:endParaRPr lang="ru-RU"/>
        </a:p>
      </dgm:t>
    </dgm:pt>
    <dgm:pt modelId="{7864D73B-2A1F-47BD-AC2B-5BF7F8138C0D}" type="pres">
      <dgm:prSet presAssocID="{E6E7CEF7-96BA-43F9-9168-B8CCB0DAF487}" presName="rootConnector3" presStyleLbl="asst1" presStyleIdx="0" presStyleCnt="2"/>
      <dgm:spPr/>
      <dgm:t>
        <a:bodyPr/>
        <a:lstStyle/>
        <a:p>
          <a:endParaRPr lang="ru-RU"/>
        </a:p>
      </dgm:t>
    </dgm:pt>
    <dgm:pt modelId="{4299D9D2-6125-4464-B073-73C7CC6A1292}" type="pres">
      <dgm:prSet presAssocID="{E6E7CEF7-96BA-43F9-9168-B8CCB0DAF487}" presName="hierChild6" presStyleCnt="0"/>
      <dgm:spPr/>
    </dgm:pt>
    <dgm:pt modelId="{A5613924-A69C-4929-B9A0-7C065A0022F9}" type="pres">
      <dgm:prSet presAssocID="{E6E7CEF7-96BA-43F9-9168-B8CCB0DAF487}" presName="hierChild7" presStyleCnt="0"/>
      <dgm:spPr/>
    </dgm:pt>
    <dgm:pt modelId="{D0DCF37F-CDD6-45D7-9F20-15EC7A89861E}" type="pres">
      <dgm:prSet presAssocID="{14E9E87E-7599-4BCA-8337-B615F34353C9}" presName="Name111" presStyleLbl="parChTrans1D2" presStyleIdx="4" presStyleCnt="5"/>
      <dgm:spPr/>
      <dgm:t>
        <a:bodyPr/>
        <a:lstStyle/>
        <a:p>
          <a:endParaRPr lang="ru-RU"/>
        </a:p>
      </dgm:t>
    </dgm:pt>
    <dgm:pt modelId="{584EE41C-9544-4983-B93F-2BE7F3E1FE43}" type="pres">
      <dgm:prSet presAssocID="{B5CE7CE2-FF05-49D4-B955-A7E2479657BE}" presName="hierRoot3" presStyleCnt="0">
        <dgm:presLayoutVars>
          <dgm:hierBranch val="init"/>
        </dgm:presLayoutVars>
      </dgm:prSet>
      <dgm:spPr/>
    </dgm:pt>
    <dgm:pt modelId="{00504E3F-F7F7-4F44-A5B9-D780F4AF8C8E}" type="pres">
      <dgm:prSet presAssocID="{B5CE7CE2-FF05-49D4-B955-A7E2479657BE}" presName="rootComposite3" presStyleCnt="0"/>
      <dgm:spPr/>
    </dgm:pt>
    <dgm:pt modelId="{A6EFCDAE-0A41-4697-AD67-B019377BE170}" type="pres">
      <dgm:prSet presAssocID="{B5CE7CE2-FF05-49D4-B955-A7E2479657BE}" presName="rootText3" presStyleLbl="asst1" presStyleIdx="1" presStyleCnt="2">
        <dgm:presLayoutVars>
          <dgm:chPref val="3"/>
        </dgm:presLayoutVars>
      </dgm:prSet>
      <dgm:spPr/>
      <dgm:t>
        <a:bodyPr/>
        <a:lstStyle/>
        <a:p>
          <a:endParaRPr lang="ru-RU"/>
        </a:p>
      </dgm:t>
    </dgm:pt>
    <dgm:pt modelId="{1D968D39-F2E2-45D4-9A5A-26F60EC9FC3C}" type="pres">
      <dgm:prSet presAssocID="{B5CE7CE2-FF05-49D4-B955-A7E2479657BE}" presName="rootConnector3" presStyleLbl="asst1" presStyleIdx="1" presStyleCnt="2"/>
      <dgm:spPr/>
      <dgm:t>
        <a:bodyPr/>
        <a:lstStyle/>
        <a:p>
          <a:endParaRPr lang="ru-RU"/>
        </a:p>
      </dgm:t>
    </dgm:pt>
    <dgm:pt modelId="{0DD0A501-5FDE-4B7D-AE22-908C3BBDA6DC}" type="pres">
      <dgm:prSet presAssocID="{B5CE7CE2-FF05-49D4-B955-A7E2479657BE}" presName="hierChild6" presStyleCnt="0"/>
      <dgm:spPr/>
    </dgm:pt>
    <dgm:pt modelId="{484E1ED5-FB9F-4CCB-B490-F9512B5572CE}" type="pres">
      <dgm:prSet presAssocID="{B5CE7CE2-FF05-49D4-B955-A7E2479657BE}" presName="hierChild7" presStyleCnt="0"/>
      <dgm:spPr/>
    </dgm:pt>
  </dgm:ptLst>
  <dgm:cxnLst>
    <dgm:cxn modelId="{4D966B06-0198-413C-A2DE-7A0E63D2DF7F}" type="presOf" srcId="{E6C45ED6-BB0C-4719-9ECA-C6B51A6BA657}" destId="{A5AD0D96-1C7F-4C77-B0AA-73B06C3E747F}" srcOrd="1" destOrd="0" presId="urn:microsoft.com/office/officeart/2005/8/layout/orgChart1"/>
    <dgm:cxn modelId="{9B63E577-864F-4B08-9FB6-2979FE36C015}" srcId="{4EAC89AA-F83D-4F44-83A4-9554DA7DEB44}" destId="{B5CE7CE2-FF05-49D4-B955-A7E2479657BE}" srcOrd="1" destOrd="0" parTransId="{14E9E87E-7599-4BCA-8337-B615F34353C9}" sibTransId="{2E86E5F8-2EC6-4B1A-8087-55576592C489}"/>
    <dgm:cxn modelId="{D4482E07-A9F7-47E9-A8DB-DCBAED7964DC}" type="presOf" srcId="{67D6E7E2-DADE-4135-AA2A-FF5A6608A1A5}" destId="{8A87192D-4A0F-4734-AE01-17C1DBE45AEE}" srcOrd="0" destOrd="0" presId="urn:microsoft.com/office/officeart/2005/8/layout/orgChart1"/>
    <dgm:cxn modelId="{5ED56BB9-0369-4E13-A700-2703AEC02134}" type="presOf" srcId="{4EAC89AA-F83D-4F44-83A4-9554DA7DEB44}" destId="{DBC1A79D-B247-4D94-B313-7AA8FF8DC3C6}" srcOrd="0" destOrd="0" presId="urn:microsoft.com/office/officeart/2005/8/layout/orgChart1"/>
    <dgm:cxn modelId="{75B3E0AF-EACB-4F36-9123-A35923674CC4}" type="presOf" srcId="{E6E7CEF7-96BA-43F9-9168-B8CCB0DAF487}" destId="{EF4DB77F-CE17-463D-8E2C-2BEC8B51631C}" srcOrd="0" destOrd="0" presId="urn:microsoft.com/office/officeart/2005/8/layout/orgChart1"/>
    <dgm:cxn modelId="{D168C7BD-F915-41C4-B63E-51FFD3ADAFB4}" type="presOf" srcId="{B4188A09-3A3E-4B5D-A6F1-7F597A5BCCC5}" destId="{04017FE7-021C-43F3-9FB0-4D0402827DCE}" srcOrd="0" destOrd="0" presId="urn:microsoft.com/office/officeart/2005/8/layout/orgChart1"/>
    <dgm:cxn modelId="{12B170A5-9D60-4CD4-8934-F4FBB7DBD8F6}" type="presOf" srcId="{B5CE7CE2-FF05-49D4-B955-A7E2479657BE}" destId="{1D968D39-F2E2-45D4-9A5A-26F60EC9FC3C}" srcOrd="1" destOrd="0" presId="urn:microsoft.com/office/officeart/2005/8/layout/orgChart1"/>
    <dgm:cxn modelId="{C90993C7-CC9D-40EA-9D61-9258F272DA09}" type="presOf" srcId="{E6E7CEF7-96BA-43F9-9168-B8CCB0DAF487}" destId="{7864D73B-2A1F-47BD-AC2B-5BF7F8138C0D}" srcOrd="1" destOrd="0" presId="urn:microsoft.com/office/officeart/2005/8/layout/orgChart1"/>
    <dgm:cxn modelId="{D1C0B80A-2BFA-47A8-88CC-4EE24B3A4615}" type="presOf" srcId="{E6C45ED6-BB0C-4719-9ECA-C6B51A6BA657}" destId="{F3F003F4-10D2-4834-BC89-CF871BE6744E}" srcOrd="0" destOrd="0" presId="urn:microsoft.com/office/officeart/2005/8/layout/orgChart1"/>
    <dgm:cxn modelId="{89199EC5-7E9D-4C41-A97C-578C12D2B011}" srcId="{4EAC89AA-F83D-4F44-83A4-9554DA7DEB44}" destId="{E6E7CEF7-96BA-43F9-9168-B8CCB0DAF487}" srcOrd="0" destOrd="0" parTransId="{4EEE6AB8-74C5-497D-A99B-27D67FFEC3A9}" sibTransId="{3EB10143-0F6B-45AE-A83F-E720A7EC4F36}"/>
    <dgm:cxn modelId="{194FA88B-3CF2-4EC9-9CA0-CA0A99F003F8}" type="presOf" srcId="{8F24E2EE-1DD6-4F15-AFCD-232F68466081}" destId="{4233B86D-D879-4F87-8B3E-7F988B111F53}" srcOrd="0" destOrd="0" presId="urn:microsoft.com/office/officeart/2005/8/layout/orgChart1"/>
    <dgm:cxn modelId="{92A17AF9-3B23-485F-86D3-563CA609CC0C}" srcId="{4EAC89AA-F83D-4F44-83A4-9554DA7DEB44}" destId="{E6C45ED6-BB0C-4719-9ECA-C6B51A6BA657}" srcOrd="3" destOrd="0" parTransId="{67D6E7E2-DADE-4135-AA2A-FF5A6608A1A5}" sibTransId="{5C85A764-9C4B-41C3-A4A6-9192AD6444F6}"/>
    <dgm:cxn modelId="{F12D850C-E71E-4593-B413-D511B3BF23BD}" type="presOf" srcId="{4EEE6AB8-74C5-497D-A99B-27D67FFEC3A9}" destId="{3FBC70DA-DE01-4F50-B719-4C66879B5E48}" srcOrd="0" destOrd="0" presId="urn:microsoft.com/office/officeart/2005/8/layout/orgChart1"/>
    <dgm:cxn modelId="{532E8057-CDE5-4CF7-B46A-495F5D9BE7E9}" srcId="{5A90EACA-F11D-4403-971E-BA640F39DD5D}" destId="{4EAC89AA-F83D-4F44-83A4-9554DA7DEB44}" srcOrd="0" destOrd="0" parTransId="{4D2E5500-A3BD-4318-9C58-89BD32E90B51}" sibTransId="{BC1ABC3B-19FE-477C-8F4B-2FE62A895159}"/>
    <dgm:cxn modelId="{2CAD7E42-30E5-487D-A20B-A496127D891E}" srcId="{4EAC89AA-F83D-4F44-83A4-9554DA7DEB44}" destId="{B4188A09-3A3E-4B5D-A6F1-7F597A5BCCC5}" srcOrd="4" destOrd="0" parTransId="{E2563D4E-07C8-45B3-9317-3FFF5141B8FD}" sibTransId="{F0B4777E-BB69-411E-9C8E-B7FD5BE164AF}"/>
    <dgm:cxn modelId="{BA756E02-8C9E-4BA7-8BB9-A641410DC89A}" type="presOf" srcId="{14E9E87E-7599-4BCA-8337-B615F34353C9}" destId="{D0DCF37F-CDD6-45D7-9F20-15EC7A89861E}" srcOrd="0" destOrd="0" presId="urn:microsoft.com/office/officeart/2005/8/layout/orgChart1"/>
    <dgm:cxn modelId="{9CFE54B3-52F3-4B73-8879-BF084B3DDCB5}" type="presOf" srcId="{4EAC89AA-F83D-4F44-83A4-9554DA7DEB44}" destId="{F22B0D5F-F18E-4D31-BF97-3D896B8033A3}" srcOrd="1" destOrd="0" presId="urn:microsoft.com/office/officeart/2005/8/layout/orgChart1"/>
    <dgm:cxn modelId="{B7C33801-5518-4ED1-8FEB-3D50F3C4D68A}" type="presOf" srcId="{5207AE32-0857-457A-9CE5-694DC6ACEED8}" destId="{E19346ED-CBE8-4209-AA46-2024DD2110BE}" srcOrd="1" destOrd="0" presId="urn:microsoft.com/office/officeart/2005/8/layout/orgChart1"/>
    <dgm:cxn modelId="{6A440C42-BFE0-4D08-A364-A2CFD08A062C}" type="presOf" srcId="{E2563D4E-07C8-45B3-9317-3FFF5141B8FD}" destId="{8C930EEA-3BA2-41A1-A7E1-1DE2D63E1324}" srcOrd="0" destOrd="0" presId="urn:microsoft.com/office/officeart/2005/8/layout/orgChart1"/>
    <dgm:cxn modelId="{778A4922-9F46-47EC-B8B5-B6911CB51E45}" srcId="{4EAC89AA-F83D-4F44-83A4-9554DA7DEB44}" destId="{5207AE32-0857-457A-9CE5-694DC6ACEED8}" srcOrd="2" destOrd="0" parTransId="{8F24E2EE-1DD6-4F15-AFCD-232F68466081}" sibTransId="{9AFF3618-C60D-47E3-97EF-ACFEDF74BA40}"/>
    <dgm:cxn modelId="{011C97ED-E65D-4405-A0C9-E9BA9F943F35}" type="presOf" srcId="{B4188A09-3A3E-4B5D-A6F1-7F597A5BCCC5}" destId="{8DBECBD7-FBD7-43B4-839C-656DDC80FA51}" srcOrd="1" destOrd="0" presId="urn:microsoft.com/office/officeart/2005/8/layout/orgChart1"/>
    <dgm:cxn modelId="{A1392991-A991-4075-9034-84315374E78F}" type="presOf" srcId="{B5CE7CE2-FF05-49D4-B955-A7E2479657BE}" destId="{A6EFCDAE-0A41-4697-AD67-B019377BE170}" srcOrd="0" destOrd="0" presId="urn:microsoft.com/office/officeart/2005/8/layout/orgChart1"/>
    <dgm:cxn modelId="{85CBC8B2-D4F1-4660-96CC-96A9FB668D84}" type="presOf" srcId="{5207AE32-0857-457A-9CE5-694DC6ACEED8}" destId="{81190A36-0F4D-471A-8158-6C114B13311E}" srcOrd="0" destOrd="0" presId="urn:microsoft.com/office/officeart/2005/8/layout/orgChart1"/>
    <dgm:cxn modelId="{3D0E5D0F-C656-4F5E-A887-0D09828B7E62}" type="presOf" srcId="{5A90EACA-F11D-4403-971E-BA640F39DD5D}" destId="{F4754951-7F17-401D-88AB-49EB49B3392C}" srcOrd="0" destOrd="0" presId="urn:microsoft.com/office/officeart/2005/8/layout/orgChart1"/>
    <dgm:cxn modelId="{169206CB-9210-4312-9FFD-193D03C56517}" type="presParOf" srcId="{F4754951-7F17-401D-88AB-49EB49B3392C}" destId="{A3F1AB2A-4BB9-49DF-89B1-D2B4132DD5D8}" srcOrd="0" destOrd="0" presId="urn:microsoft.com/office/officeart/2005/8/layout/orgChart1"/>
    <dgm:cxn modelId="{1AA44A7B-D917-4196-A146-147FE2A2A450}" type="presParOf" srcId="{A3F1AB2A-4BB9-49DF-89B1-D2B4132DD5D8}" destId="{0E6ABB7B-6163-4D07-8307-02D816998DE0}" srcOrd="0" destOrd="0" presId="urn:microsoft.com/office/officeart/2005/8/layout/orgChart1"/>
    <dgm:cxn modelId="{220CE5C3-C563-4C31-9076-FEFFF8BDAFAD}" type="presParOf" srcId="{0E6ABB7B-6163-4D07-8307-02D816998DE0}" destId="{DBC1A79D-B247-4D94-B313-7AA8FF8DC3C6}" srcOrd="0" destOrd="0" presId="urn:microsoft.com/office/officeart/2005/8/layout/orgChart1"/>
    <dgm:cxn modelId="{41562457-6FED-4A35-9BE1-CE12914800C3}" type="presParOf" srcId="{0E6ABB7B-6163-4D07-8307-02D816998DE0}" destId="{F22B0D5F-F18E-4D31-BF97-3D896B8033A3}" srcOrd="1" destOrd="0" presId="urn:microsoft.com/office/officeart/2005/8/layout/orgChart1"/>
    <dgm:cxn modelId="{08DE8A38-B39F-470B-8023-D374B7F80170}" type="presParOf" srcId="{A3F1AB2A-4BB9-49DF-89B1-D2B4132DD5D8}" destId="{ACC883E6-BF7B-478A-ABCF-D16BE7E4187D}" srcOrd="1" destOrd="0" presId="urn:microsoft.com/office/officeart/2005/8/layout/orgChart1"/>
    <dgm:cxn modelId="{BBB676E7-9CDB-42BF-B198-60CF3B904496}" type="presParOf" srcId="{ACC883E6-BF7B-478A-ABCF-D16BE7E4187D}" destId="{4233B86D-D879-4F87-8B3E-7F988B111F53}" srcOrd="0" destOrd="0" presId="urn:microsoft.com/office/officeart/2005/8/layout/orgChart1"/>
    <dgm:cxn modelId="{E4E4EFF8-FF03-4AFD-9CB7-3AF45A2BFAF1}" type="presParOf" srcId="{ACC883E6-BF7B-478A-ABCF-D16BE7E4187D}" destId="{D33E47F0-1372-477D-93CD-A1A3BB545B8C}" srcOrd="1" destOrd="0" presId="urn:microsoft.com/office/officeart/2005/8/layout/orgChart1"/>
    <dgm:cxn modelId="{729F9A61-6CBE-4DE8-AA91-7272BA8543CB}" type="presParOf" srcId="{D33E47F0-1372-477D-93CD-A1A3BB545B8C}" destId="{860B6806-C693-43A8-8A35-145CABC2FB75}" srcOrd="0" destOrd="0" presId="urn:microsoft.com/office/officeart/2005/8/layout/orgChart1"/>
    <dgm:cxn modelId="{E43E2EF7-4EFE-474A-B0A6-1D6E4F07160C}" type="presParOf" srcId="{860B6806-C693-43A8-8A35-145CABC2FB75}" destId="{81190A36-0F4D-471A-8158-6C114B13311E}" srcOrd="0" destOrd="0" presId="urn:microsoft.com/office/officeart/2005/8/layout/orgChart1"/>
    <dgm:cxn modelId="{E4481804-C4FC-45E1-B57D-01E0C6F131D7}" type="presParOf" srcId="{860B6806-C693-43A8-8A35-145CABC2FB75}" destId="{E19346ED-CBE8-4209-AA46-2024DD2110BE}" srcOrd="1" destOrd="0" presId="urn:microsoft.com/office/officeart/2005/8/layout/orgChart1"/>
    <dgm:cxn modelId="{2A7DAB33-5050-4C2A-9F59-3E3B227A5CDC}" type="presParOf" srcId="{D33E47F0-1372-477D-93CD-A1A3BB545B8C}" destId="{92D1C11D-F4B7-4AF9-B1A4-1EE08EC610E8}" srcOrd="1" destOrd="0" presId="urn:microsoft.com/office/officeart/2005/8/layout/orgChart1"/>
    <dgm:cxn modelId="{A09B5A48-A918-40FD-ABD7-E5C8627B3EE5}" type="presParOf" srcId="{D33E47F0-1372-477D-93CD-A1A3BB545B8C}" destId="{264172AE-F567-4778-A40D-6F20A29CDB0A}" srcOrd="2" destOrd="0" presId="urn:microsoft.com/office/officeart/2005/8/layout/orgChart1"/>
    <dgm:cxn modelId="{52FEEA05-BAA2-4646-8A4D-2C74ED198DC8}" type="presParOf" srcId="{ACC883E6-BF7B-478A-ABCF-D16BE7E4187D}" destId="{8A87192D-4A0F-4734-AE01-17C1DBE45AEE}" srcOrd="2" destOrd="0" presId="urn:microsoft.com/office/officeart/2005/8/layout/orgChart1"/>
    <dgm:cxn modelId="{51B15635-9FE9-4843-8E71-C5D87EDBAA42}" type="presParOf" srcId="{ACC883E6-BF7B-478A-ABCF-D16BE7E4187D}" destId="{F6963C28-DFBF-4F57-869E-959F37E102A7}" srcOrd="3" destOrd="0" presId="urn:microsoft.com/office/officeart/2005/8/layout/orgChart1"/>
    <dgm:cxn modelId="{F944CB67-ADD7-4E6A-AD8F-6A4366C864BB}" type="presParOf" srcId="{F6963C28-DFBF-4F57-869E-959F37E102A7}" destId="{9A1CEA1E-8897-42EC-A905-604F1F7BBCBE}" srcOrd="0" destOrd="0" presId="urn:microsoft.com/office/officeart/2005/8/layout/orgChart1"/>
    <dgm:cxn modelId="{164274DA-FDE6-474D-B461-3ACC81B37B96}" type="presParOf" srcId="{9A1CEA1E-8897-42EC-A905-604F1F7BBCBE}" destId="{F3F003F4-10D2-4834-BC89-CF871BE6744E}" srcOrd="0" destOrd="0" presId="urn:microsoft.com/office/officeart/2005/8/layout/orgChart1"/>
    <dgm:cxn modelId="{85599C44-2A95-4A01-88CC-2DFF91801CC1}" type="presParOf" srcId="{9A1CEA1E-8897-42EC-A905-604F1F7BBCBE}" destId="{A5AD0D96-1C7F-4C77-B0AA-73B06C3E747F}" srcOrd="1" destOrd="0" presId="urn:microsoft.com/office/officeart/2005/8/layout/orgChart1"/>
    <dgm:cxn modelId="{50B954A2-11B2-4219-9921-AF1D33C9E12F}" type="presParOf" srcId="{F6963C28-DFBF-4F57-869E-959F37E102A7}" destId="{4EBDFB06-21C0-4A39-9B63-F63CC99C7837}" srcOrd="1" destOrd="0" presId="urn:microsoft.com/office/officeart/2005/8/layout/orgChart1"/>
    <dgm:cxn modelId="{61E803F2-A451-46C2-9645-5C238AFCBA27}" type="presParOf" srcId="{F6963C28-DFBF-4F57-869E-959F37E102A7}" destId="{3B742AB1-AB83-4601-BFA5-A67CC140E3F1}" srcOrd="2" destOrd="0" presId="urn:microsoft.com/office/officeart/2005/8/layout/orgChart1"/>
    <dgm:cxn modelId="{4284B61A-A926-40F1-9E4B-0E5AB34BC091}" type="presParOf" srcId="{ACC883E6-BF7B-478A-ABCF-D16BE7E4187D}" destId="{8C930EEA-3BA2-41A1-A7E1-1DE2D63E1324}" srcOrd="4" destOrd="0" presId="urn:microsoft.com/office/officeart/2005/8/layout/orgChart1"/>
    <dgm:cxn modelId="{964ACA9E-8094-4AF4-8874-7B4E1158C75C}" type="presParOf" srcId="{ACC883E6-BF7B-478A-ABCF-D16BE7E4187D}" destId="{23A98371-6210-4F70-BFED-82E79DD48530}" srcOrd="5" destOrd="0" presId="urn:microsoft.com/office/officeart/2005/8/layout/orgChart1"/>
    <dgm:cxn modelId="{17085ED5-ADAE-4EE4-AAA8-0C571666B5C1}" type="presParOf" srcId="{23A98371-6210-4F70-BFED-82E79DD48530}" destId="{C21AC37F-1FC7-4D6B-883D-F1F35507D2E6}" srcOrd="0" destOrd="0" presId="urn:microsoft.com/office/officeart/2005/8/layout/orgChart1"/>
    <dgm:cxn modelId="{7E0A45D1-92DF-4DEA-938C-6F5A6F683C22}" type="presParOf" srcId="{C21AC37F-1FC7-4D6B-883D-F1F35507D2E6}" destId="{04017FE7-021C-43F3-9FB0-4D0402827DCE}" srcOrd="0" destOrd="0" presId="urn:microsoft.com/office/officeart/2005/8/layout/orgChart1"/>
    <dgm:cxn modelId="{4353C94A-700D-468C-8E09-C8ED3AB47F9B}" type="presParOf" srcId="{C21AC37F-1FC7-4D6B-883D-F1F35507D2E6}" destId="{8DBECBD7-FBD7-43B4-839C-656DDC80FA51}" srcOrd="1" destOrd="0" presId="urn:microsoft.com/office/officeart/2005/8/layout/orgChart1"/>
    <dgm:cxn modelId="{2FB5A58F-93A7-4934-8FE5-E2EA3B97F66F}" type="presParOf" srcId="{23A98371-6210-4F70-BFED-82E79DD48530}" destId="{BE74C54F-6889-4CFE-ABF8-AEAD96AD2812}" srcOrd="1" destOrd="0" presId="urn:microsoft.com/office/officeart/2005/8/layout/orgChart1"/>
    <dgm:cxn modelId="{385D1B3F-97F4-4BCE-B73D-A3D6A8E86718}" type="presParOf" srcId="{23A98371-6210-4F70-BFED-82E79DD48530}" destId="{8591281C-451F-4891-8DD2-64E193399229}" srcOrd="2" destOrd="0" presId="urn:microsoft.com/office/officeart/2005/8/layout/orgChart1"/>
    <dgm:cxn modelId="{3A5BA93A-5F98-4748-B86F-AEA245BFA26F}" type="presParOf" srcId="{A3F1AB2A-4BB9-49DF-89B1-D2B4132DD5D8}" destId="{4FF01324-5AC0-4EDE-8ED1-5D8D1F58889B}" srcOrd="2" destOrd="0" presId="urn:microsoft.com/office/officeart/2005/8/layout/orgChart1"/>
    <dgm:cxn modelId="{8CBA3498-59F6-4542-B2AE-ABC85E6535A2}" type="presParOf" srcId="{4FF01324-5AC0-4EDE-8ED1-5D8D1F58889B}" destId="{3FBC70DA-DE01-4F50-B719-4C66879B5E48}" srcOrd="0" destOrd="0" presId="urn:microsoft.com/office/officeart/2005/8/layout/orgChart1"/>
    <dgm:cxn modelId="{47C238C3-5F80-4464-8BAE-0996A4DDF5F2}" type="presParOf" srcId="{4FF01324-5AC0-4EDE-8ED1-5D8D1F58889B}" destId="{5AA00FE0-D155-470C-B0E1-937274949843}" srcOrd="1" destOrd="0" presId="urn:microsoft.com/office/officeart/2005/8/layout/orgChart1"/>
    <dgm:cxn modelId="{C869C5AB-023B-4F17-88D8-FEAD7649AD81}" type="presParOf" srcId="{5AA00FE0-D155-470C-B0E1-937274949843}" destId="{7569B6F5-1AF9-41DF-A600-AC533C773DE7}" srcOrd="0" destOrd="0" presId="urn:microsoft.com/office/officeart/2005/8/layout/orgChart1"/>
    <dgm:cxn modelId="{E8905872-83F4-4A3A-9173-656618DACBD1}" type="presParOf" srcId="{7569B6F5-1AF9-41DF-A600-AC533C773DE7}" destId="{EF4DB77F-CE17-463D-8E2C-2BEC8B51631C}" srcOrd="0" destOrd="0" presId="urn:microsoft.com/office/officeart/2005/8/layout/orgChart1"/>
    <dgm:cxn modelId="{40FDFEEF-3110-4836-A778-A6CE0C8D9A5B}" type="presParOf" srcId="{7569B6F5-1AF9-41DF-A600-AC533C773DE7}" destId="{7864D73B-2A1F-47BD-AC2B-5BF7F8138C0D}" srcOrd="1" destOrd="0" presId="urn:microsoft.com/office/officeart/2005/8/layout/orgChart1"/>
    <dgm:cxn modelId="{784B365A-9141-4B87-AB13-3EE22BF353E5}" type="presParOf" srcId="{5AA00FE0-D155-470C-B0E1-937274949843}" destId="{4299D9D2-6125-4464-B073-73C7CC6A1292}" srcOrd="1" destOrd="0" presId="urn:microsoft.com/office/officeart/2005/8/layout/orgChart1"/>
    <dgm:cxn modelId="{8213EB35-B589-4EDD-918D-8697365C8A89}" type="presParOf" srcId="{5AA00FE0-D155-470C-B0E1-937274949843}" destId="{A5613924-A69C-4929-B9A0-7C065A0022F9}" srcOrd="2" destOrd="0" presId="urn:microsoft.com/office/officeart/2005/8/layout/orgChart1"/>
    <dgm:cxn modelId="{2D3C9293-78C8-4FBB-9410-7FA30E4679A0}" type="presParOf" srcId="{4FF01324-5AC0-4EDE-8ED1-5D8D1F58889B}" destId="{D0DCF37F-CDD6-45D7-9F20-15EC7A89861E}" srcOrd="2" destOrd="0" presId="urn:microsoft.com/office/officeart/2005/8/layout/orgChart1"/>
    <dgm:cxn modelId="{FF9DFB6E-314B-4511-AFC2-DC7B5DD126C2}" type="presParOf" srcId="{4FF01324-5AC0-4EDE-8ED1-5D8D1F58889B}" destId="{584EE41C-9544-4983-B93F-2BE7F3E1FE43}" srcOrd="3" destOrd="0" presId="urn:microsoft.com/office/officeart/2005/8/layout/orgChart1"/>
    <dgm:cxn modelId="{108BC689-6C33-4D4C-9C8F-3E50ECDD506F}" type="presParOf" srcId="{584EE41C-9544-4983-B93F-2BE7F3E1FE43}" destId="{00504E3F-F7F7-4F44-A5B9-D780F4AF8C8E}" srcOrd="0" destOrd="0" presId="urn:microsoft.com/office/officeart/2005/8/layout/orgChart1"/>
    <dgm:cxn modelId="{7F992736-FBEA-469A-AF3A-5565256D1C47}" type="presParOf" srcId="{00504E3F-F7F7-4F44-A5B9-D780F4AF8C8E}" destId="{A6EFCDAE-0A41-4697-AD67-B019377BE170}" srcOrd="0" destOrd="0" presId="urn:microsoft.com/office/officeart/2005/8/layout/orgChart1"/>
    <dgm:cxn modelId="{03B9D51F-D77A-4377-9983-A11FD9E81249}" type="presParOf" srcId="{00504E3F-F7F7-4F44-A5B9-D780F4AF8C8E}" destId="{1D968D39-F2E2-45D4-9A5A-26F60EC9FC3C}" srcOrd="1" destOrd="0" presId="urn:microsoft.com/office/officeart/2005/8/layout/orgChart1"/>
    <dgm:cxn modelId="{D28B89E5-BB5C-4F19-A102-CEFF9BD30C94}" type="presParOf" srcId="{584EE41C-9544-4983-B93F-2BE7F3E1FE43}" destId="{0DD0A501-5FDE-4B7D-AE22-908C3BBDA6DC}" srcOrd="1" destOrd="0" presId="urn:microsoft.com/office/officeart/2005/8/layout/orgChart1"/>
    <dgm:cxn modelId="{01605F65-032A-4F24-A4E2-04455809AD0F}" type="presParOf" srcId="{584EE41C-9544-4983-B93F-2BE7F3E1FE43}" destId="{484E1ED5-FB9F-4CCB-B490-F9512B5572C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9AA773C-0A96-4141-956D-4E16A001464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6AE8709F-9B4C-4B47-9D42-699C25DC70D6}">
      <dgm:prSet phldrT="[Текст]"/>
      <dgm:spPr/>
      <dgm:t>
        <a:bodyPr/>
        <a:lstStyle/>
        <a:p>
          <a:r>
            <a:rPr lang="ru-RU" dirty="0" smtClean="0">
              <a:latin typeface="Arial" panose="020B0604020202020204" pitchFamily="34" charset="0"/>
              <a:cs typeface="Arial" panose="020B0604020202020204" pitchFamily="34" charset="0"/>
            </a:rPr>
            <a:t>- вводная часть;</a:t>
          </a:r>
          <a:endParaRPr lang="ru-RU" dirty="0">
            <a:latin typeface="Arial" panose="020B0604020202020204" pitchFamily="34" charset="0"/>
            <a:cs typeface="Arial" panose="020B0604020202020204" pitchFamily="34" charset="0"/>
          </a:endParaRPr>
        </a:p>
      </dgm:t>
    </dgm:pt>
    <dgm:pt modelId="{76CB279B-E97E-4061-AB5F-3A1B8D628DDC}" type="parTrans" cxnId="{491477A0-34CF-449A-85D2-EFDAF438AD04}">
      <dgm:prSet/>
      <dgm:spPr/>
      <dgm:t>
        <a:bodyPr/>
        <a:lstStyle/>
        <a:p>
          <a:endParaRPr lang="ru-RU"/>
        </a:p>
      </dgm:t>
    </dgm:pt>
    <dgm:pt modelId="{69AC9A1A-A5E9-4873-99CF-A3E0F3136900}" type="sibTrans" cxnId="{491477A0-34CF-449A-85D2-EFDAF438AD04}">
      <dgm:prSet/>
      <dgm:spPr/>
      <dgm:t>
        <a:bodyPr/>
        <a:lstStyle/>
        <a:p>
          <a:endParaRPr lang="ru-RU"/>
        </a:p>
      </dgm:t>
    </dgm:pt>
    <dgm:pt modelId="{A054360A-F30B-4092-A406-6D9B0B5773EE}">
      <dgm:prSet phldrT="[Текст]"/>
      <dgm:spPr/>
      <dgm:t>
        <a:bodyPr/>
        <a:lstStyle/>
        <a:p>
          <a:r>
            <a:rPr lang="ru-RU" dirty="0" smtClean="0">
              <a:latin typeface="Arial" panose="020B0604020202020204" pitchFamily="34" charset="0"/>
              <a:cs typeface="Arial" panose="020B0604020202020204" pitchFamily="34" charset="0"/>
            </a:rPr>
            <a:t>- рассмотрение технической и эксплуатационной  документации с внесенными изменениями;</a:t>
          </a:r>
          <a:endParaRPr lang="ru-RU" dirty="0">
            <a:latin typeface="Arial" panose="020B0604020202020204" pitchFamily="34" charset="0"/>
            <a:cs typeface="Arial" panose="020B0604020202020204" pitchFamily="34" charset="0"/>
          </a:endParaRPr>
        </a:p>
      </dgm:t>
    </dgm:pt>
    <dgm:pt modelId="{55F225EC-9A80-4067-B342-744D172D8369}" type="parTrans" cxnId="{A2813346-7135-4F33-9AAD-3D925DA0B147}">
      <dgm:prSet/>
      <dgm:spPr/>
      <dgm:t>
        <a:bodyPr/>
        <a:lstStyle/>
        <a:p>
          <a:endParaRPr lang="ru-RU"/>
        </a:p>
      </dgm:t>
    </dgm:pt>
    <dgm:pt modelId="{3F5A9BB6-66BB-4590-9130-6489A3FF7928}" type="sibTrans" cxnId="{A2813346-7135-4F33-9AAD-3D925DA0B147}">
      <dgm:prSet/>
      <dgm:spPr/>
      <dgm:t>
        <a:bodyPr/>
        <a:lstStyle/>
        <a:p>
          <a:endParaRPr lang="ru-RU"/>
        </a:p>
      </dgm:t>
    </dgm:pt>
    <dgm:pt modelId="{DB5BEEC8-2C5A-432A-B011-66E2E1DD66CB}">
      <dgm:prSet phldrT="[Текст]"/>
      <dgm:spPr/>
      <dgm:t>
        <a:bodyPr/>
        <a:lstStyle/>
        <a:p>
          <a:r>
            <a:rPr lang="ru-RU" dirty="0" smtClean="0">
              <a:latin typeface="Arial" panose="020B0604020202020204" pitchFamily="34" charset="0"/>
              <a:cs typeface="Arial" panose="020B0604020202020204" pitchFamily="34" charset="0"/>
            </a:rPr>
            <a:t>- приложения.</a:t>
          </a:r>
          <a:endParaRPr lang="ru-RU" dirty="0">
            <a:latin typeface="Arial" panose="020B0604020202020204" pitchFamily="34" charset="0"/>
            <a:cs typeface="Arial" panose="020B0604020202020204" pitchFamily="34" charset="0"/>
          </a:endParaRPr>
        </a:p>
      </dgm:t>
    </dgm:pt>
    <dgm:pt modelId="{3CF769DE-C0A4-4BC3-A27E-551CCB0B1608}" type="parTrans" cxnId="{79FCE05D-B8D6-4BA7-923C-AB37408994DA}">
      <dgm:prSet/>
      <dgm:spPr/>
      <dgm:t>
        <a:bodyPr/>
        <a:lstStyle/>
        <a:p>
          <a:endParaRPr lang="ru-RU"/>
        </a:p>
      </dgm:t>
    </dgm:pt>
    <dgm:pt modelId="{E876A8C4-05DE-4D5F-9DA7-44340A78B9CA}" type="sibTrans" cxnId="{79FCE05D-B8D6-4BA7-923C-AB37408994DA}">
      <dgm:prSet/>
      <dgm:spPr/>
      <dgm:t>
        <a:bodyPr/>
        <a:lstStyle/>
        <a:p>
          <a:endParaRPr lang="ru-RU"/>
        </a:p>
      </dgm:t>
    </dgm:pt>
    <dgm:pt modelId="{7B2467C5-D7E5-4936-B188-F2B5E81F26CD}">
      <dgm:prSet phldrT="[Текст]"/>
      <dgm:spPr/>
      <dgm:t>
        <a:bodyPr/>
        <a:lstStyle/>
        <a:p>
          <a:r>
            <a:rPr lang="ru-RU" dirty="0" smtClean="0">
              <a:latin typeface="Arial" panose="020B0604020202020204" pitchFamily="34" charset="0"/>
              <a:cs typeface="Arial" panose="020B0604020202020204" pitchFamily="34" charset="0"/>
            </a:rPr>
            <a:t>- перечень экспериментальных проверок и исследований образцов;</a:t>
          </a:r>
          <a:endParaRPr lang="ru-RU" dirty="0">
            <a:latin typeface="Arial" panose="020B0604020202020204" pitchFamily="34" charset="0"/>
            <a:cs typeface="Arial" panose="020B0604020202020204" pitchFamily="34" charset="0"/>
          </a:endParaRPr>
        </a:p>
      </dgm:t>
    </dgm:pt>
    <dgm:pt modelId="{0E2336E6-2E7B-4AB4-AE50-7CD7CD814056}" type="parTrans" cxnId="{0649110D-5F85-427C-899F-BF8F3A9B3D98}">
      <dgm:prSet/>
      <dgm:spPr/>
      <dgm:t>
        <a:bodyPr/>
        <a:lstStyle/>
        <a:p>
          <a:endParaRPr lang="ru-RU"/>
        </a:p>
      </dgm:t>
    </dgm:pt>
    <dgm:pt modelId="{1AC21186-22FD-41A3-885B-F75CAF2389F6}" type="sibTrans" cxnId="{0649110D-5F85-427C-899F-BF8F3A9B3D98}">
      <dgm:prSet/>
      <dgm:spPr/>
      <dgm:t>
        <a:bodyPr/>
        <a:lstStyle/>
        <a:p>
          <a:endParaRPr lang="ru-RU"/>
        </a:p>
      </dgm:t>
    </dgm:pt>
    <dgm:pt modelId="{0382FA5E-FA31-49B8-88CF-C134DE2AC9C9}">
      <dgm:prSet phldrT="[Текст]"/>
      <dgm:spPr/>
      <dgm:t>
        <a:bodyPr/>
        <a:lstStyle/>
        <a:p>
          <a:r>
            <a:rPr lang="ru-RU" dirty="0" smtClean="0">
              <a:latin typeface="Arial" panose="020B0604020202020204" pitchFamily="34" charset="0"/>
              <a:cs typeface="Arial" panose="020B0604020202020204" pitchFamily="34" charset="0"/>
            </a:rPr>
            <a:t>- оформление результатов испытаний;</a:t>
          </a:r>
          <a:endParaRPr lang="ru-RU" dirty="0">
            <a:latin typeface="Arial" panose="020B0604020202020204" pitchFamily="34" charset="0"/>
            <a:cs typeface="Arial" panose="020B0604020202020204" pitchFamily="34" charset="0"/>
          </a:endParaRPr>
        </a:p>
      </dgm:t>
    </dgm:pt>
    <dgm:pt modelId="{2D047C7E-727B-414F-A048-29C53B9AECB8}" type="parTrans" cxnId="{133AA207-531E-4D11-937F-6E594743B6A7}">
      <dgm:prSet/>
      <dgm:spPr/>
      <dgm:t>
        <a:bodyPr/>
        <a:lstStyle/>
        <a:p>
          <a:endParaRPr lang="ru-RU"/>
        </a:p>
      </dgm:t>
    </dgm:pt>
    <dgm:pt modelId="{B92A0F7E-4AF4-4F5C-B09D-958A6FDAAB59}" type="sibTrans" cxnId="{133AA207-531E-4D11-937F-6E594743B6A7}">
      <dgm:prSet/>
      <dgm:spPr/>
      <dgm:t>
        <a:bodyPr/>
        <a:lstStyle/>
        <a:p>
          <a:endParaRPr lang="ru-RU"/>
        </a:p>
      </dgm:t>
    </dgm:pt>
    <dgm:pt modelId="{76807F33-A4D6-4321-A099-C63026C8DD1B}" type="pres">
      <dgm:prSet presAssocID="{29AA773C-0A96-4141-956D-4E16A0014646}" presName="linear" presStyleCnt="0">
        <dgm:presLayoutVars>
          <dgm:animLvl val="lvl"/>
          <dgm:resizeHandles val="exact"/>
        </dgm:presLayoutVars>
      </dgm:prSet>
      <dgm:spPr/>
      <dgm:t>
        <a:bodyPr/>
        <a:lstStyle/>
        <a:p>
          <a:endParaRPr lang="ru-RU"/>
        </a:p>
      </dgm:t>
    </dgm:pt>
    <dgm:pt modelId="{FB7FA9F0-DB76-483B-977B-CFD1BC298E5B}" type="pres">
      <dgm:prSet presAssocID="{6AE8709F-9B4C-4B47-9D42-699C25DC70D6}" presName="parentText" presStyleLbl="node1" presStyleIdx="0" presStyleCnt="5" custLinFactNeighborX="1066" custLinFactNeighborY="-65735">
        <dgm:presLayoutVars>
          <dgm:chMax val="0"/>
          <dgm:bulletEnabled val="1"/>
        </dgm:presLayoutVars>
      </dgm:prSet>
      <dgm:spPr/>
      <dgm:t>
        <a:bodyPr/>
        <a:lstStyle/>
        <a:p>
          <a:endParaRPr lang="ru-RU"/>
        </a:p>
      </dgm:t>
    </dgm:pt>
    <dgm:pt modelId="{4E714922-EABF-4786-9C1A-30E9274C9EE5}" type="pres">
      <dgm:prSet presAssocID="{69AC9A1A-A5E9-4873-99CF-A3E0F3136900}" presName="spacer" presStyleCnt="0"/>
      <dgm:spPr/>
    </dgm:pt>
    <dgm:pt modelId="{0F50FCA0-D075-48E5-9310-6D2874C0DF8B}" type="pres">
      <dgm:prSet presAssocID="{A054360A-F30B-4092-A406-6D9B0B5773EE}" presName="parentText" presStyleLbl="node1" presStyleIdx="1" presStyleCnt="5">
        <dgm:presLayoutVars>
          <dgm:chMax val="0"/>
          <dgm:bulletEnabled val="1"/>
        </dgm:presLayoutVars>
      </dgm:prSet>
      <dgm:spPr/>
      <dgm:t>
        <a:bodyPr/>
        <a:lstStyle/>
        <a:p>
          <a:endParaRPr lang="ru-RU"/>
        </a:p>
      </dgm:t>
    </dgm:pt>
    <dgm:pt modelId="{A085512A-C043-46F9-A737-532818E78461}" type="pres">
      <dgm:prSet presAssocID="{3F5A9BB6-66BB-4590-9130-6489A3FF7928}" presName="spacer" presStyleCnt="0"/>
      <dgm:spPr/>
    </dgm:pt>
    <dgm:pt modelId="{552AC0D1-0727-48B5-9CC7-02A23B48E775}" type="pres">
      <dgm:prSet presAssocID="{7B2467C5-D7E5-4936-B188-F2B5E81F26CD}" presName="parentText" presStyleLbl="node1" presStyleIdx="2" presStyleCnt="5">
        <dgm:presLayoutVars>
          <dgm:chMax val="0"/>
          <dgm:bulletEnabled val="1"/>
        </dgm:presLayoutVars>
      </dgm:prSet>
      <dgm:spPr/>
      <dgm:t>
        <a:bodyPr/>
        <a:lstStyle/>
        <a:p>
          <a:endParaRPr lang="ru-RU"/>
        </a:p>
      </dgm:t>
    </dgm:pt>
    <dgm:pt modelId="{E0AF63E6-E243-4B77-BC97-4C72A5107066}" type="pres">
      <dgm:prSet presAssocID="{1AC21186-22FD-41A3-885B-F75CAF2389F6}" presName="spacer" presStyleCnt="0"/>
      <dgm:spPr/>
    </dgm:pt>
    <dgm:pt modelId="{82DAB9AA-48A4-4976-979C-CEDD98EE547D}" type="pres">
      <dgm:prSet presAssocID="{0382FA5E-FA31-49B8-88CF-C134DE2AC9C9}" presName="parentText" presStyleLbl="node1" presStyleIdx="3" presStyleCnt="5">
        <dgm:presLayoutVars>
          <dgm:chMax val="0"/>
          <dgm:bulletEnabled val="1"/>
        </dgm:presLayoutVars>
      </dgm:prSet>
      <dgm:spPr/>
      <dgm:t>
        <a:bodyPr/>
        <a:lstStyle/>
        <a:p>
          <a:endParaRPr lang="ru-RU"/>
        </a:p>
      </dgm:t>
    </dgm:pt>
    <dgm:pt modelId="{B5089CE3-E572-4F7B-84EF-A8A3C31C0A49}" type="pres">
      <dgm:prSet presAssocID="{B92A0F7E-4AF4-4F5C-B09D-958A6FDAAB59}" presName="spacer" presStyleCnt="0"/>
      <dgm:spPr/>
    </dgm:pt>
    <dgm:pt modelId="{8F89BB5A-C62D-45B9-974E-ADB545674A33}" type="pres">
      <dgm:prSet presAssocID="{DB5BEEC8-2C5A-432A-B011-66E2E1DD66CB}" presName="parentText" presStyleLbl="node1" presStyleIdx="4" presStyleCnt="5">
        <dgm:presLayoutVars>
          <dgm:chMax val="0"/>
          <dgm:bulletEnabled val="1"/>
        </dgm:presLayoutVars>
      </dgm:prSet>
      <dgm:spPr/>
      <dgm:t>
        <a:bodyPr/>
        <a:lstStyle/>
        <a:p>
          <a:endParaRPr lang="ru-RU"/>
        </a:p>
      </dgm:t>
    </dgm:pt>
  </dgm:ptLst>
  <dgm:cxnLst>
    <dgm:cxn modelId="{A3319D31-166B-4E3C-BABB-F080B86A6497}" type="presOf" srcId="{DB5BEEC8-2C5A-432A-B011-66E2E1DD66CB}" destId="{8F89BB5A-C62D-45B9-974E-ADB545674A33}" srcOrd="0" destOrd="0" presId="urn:microsoft.com/office/officeart/2005/8/layout/vList2"/>
    <dgm:cxn modelId="{79FCE05D-B8D6-4BA7-923C-AB37408994DA}" srcId="{29AA773C-0A96-4141-956D-4E16A0014646}" destId="{DB5BEEC8-2C5A-432A-B011-66E2E1DD66CB}" srcOrd="4" destOrd="0" parTransId="{3CF769DE-C0A4-4BC3-A27E-551CCB0B1608}" sibTransId="{E876A8C4-05DE-4D5F-9DA7-44340A78B9CA}"/>
    <dgm:cxn modelId="{B297C648-D7CC-4BF8-A16C-4135CCB42F29}" type="presOf" srcId="{0382FA5E-FA31-49B8-88CF-C134DE2AC9C9}" destId="{82DAB9AA-48A4-4976-979C-CEDD98EE547D}" srcOrd="0" destOrd="0" presId="urn:microsoft.com/office/officeart/2005/8/layout/vList2"/>
    <dgm:cxn modelId="{3280B6C6-8BF8-4DAC-B065-DA8FF5C6A4F4}" type="presOf" srcId="{6AE8709F-9B4C-4B47-9D42-699C25DC70D6}" destId="{FB7FA9F0-DB76-483B-977B-CFD1BC298E5B}" srcOrd="0" destOrd="0" presId="urn:microsoft.com/office/officeart/2005/8/layout/vList2"/>
    <dgm:cxn modelId="{133AA207-531E-4D11-937F-6E594743B6A7}" srcId="{29AA773C-0A96-4141-956D-4E16A0014646}" destId="{0382FA5E-FA31-49B8-88CF-C134DE2AC9C9}" srcOrd="3" destOrd="0" parTransId="{2D047C7E-727B-414F-A048-29C53B9AECB8}" sibTransId="{B92A0F7E-4AF4-4F5C-B09D-958A6FDAAB59}"/>
    <dgm:cxn modelId="{3301E554-1174-458D-82C7-B2100720923C}" type="presOf" srcId="{A054360A-F30B-4092-A406-6D9B0B5773EE}" destId="{0F50FCA0-D075-48E5-9310-6D2874C0DF8B}" srcOrd="0" destOrd="0" presId="urn:microsoft.com/office/officeart/2005/8/layout/vList2"/>
    <dgm:cxn modelId="{A2813346-7135-4F33-9AAD-3D925DA0B147}" srcId="{29AA773C-0A96-4141-956D-4E16A0014646}" destId="{A054360A-F30B-4092-A406-6D9B0B5773EE}" srcOrd="1" destOrd="0" parTransId="{55F225EC-9A80-4067-B342-744D172D8369}" sibTransId="{3F5A9BB6-66BB-4590-9130-6489A3FF7928}"/>
    <dgm:cxn modelId="{491477A0-34CF-449A-85D2-EFDAF438AD04}" srcId="{29AA773C-0A96-4141-956D-4E16A0014646}" destId="{6AE8709F-9B4C-4B47-9D42-699C25DC70D6}" srcOrd="0" destOrd="0" parTransId="{76CB279B-E97E-4061-AB5F-3A1B8D628DDC}" sibTransId="{69AC9A1A-A5E9-4873-99CF-A3E0F3136900}"/>
    <dgm:cxn modelId="{0649110D-5F85-427C-899F-BF8F3A9B3D98}" srcId="{29AA773C-0A96-4141-956D-4E16A0014646}" destId="{7B2467C5-D7E5-4936-B188-F2B5E81F26CD}" srcOrd="2" destOrd="0" parTransId="{0E2336E6-2E7B-4AB4-AE50-7CD7CD814056}" sibTransId="{1AC21186-22FD-41A3-885B-F75CAF2389F6}"/>
    <dgm:cxn modelId="{8518F7B1-8944-4E54-A7A6-AFAA8CBD6D59}" type="presOf" srcId="{7B2467C5-D7E5-4936-B188-F2B5E81F26CD}" destId="{552AC0D1-0727-48B5-9CC7-02A23B48E775}" srcOrd="0" destOrd="0" presId="urn:microsoft.com/office/officeart/2005/8/layout/vList2"/>
    <dgm:cxn modelId="{2BE2323C-66C0-4460-A4A1-83FF82BA51D4}" type="presOf" srcId="{29AA773C-0A96-4141-956D-4E16A0014646}" destId="{76807F33-A4D6-4321-A099-C63026C8DD1B}" srcOrd="0" destOrd="0" presId="urn:microsoft.com/office/officeart/2005/8/layout/vList2"/>
    <dgm:cxn modelId="{174857B5-D6A7-4DBA-B58D-6D68C3289291}" type="presParOf" srcId="{76807F33-A4D6-4321-A099-C63026C8DD1B}" destId="{FB7FA9F0-DB76-483B-977B-CFD1BC298E5B}" srcOrd="0" destOrd="0" presId="urn:microsoft.com/office/officeart/2005/8/layout/vList2"/>
    <dgm:cxn modelId="{302E49F8-1D53-40DF-8461-CD59CE0DC11E}" type="presParOf" srcId="{76807F33-A4D6-4321-A099-C63026C8DD1B}" destId="{4E714922-EABF-4786-9C1A-30E9274C9EE5}" srcOrd="1" destOrd="0" presId="urn:microsoft.com/office/officeart/2005/8/layout/vList2"/>
    <dgm:cxn modelId="{30CB1B3E-7D7F-4E99-B984-D27642BCA069}" type="presParOf" srcId="{76807F33-A4D6-4321-A099-C63026C8DD1B}" destId="{0F50FCA0-D075-48E5-9310-6D2874C0DF8B}" srcOrd="2" destOrd="0" presId="urn:microsoft.com/office/officeart/2005/8/layout/vList2"/>
    <dgm:cxn modelId="{3C5EF92F-664B-414D-8C92-3222D004BAF0}" type="presParOf" srcId="{76807F33-A4D6-4321-A099-C63026C8DD1B}" destId="{A085512A-C043-46F9-A737-532818E78461}" srcOrd="3" destOrd="0" presId="urn:microsoft.com/office/officeart/2005/8/layout/vList2"/>
    <dgm:cxn modelId="{2D2122CC-64B3-44EF-B1EF-86215CFD84AB}" type="presParOf" srcId="{76807F33-A4D6-4321-A099-C63026C8DD1B}" destId="{552AC0D1-0727-48B5-9CC7-02A23B48E775}" srcOrd="4" destOrd="0" presId="urn:microsoft.com/office/officeart/2005/8/layout/vList2"/>
    <dgm:cxn modelId="{D1D63AF3-0D50-4368-8F26-127885A01921}" type="presParOf" srcId="{76807F33-A4D6-4321-A099-C63026C8DD1B}" destId="{E0AF63E6-E243-4B77-BC97-4C72A5107066}" srcOrd="5" destOrd="0" presId="urn:microsoft.com/office/officeart/2005/8/layout/vList2"/>
    <dgm:cxn modelId="{03851343-F778-48EB-82AB-983399297428}" type="presParOf" srcId="{76807F33-A4D6-4321-A099-C63026C8DD1B}" destId="{82DAB9AA-48A4-4976-979C-CEDD98EE547D}" srcOrd="6" destOrd="0" presId="urn:microsoft.com/office/officeart/2005/8/layout/vList2"/>
    <dgm:cxn modelId="{9C1B2C27-6121-4E35-BE4D-D3D071E1D757}" type="presParOf" srcId="{76807F33-A4D6-4321-A099-C63026C8DD1B}" destId="{B5089CE3-E572-4F7B-84EF-A8A3C31C0A49}" srcOrd="7" destOrd="0" presId="urn:microsoft.com/office/officeart/2005/8/layout/vList2"/>
    <dgm:cxn modelId="{5DC54084-F5F5-441C-AF93-BAE31B0B8C36}" type="presParOf" srcId="{76807F33-A4D6-4321-A099-C63026C8DD1B}" destId="{8F89BB5A-C62D-45B9-974E-ADB545674A33}"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0369E77-4169-4BE6-AABC-C6CE49453C65}" type="doc">
      <dgm:prSet loTypeId="urn:microsoft.com/office/officeart/2005/8/layout/vList2" loCatId="list" qsTypeId="urn:microsoft.com/office/officeart/2005/8/quickstyle/simple2" qsCatId="simple" csTypeId="urn:microsoft.com/office/officeart/2005/8/colors/accent1_2" csCatId="accent1" phldr="1"/>
      <dgm:spPr/>
      <dgm:t>
        <a:bodyPr/>
        <a:lstStyle/>
        <a:p>
          <a:endParaRPr lang="ru-RU"/>
        </a:p>
      </dgm:t>
    </dgm:pt>
    <dgm:pt modelId="{B737A1C9-5516-4F7F-8666-483D5AC60EDF}">
      <dgm:prSet phldrT="[Текст]" custT="1"/>
      <dgm:spPr/>
      <dgm:t>
        <a:bodyPr/>
        <a:lstStyle/>
        <a:p>
          <a:pPr algn="ctr"/>
          <a:r>
            <a:rPr lang="ru-RU" sz="1800" b="1" dirty="0" smtClean="0"/>
            <a:t>ГОСТ ИСО/МЭК 17025-2009  Общие требования к компетентности испытательных и калибровочных лабораторий</a:t>
          </a:r>
          <a:endParaRPr lang="ru-RU" sz="1800" b="1" dirty="0"/>
        </a:p>
      </dgm:t>
    </dgm:pt>
    <dgm:pt modelId="{109C0035-2265-421C-8C2E-9003C052C268}" type="parTrans" cxnId="{70F6B45C-C13B-46B6-A0F3-59027D158FF6}">
      <dgm:prSet/>
      <dgm:spPr/>
      <dgm:t>
        <a:bodyPr/>
        <a:lstStyle/>
        <a:p>
          <a:endParaRPr lang="ru-RU" sz="1100"/>
        </a:p>
      </dgm:t>
    </dgm:pt>
    <dgm:pt modelId="{71F61398-7F17-4318-90A4-D16BCB02E1F8}" type="sibTrans" cxnId="{70F6B45C-C13B-46B6-A0F3-59027D158FF6}">
      <dgm:prSet/>
      <dgm:spPr/>
      <dgm:t>
        <a:bodyPr/>
        <a:lstStyle/>
        <a:p>
          <a:endParaRPr lang="ru-RU" sz="1100"/>
        </a:p>
      </dgm:t>
    </dgm:pt>
    <dgm:pt modelId="{4976F25E-DB96-43ED-910F-523C3ABD13CC}">
      <dgm:prSet phldrT="[Текст]" custT="1"/>
      <dgm:spPr/>
      <dgm:t>
        <a:bodyPr/>
        <a:lstStyle/>
        <a:p>
          <a:r>
            <a:rPr lang="ru-RU" sz="1700" dirty="0" smtClean="0">
              <a:latin typeface="Arial" panose="020B0604020202020204" pitchFamily="34" charset="0"/>
              <a:cs typeface="Arial" panose="020B0604020202020204" pitchFamily="34" charset="0"/>
            </a:rPr>
            <a:t>состав и количество образцов медицинского изделия, использованных при проведении испытаний, с указанием серийных (заводских) номеров, номеров партий, серий и т.п.</a:t>
          </a:r>
          <a:endParaRPr lang="ru-RU" sz="1700" dirty="0">
            <a:latin typeface="Arial" panose="020B0604020202020204" pitchFamily="34" charset="0"/>
            <a:cs typeface="Arial" panose="020B0604020202020204" pitchFamily="34" charset="0"/>
          </a:endParaRPr>
        </a:p>
      </dgm:t>
    </dgm:pt>
    <dgm:pt modelId="{EA45C3B7-0E1C-40D3-BC00-E937D772F6C8}" type="parTrans" cxnId="{B323D6AD-8006-4606-A6A3-D711FEEB01CE}">
      <dgm:prSet/>
      <dgm:spPr/>
      <dgm:t>
        <a:bodyPr/>
        <a:lstStyle/>
        <a:p>
          <a:endParaRPr lang="ru-RU" sz="1100"/>
        </a:p>
      </dgm:t>
    </dgm:pt>
    <dgm:pt modelId="{DC220A79-A517-460C-ADF2-A9F79A6B37E2}" type="sibTrans" cxnId="{B323D6AD-8006-4606-A6A3-D711FEEB01CE}">
      <dgm:prSet/>
      <dgm:spPr/>
      <dgm:t>
        <a:bodyPr/>
        <a:lstStyle/>
        <a:p>
          <a:endParaRPr lang="ru-RU" sz="1100"/>
        </a:p>
      </dgm:t>
    </dgm:pt>
    <dgm:pt modelId="{74CEAF08-8F7C-4C6D-8575-69D55C3B262C}">
      <dgm:prSet phldrT="[Текст]" custT="1"/>
      <dgm:spPr/>
      <dgm:t>
        <a:bodyPr/>
        <a:lstStyle/>
        <a:p>
          <a:r>
            <a:rPr lang="ru-RU" sz="1700" dirty="0" smtClean="0">
              <a:latin typeface="Arial" panose="020B0604020202020204" pitchFamily="34" charset="0"/>
              <a:cs typeface="Arial" panose="020B0604020202020204" pitchFamily="34" charset="0"/>
            </a:rPr>
            <a:t>краткое описание, назначение изделия, его комплектность или состав ) и перечень поставляемых вместе с ним  принадлежностей (предназначенных для самостоятельного применения), особенности медицинского изделия</a:t>
          </a:r>
        </a:p>
      </dgm:t>
    </dgm:pt>
    <dgm:pt modelId="{70DC279C-EF8A-4287-941A-CC6AC56E11A5}" type="parTrans" cxnId="{8607949D-4A41-415D-8E8B-76D92A1E6FA8}">
      <dgm:prSet/>
      <dgm:spPr/>
      <dgm:t>
        <a:bodyPr/>
        <a:lstStyle/>
        <a:p>
          <a:endParaRPr lang="ru-RU" sz="1100"/>
        </a:p>
      </dgm:t>
    </dgm:pt>
    <dgm:pt modelId="{D174C5A9-D8AF-41A6-963E-FCD24B37226B}" type="sibTrans" cxnId="{8607949D-4A41-415D-8E8B-76D92A1E6FA8}">
      <dgm:prSet/>
      <dgm:spPr/>
      <dgm:t>
        <a:bodyPr/>
        <a:lstStyle/>
        <a:p>
          <a:endParaRPr lang="ru-RU" sz="1100"/>
        </a:p>
      </dgm:t>
    </dgm:pt>
    <dgm:pt modelId="{EBB457A6-7AC3-48B7-AEDE-1888C741611C}">
      <dgm:prSet phldrT="[Текст]" custT="1"/>
      <dgm:spPr/>
      <dgm:t>
        <a:bodyPr/>
        <a:lstStyle/>
        <a:p>
          <a:r>
            <a:rPr lang="ru-RU" sz="1700" dirty="0" smtClean="0">
              <a:latin typeface="Arial" panose="020B0604020202020204" pitchFamily="34" charset="0"/>
              <a:cs typeface="Arial" panose="020B0604020202020204" pitchFamily="34" charset="0"/>
            </a:rPr>
            <a:t>обоснование выбора для испытаний испытываемого медицинского изделия</a:t>
          </a:r>
          <a:endParaRPr lang="ru-RU" sz="1700" dirty="0">
            <a:latin typeface="Arial" panose="020B0604020202020204" pitchFamily="34" charset="0"/>
            <a:cs typeface="Arial" panose="020B0604020202020204" pitchFamily="34" charset="0"/>
          </a:endParaRPr>
        </a:p>
      </dgm:t>
    </dgm:pt>
    <dgm:pt modelId="{D2BAACA4-E17C-4CFA-A48A-A0606856027D}" type="parTrans" cxnId="{88056A19-169C-4780-9B98-54FE547E669C}">
      <dgm:prSet/>
      <dgm:spPr/>
      <dgm:t>
        <a:bodyPr/>
        <a:lstStyle/>
        <a:p>
          <a:endParaRPr lang="ru-RU" sz="1100"/>
        </a:p>
      </dgm:t>
    </dgm:pt>
    <dgm:pt modelId="{C9898441-822D-499B-BE10-8BAA535CBF64}" type="sibTrans" cxnId="{88056A19-169C-4780-9B98-54FE547E669C}">
      <dgm:prSet/>
      <dgm:spPr/>
      <dgm:t>
        <a:bodyPr/>
        <a:lstStyle/>
        <a:p>
          <a:endParaRPr lang="ru-RU" sz="1100"/>
        </a:p>
      </dgm:t>
    </dgm:pt>
    <dgm:pt modelId="{3580836D-F2EC-47FE-82DF-9800D1DE0731}">
      <dgm:prSet phldrT="[Текст]" custT="1"/>
      <dgm:spPr/>
      <dgm:t>
        <a:bodyPr/>
        <a:lstStyle/>
        <a:p>
          <a:r>
            <a:rPr lang="ru-RU" sz="1700" dirty="0" smtClean="0">
              <a:latin typeface="Arial" panose="020B0604020202020204" pitchFamily="34" charset="0"/>
              <a:cs typeface="Arial" panose="020B0604020202020204" pitchFamily="34" charset="0"/>
            </a:rPr>
            <a:t>перечень представленных вместе с медицинским изделием на технические испытания документов </a:t>
          </a:r>
          <a:endParaRPr lang="ru-RU" sz="1700" dirty="0">
            <a:latin typeface="Arial" panose="020B0604020202020204" pitchFamily="34" charset="0"/>
            <a:cs typeface="Arial" panose="020B0604020202020204" pitchFamily="34" charset="0"/>
          </a:endParaRPr>
        </a:p>
      </dgm:t>
    </dgm:pt>
    <dgm:pt modelId="{3B316313-B57E-4A0B-ADA3-D8BEF96A3EA3}" type="parTrans" cxnId="{180329A2-4614-4E14-820A-0C2A3ACF1AED}">
      <dgm:prSet/>
      <dgm:spPr/>
      <dgm:t>
        <a:bodyPr/>
        <a:lstStyle/>
        <a:p>
          <a:endParaRPr lang="ru-RU" sz="1100"/>
        </a:p>
      </dgm:t>
    </dgm:pt>
    <dgm:pt modelId="{F5204891-91E9-4786-8F63-2FC88D44E748}" type="sibTrans" cxnId="{180329A2-4614-4E14-820A-0C2A3ACF1AED}">
      <dgm:prSet/>
      <dgm:spPr/>
      <dgm:t>
        <a:bodyPr/>
        <a:lstStyle/>
        <a:p>
          <a:endParaRPr lang="ru-RU" sz="1100"/>
        </a:p>
      </dgm:t>
    </dgm:pt>
    <dgm:pt modelId="{ED5FD9BC-4756-4048-ADC1-71FD8F1A3A25}">
      <dgm:prSet phldrT="[Текст]" custT="1"/>
      <dgm:spPr/>
      <dgm:t>
        <a:bodyPr/>
        <a:lstStyle/>
        <a:p>
          <a:r>
            <a:rPr lang="ru-RU" sz="1700" dirty="0" smtClean="0">
              <a:latin typeface="Arial" panose="020B0604020202020204" pitchFamily="34" charset="0"/>
              <a:cs typeface="Arial" panose="020B0604020202020204" pitchFamily="34" charset="0"/>
            </a:rPr>
            <a:t>перечень испытательного оборудования и средств измерения, используемых испытательной лабораторией (центром) при проведении испытаний</a:t>
          </a:r>
          <a:endParaRPr lang="ru-RU" sz="1700" dirty="0">
            <a:latin typeface="Arial" panose="020B0604020202020204" pitchFamily="34" charset="0"/>
            <a:cs typeface="Arial" panose="020B0604020202020204" pitchFamily="34" charset="0"/>
          </a:endParaRPr>
        </a:p>
      </dgm:t>
    </dgm:pt>
    <dgm:pt modelId="{83B7D5E4-FEB1-4CC0-9B5F-3478DC20E867}" type="parTrans" cxnId="{A1CCF1EF-C088-4465-A359-74093C720A01}">
      <dgm:prSet/>
      <dgm:spPr/>
      <dgm:t>
        <a:bodyPr/>
        <a:lstStyle/>
        <a:p>
          <a:endParaRPr lang="ru-RU" sz="1100"/>
        </a:p>
      </dgm:t>
    </dgm:pt>
    <dgm:pt modelId="{BE4C29E2-5852-4FB8-906C-89C9C026F6BB}" type="sibTrans" cxnId="{A1CCF1EF-C088-4465-A359-74093C720A01}">
      <dgm:prSet/>
      <dgm:spPr/>
      <dgm:t>
        <a:bodyPr/>
        <a:lstStyle/>
        <a:p>
          <a:endParaRPr lang="ru-RU" sz="1100"/>
        </a:p>
      </dgm:t>
    </dgm:pt>
    <dgm:pt modelId="{07DC62D7-614C-43BB-9FB2-56529C41C19B}">
      <dgm:prSet phldrT="[Текст]" custT="1"/>
      <dgm:spPr/>
      <dgm:t>
        <a:bodyPr/>
        <a:lstStyle/>
        <a:p>
          <a:r>
            <a:rPr lang="ru-RU" sz="1700" dirty="0" smtClean="0">
              <a:latin typeface="Arial" panose="020B0604020202020204" pitchFamily="34" charset="0"/>
              <a:cs typeface="Arial" panose="020B0604020202020204" pitchFamily="34" charset="0"/>
            </a:rPr>
            <a:t>процедура проводимых испытаний, ссылка на программу испытаний и порядок их проведения, место и условия проведения испытаний</a:t>
          </a:r>
          <a:endParaRPr lang="ru-RU" sz="1700" dirty="0">
            <a:latin typeface="Arial" panose="020B0604020202020204" pitchFamily="34" charset="0"/>
            <a:cs typeface="Arial" panose="020B0604020202020204" pitchFamily="34" charset="0"/>
          </a:endParaRPr>
        </a:p>
      </dgm:t>
    </dgm:pt>
    <dgm:pt modelId="{301F02B3-71E3-4127-99CB-561881DDB933}" type="parTrans" cxnId="{7283C8AB-7628-4436-B92C-3A4C66F2E21F}">
      <dgm:prSet/>
      <dgm:spPr/>
      <dgm:t>
        <a:bodyPr/>
        <a:lstStyle/>
        <a:p>
          <a:endParaRPr lang="ru-RU" sz="1100"/>
        </a:p>
      </dgm:t>
    </dgm:pt>
    <dgm:pt modelId="{19429FEF-9168-4634-8021-02CE24C10400}" type="sibTrans" cxnId="{7283C8AB-7628-4436-B92C-3A4C66F2E21F}">
      <dgm:prSet/>
      <dgm:spPr/>
      <dgm:t>
        <a:bodyPr/>
        <a:lstStyle/>
        <a:p>
          <a:endParaRPr lang="ru-RU" sz="1100"/>
        </a:p>
      </dgm:t>
    </dgm:pt>
    <dgm:pt modelId="{F05C5B72-CE6E-49A4-8AC5-994595AA8414}" type="pres">
      <dgm:prSet presAssocID="{60369E77-4169-4BE6-AABC-C6CE49453C65}" presName="linear" presStyleCnt="0">
        <dgm:presLayoutVars>
          <dgm:animLvl val="lvl"/>
          <dgm:resizeHandles val="exact"/>
        </dgm:presLayoutVars>
      </dgm:prSet>
      <dgm:spPr/>
      <dgm:t>
        <a:bodyPr/>
        <a:lstStyle/>
        <a:p>
          <a:endParaRPr lang="ru-RU"/>
        </a:p>
      </dgm:t>
    </dgm:pt>
    <dgm:pt modelId="{1689CEF1-D981-423D-85C3-CCD96ADA3653}" type="pres">
      <dgm:prSet presAssocID="{B737A1C9-5516-4F7F-8666-483D5AC60EDF}" presName="parentText" presStyleLbl="node1" presStyleIdx="0" presStyleCnt="7">
        <dgm:presLayoutVars>
          <dgm:chMax val="0"/>
          <dgm:bulletEnabled val="1"/>
        </dgm:presLayoutVars>
      </dgm:prSet>
      <dgm:spPr/>
      <dgm:t>
        <a:bodyPr/>
        <a:lstStyle/>
        <a:p>
          <a:endParaRPr lang="ru-RU"/>
        </a:p>
      </dgm:t>
    </dgm:pt>
    <dgm:pt modelId="{97A21EF5-2AD1-464C-82A4-F325E648D532}" type="pres">
      <dgm:prSet presAssocID="{71F61398-7F17-4318-90A4-D16BCB02E1F8}" presName="spacer" presStyleCnt="0"/>
      <dgm:spPr/>
      <dgm:t>
        <a:bodyPr/>
        <a:lstStyle/>
        <a:p>
          <a:endParaRPr lang="ru-RU"/>
        </a:p>
      </dgm:t>
    </dgm:pt>
    <dgm:pt modelId="{F7D5A33B-5DF9-44A2-83D9-A17375B5AF15}" type="pres">
      <dgm:prSet presAssocID="{4976F25E-DB96-43ED-910F-523C3ABD13CC}" presName="parentText" presStyleLbl="node1" presStyleIdx="1" presStyleCnt="7">
        <dgm:presLayoutVars>
          <dgm:chMax val="0"/>
          <dgm:bulletEnabled val="1"/>
        </dgm:presLayoutVars>
      </dgm:prSet>
      <dgm:spPr/>
      <dgm:t>
        <a:bodyPr/>
        <a:lstStyle/>
        <a:p>
          <a:endParaRPr lang="ru-RU"/>
        </a:p>
      </dgm:t>
    </dgm:pt>
    <dgm:pt modelId="{691D8FFF-2680-4E67-8ECF-5D491A196191}" type="pres">
      <dgm:prSet presAssocID="{DC220A79-A517-460C-ADF2-A9F79A6B37E2}" presName="spacer" presStyleCnt="0"/>
      <dgm:spPr/>
      <dgm:t>
        <a:bodyPr/>
        <a:lstStyle/>
        <a:p>
          <a:endParaRPr lang="ru-RU"/>
        </a:p>
      </dgm:t>
    </dgm:pt>
    <dgm:pt modelId="{5728AFED-B6DE-48D8-8460-6BEBCC5E4445}" type="pres">
      <dgm:prSet presAssocID="{74CEAF08-8F7C-4C6D-8575-69D55C3B262C}" presName="parentText" presStyleLbl="node1" presStyleIdx="2" presStyleCnt="7">
        <dgm:presLayoutVars>
          <dgm:chMax val="0"/>
          <dgm:bulletEnabled val="1"/>
        </dgm:presLayoutVars>
      </dgm:prSet>
      <dgm:spPr/>
      <dgm:t>
        <a:bodyPr/>
        <a:lstStyle/>
        <a:p>
          <a:endParaRPr lang="ru-RU"/>
        </a:p>
      </dgm:t>
    </dgm:pt>
    <dgm:pt modelId="{AC8DBB34-8656-4CB3-9B6F-02CBC244766A}" type="pres">
      <dgm:prSet presAssocID="{D174C5A9-D8AF-41A6-963E-FCD24B37226B}" presName="spacer" presStyleCnt="0"/>
      <dgm:spPr/>
      <dgm:t>
        <a:bodyPr/>
        <a:lstStyle/>
        <a:p>
          <a:endParaRPr lang="ru-RU"/>
        </a:p>
      </dgm:t>
    </dgm:pt>
    <dgm:pt modelId="{27F1D685-4B4C-4CFC-9955-9408B00F2647}" type="pres">
      <dgm:prSet presAssocID="{EBB457A6-7AC3-48B7-AEDE-1888C741611C}" presName="parentText" presStyleLbl="node1" presStyleIdx="3" presStyleCnt="7" custScaleY="70193" custLinFactNeighborY="28140">
        <dgm:presLayoutVars>
          <dgm:chMax val="0"/>
          <dgm:bulletEnabled val="1"/>
        </dgm:presLayoutVars>
      </dgm:prSet>
      <dgm:spPr/>
      <dgm:t>
        <a:bodyPr/>
        <a:lstStyle/>
        <a:p>
          <a:endParaRPr lang="ru-RU"/>
        </a:p>
      </dgm:t>
    </dgm:pt>
    <dgm:pt modelId="{059A4C82-43E1-4B69-B6A6-06A6A2ABE87D}" type="pres">
      <dgm:prSet presAssocID="{C9898441-822D-499B-BE10-8BAA535CBF64}" presName="spacer" presStyleCnt="0"/>
      <dgm:spPr/>
      <dgm:t>
        <a:bodyPr/>
        <a:lstStyle/>
        <a:p>
          <a:endParaRPr lang="ru-RU"/>
        </a:p>
      </dgm:t>
    </dgm:pt>
    <dgm:pt modelId="{0498DE08-1310-4B2A-8BD2-733DB395A0FC}" type="pres">
      <dgm:prSet presAssocID="{3580836D-F2EC-47FE-82DF-9800D1DE0731}" presName="parentText" presStyleLbl="node1" presStyleIdx="4" presStyleCnt="7">
        <dgm:presLayoutVars>
          <dgm:chMax val="0"/>
          <dgm:bulletEnabled val="1"/>
        </dgm:presLayoutVars>
      </dgm:prSet>
      <dgm:spPr/>
      <dgm:t>
        <a:bodyPr/>
        <a:lstStyle/>
        <a:p>
          <a:endParaRPr lang="ru-RU"/>
        </a:p>
      </dgm:t>
    </dgm:pt>
    <dgm:pt modelId="{6AE7738C-66A7-4F4E-AAC0-B090281DACC6}" type="pres">
      <dgm:prSet presAssocID="{F5204891-91E9-4786-8F63-2FC88D44E748}" presName="spacer" presStyleCnt="0"/>
      <dgm:spPr/>
      <dgm:t>
        <a:bodyPr/>
        <a:lstStyle/>
        <a:p>
          <a:endParaRPr lang="ru-RU"/>
        </a:p>
      </dgm:t>
    </dgm:pt>
    <dgm:pt modelId="{C71C42A0-3D9B-4C48-ADEC-32BE404729BA}" type="pres">
      <dgm:prSet presAssocID="{ED5FD9BC-4756-4048-ADC1-71FD8F1A3A25}" presName="parentText" presStyleLbl="node1" presStyleIdx="5" presStyleCnt="7">
        <dgm:presLayoutVars>
          <dgm:chMax val="0"/>
          <dgm:bulletEnabled val="1"/>
        </dgm:presLayoutVars>
      </dgm:prSet>
      <dgm:spPr/>
      <dgm:t>
        <a:bodyPr/>
        <a:lstStyle/>
        <a:p>
          <a:endParaRPr lang="ru-RU"/>
        </a:p>
      </dgm:t>
    </dgm:pt>
    <dgm:pt modelId="{DB77A4F2-C9AD-4247-AD27-57BA92291BB0}" type="pres">
      <dgm:prSet presAssocID="{BE4C29E2-5852-4FB8-906C-89C9C026F6BB}" presName="spacer" presStyleCnt="0"/>
      <dgm:spPr/>
      <dgm:t>
        <a:bodyPr/>
        <a:lstStyle/>
        <a:p>
          <a:endParaRPr lang="ru-RU"/>
        </a:p>
      </dgm:t>
    </dgm:pt>
    <dgm:pt modelId="{BADF63E6-77D3-4990-BB37-138D44721C7A}" type="pres">
      <dgm:prSet presAssocID="{07DC62D7-614C-43BB-9FB2-56529C41C19B}" presName="parentText" presStyleLbl="node1" presStyleIdx="6" presStyleCnt="7" custScaleY="93139" custLinFactNeighborY="51047">
        <dgm:presLayoutVars>
          <dgm:chMax val="0"/>
          <dgm:bulletEnabled val="1"/>
        </dgm:presLayoutVars>
      </dgm:prSet>
      <dgm:spPr/>
      <dgm:t>
        <a:bodyPr/>
        <a:lstStyle/>
        <a:p>
          <a:endParaRPr lang="ru-RU"/>
        </a:p>
      </dgm:t>
    </dgm:pt>
  </dgm:ptLst>
  <dgm:cxnLst>
    <dgm:cxn modelId="{C7754E77-3C5C-45B6-8840-7FFE6859A02F}" type="presOf" srcId="{07DC62D7-614C-43BB-9FB2-56529C41C19B}" destId="{BADF63E6-77D3-4990-BB37-138D44721C7A}" srcOrd="0" destOrd="0" presId="urn:microsoft.com/office/officeart/2005/8/layout/vList2"/>
    <dgm:cxn modelId="{B323D6AD-8006-4606-A6A3-D711FEEB01CE}" srcId="{60369E77-4169-4BE6-AABC-C6CE49453C65}" destId="{4976F25E-DB96-43ED-910F-523C3ABD13CC}" srcOrd="1" destOrd="0" parTransId="{EA45C3B7-0E1C-40D3-BC00-E937D772F6C8}" sibTransId="{DC220A79-A517-460C-ADF2-A9F79A6B37E2}"/>
    <dgm:cxn modelId="{61DB95F4-34A3-4E4E-94AA-41DA372EE685}" type="presOf" srcId="{4976F25E-DB96-43ED-910F-523C3ABD13CC}" destId="{F7D5A33B-5DF9-44A2-83D9-A17375B5AF15}" srcOrd="0" destOrd="0" presId="urn:microsoft.com/office/officeart/2005/8/layout/vList2"/>
    <dgm:cxn modelId="{A1CCF1EF-C088-4465-A359-74093C720A01}" srcId="{60369E77-4169-4BE6-AABC-C6CE49453C65}" destId="{ED5FD9BC-4756-4048-ADC1-71FD8F1A3A25}" srcOrd="5" destOrd="0" parTransId="{83B7D5E4-FEB1-4CC0-9B5F-3478DC20E867}" sibTransId="{BE4C29E2-5852-4FB8-906C-89C9C026F6BB}"/>
    <dgm:cxn modelId="{1A624131-1548-4B7D-A5D5-47917E3FD808}" type="presOf" srcId="{EBB457A6-7AC3-48B7-AEDE-1888C741611C}" destId="{27F1D685-4B4C-4CFC-9955-9408B00F2647}" srcOrd="0" destOrd="0" presId="urn:microsoft.com/office/officeart/2005/8/layout/vList2"/>
    <dgm:cxn modelId="{8607949D-4A41-415D-8E8B-76D92A1E6FA8}" srcId="{60369E77-4169-4BE6-AABC-C6CE49453C65}" destId="{74CEAF08-8F7C-4C6D-8575-69D55C3B262C}" srcOrd="2" destOrd="0" parTransId="{70DC279C-EF8A-4287-941A-CC6AC56E11A5}" sibTransId="{D174C5A9-D8AF-41A6-963E-FCD24B37226B}"/>
    <dgm:cxn modelId="{7283C8AB-7628-4436-B92C-3A4C66F2E21F}" srcId="{60369E77-4169-4BE6-AABC-C6CE49453C65}" destId="{07DC62D7-614C-43BB-9FB2-56529C41C19B}" srcOrd="6" destOrd="0" parTransId="{301F02B3-71E3-4127-99CB-561881DDB933}" sibTransId="{19429FEF-9168-4634-8021-02CE24C10400}"/>
    <dgm:cxn modelId="{180329A2-4614-4E14-820A-0C2A3ACF1AED}" srcId="{60369E77-4169-4BE6-AABC-C6CE49453C65}" destId="{3580836D-F2EC-47FE-82DF-9800D1DE0731}" srcOrd="4" destOrd="0" parTransId="{3B316313-B57E-4A0B-ADA3-D8BEF96A3EA3}" sibTransId="{F5204891-91E9-4786-8F63-2FC88D44E748}"/>
    <dgm:cxn modelId="{D0FB52A8-D5A3-4D51-864E-618D5C6B5FB5}" type="presOf" srcId="{60369E77-4169-4BE6-AABC-C6CE49453C65}" destId="{F05C5B72-CE6E-49A4-8AC5-994595AA8414}" srcOrd="0" destOrd="0" presId="urn:microsoft.com/office/officeart/2005/8/layout/vList2"/>
    <dgm:cxn modelId="{70F6B45C-C13B-46B6-A0F3-59027D158FF6}" srcId="{60369E77-4169-4BE6-AABC-C6CE49453C65}" destId="{B737A1C9-5516-4F7F-8666-483D5AC60EDF}" srcOrd="0" destOrd="0" parTransId="{109C0035-2265-421C-8C2E-9003C052C268}" sibTransId="{71F61398-7F17-4318-90A4-D16BCB02E1F8}"/>
    <dgm:cxn modelId="{88056A19-169C-4780-9B98-54FE547E669C}" srcId="{60369E77-4169-4BE6-AABC-C6CE49453C65}" destId="{EBB457A6-7AC3-48B7-AEDE-1888C741611C}" srcOrd="3" destOrd="0" parTransId="{D2BAACA4-E17C-4CFA-A48A-A0606856027D}" sibTransId="{C9898441-822D-499B-BE10-8BAA535CBF64}"/>
    <dgm:cxn modelId="{BFC48462-3898-4D9E-92FF-53AB40EE2EB0}" type="presOf" srcId="{ED5FD9BC-4756-4048-ADC1-71FD8F1A3A25}" destId="{C71C42A0-3D9B-4C48-ADEC-32BE404729BA}" srcOrd="0" destOrd="0" presId="urn:microsoft.com/office/officeart/2005/8/layout/vList2"/>
    <dgm:cxn modelId="{8109C4DF-3970-46D1-8EA6-909AF82191BB}" type="presOf" srcId="{74CEAF08-8F7C-4C6D-8575-69D55C3B262C}" destId="{5728AFED-B6DE-48D8-8460-6BEBCC5E4445}" srcOrd="0" destOrd="0" presId="urn:microsoft.com/office/officeart/2005/8/layout/vList2"/>
    <dgm:cxn modelId="{92CB9587-B63E-4BF0-AACC-C0BBD41A0471}" type="presOf" srcId="{B737A1C9-5516-4F7F-8666-483D5AC60EDF}" destId="{1689CEF1-D981-423D-85C3-CCD96ADA3653}" srcOrd="0" destOrd="0" presId="urn:microsoft.com/office/officeart/2005/8/layout/vList2"/>
    <dgm:cxn modelId="{1122AF04-8EF8-4306-8AFB-ED1A5B077B0C}" type="presOf" srcId="{3580836D-F2EC-47FE-82DF-9800D1DE0731}" destId="{0498DE08-1310-4B2A-8BD2-733DB395A0FC}" srcOrd="0" destOrd="0" presId="urn:microsoft.com/office/officeart/2005/8/layout/vList2"/>
    <dgm:cxn modelId="{EE1BC935-D074-4137-855D-9FD561338EE8}" type="presParOf" srcId="{F05C5B72-CE6E-49A4-8AC5-994595AA8414}" destId="{1689CEF1-D981-423D-85C3-CCD96ADA3653}" srcOrd="0" destOrd="0" presId="urn:microsoft.com/office/officeart/2005/8/layout/vList2"/>
    <dgm:cxn modelId="{984D55AA-9B49-4FDB-BCB3-970FB72B23E4}" type="presParOf" srcId="{F05C5B72-CE6E-49A4-8AC5-994595AA8414}" destId="{97A21EF5-2AD1-464C-82A4-F325E648D532}" srcOrd="1" destOrd="0" presId="urn:microsoft.com/office/officeart/2005/8/layout/vList2"/>
    <dgm:cxn modelId="{0DD1C80A-741A-4AAA-ADE6-D7DB07B9FD31}" type="presParOf" srcId="{F05C5B72-CE6E-49A4-8AC5-994595AA8414}" destId="{F7D5A33B-5DF9-44A2-83D9-A17375B5AF15}" srcOrd="2" destOrd="0" presId="urn:microsoft.com/office/officeart/2005/8/layout/vList2"/>
    <dgm:cxn modelId="{EEFD6905-E91F-49FC-B84E-F0B02D15B927}" type="presParOf" srcId="{F05C5B72-CE6E-49A4-8AC5-994595AA8414}" destId="{691D8FFF-2680-4E67-8ECF-5D491A196191}" srcOrd="3" destOrd="0" presId="urn:microsoft.com/office/officeart/2005/8/layout/vList2"/>
    <dgm:cxn modelId="{309F1BF7-8CB3-4D02-B246-483BF4783E05}" type="presParOf" srcId="{F05C5B72-CE6E-49A4-8AC5-994595AA8414}" destId="{5728AFED-B6DE-48D8-8460-6BEBCC5E4445}" srcOrd="4" destOrd="0" presId="urn:microsoft.com/office/officeart/2005/8/layout/vList2"/>
    <dgm:cxn modelId="{D116EB27-05B2-4CFB-B254-0C9A3AFB605A}" type="presParOf" srcId="{F05C5B72-CE6E-49A4-8AC5-994595AA8414}" destId="{AC8DBB34-8656-4CB3-9B6F-02CBC244766A}" srcOrd="5" destOrd="0" presId="urn:microsoft.com/office/officeart/2005/8/layout/vList2"/>
    <dgm:cxn modelId="{48008DEC-6567-4E47-A3BF-E57DE5D4708A}" type="presParOf" srcId="{F05C5B72-CE6E-49A4-8AC5-994595AA8414}" destId="{27F1D685-4B4C-4CFC-9955-9408B00F2647}" srcOrd="6" destOrd="0" presId="urn:microsoft.com/office/officeart/2005/8/layout/vList2"/>
    <dgm:cxn modelId="{D160D7C8-69C1-4CA7-9876-2616C209FE0E}" type="presParOf" srcId="{F05C5B72-CE6E-49A4-8AC5-994595AA8414}" destId="{059A4C82-43E1-4B69-B6A6-06A6A2ABE87D}" srcOrd="7" destOrd="0" presId="urn:microsoft.com/office/officeart/2005/8/layout/vList2"/>
    <dgm:cxn modelId="{F01AE5F9-0C85-49BD-A11A-B7481BDE6621}" type="presParOf" srcId="{F05C5B72-CE6E-49A4-8AC5-994595AA8414}" destId="{0498DE08-1310-4B2A-8BD2-733DB395A0FC}" srcOrd="8" destOrd="0" presId="urn:microsoft.com/office/officeart/2005/8/layout/vList2"/>
    <dgm:cxn modelId="{7A6BFF9C-4E02-4DDF-B686-C479EF5A725F}" type="presParOf" srcId="{F05C5B72-CE6E-49A4-8AC5-994595AA8414}" destId="{6AE7738C-66A7-4F4E-AAC0-B090281DACC6}" srcOrd="9" destOrd="0" presId="urn:microsoft.com/office/officeart/2005/8/layout/vList2"/>
    <dgm:cxn modelId="{340E86B3-947B-4187-B35B-F2861A503E50}" type="presParOf" srcId="{F05C5B72-CE6E-49A4-8AC5-994595AA8414}" destId="{C71C42A0-3D9B-4C48-ADEC-32BE404729BA}" srcOrd="10" destOrd="0" presId="urn:microsoft.com/office/officeart/2005/8/layout/vList2"/>
    <dgm:cxn modelId="{79B8812C-F518-4E36-8D2B-3E4E48B779A8}" type="presParOf" srcId="{F05C5B72-CE6E-49A4-8AC5-994595AA8414}" destId="{DB77A4F2-C9AD-4247-AD27-57BA92291BB0}" srcOrd="11" destOrd="0" presId="urn:microsoft.com/office/officeart/2005/8/layout/vList2"/>
    <dgm:cxn modelId="{9C4BE849-7A50-4F77-B748-D40B724BB0C8}" type="presParOf" srcId="{F05C5B72-CE6E-49A4-8AC5-994595AA8414}" destId="{BADF63E6-77D3-4990-BB37-138D44721C7A}"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0369E77-4169-4BE6-AABC-C6CE49453C6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390628EE-B852-4FF6-B91C-B47B84D8A4BF}">
      <dgm:prSet phldrT="[Текст]" custT="1"/>
      <dgm:spPr/>
      <dgm:t>
        <a:bodyPr/>
        <a:lstStyle/>
        <a:p>
          <a:pPr algn="just"/>
          <a:r>
            <a:rPr lang="ru-RU" sz="2000" dirty="0" smtClean="0">
              <a:latin typeface="Arial" panose="020B0604020202020204" pitchFamily="34" charset="0"/>
              <a:cs typeface="Arial" panose="020B0604020202020204" pitchFamily="34" charset="0"/>
            </a:rPr>
            <a:t>- результаты проведенных испытаний медицинского изделия и его принадлежностей по перечню стандартов, нормативных документов, определенных программой испытаний и перечисленных на титульном листе протокола испытаний, указываются измеряемые параметры, приводятся результаты статистической обработки полученных результатов и критерии их приемки</a:t>
          </a:r>
          <a:endParaRPr lang="ru-RU" sz="2000" dirty="0">
            <a:latin typeface="Arial" panose="020B0604020202020204" pitchFamily="34" charset="0"/>
            <a:cs typeface="Arial" panose="020B0604020202020204" pitchFamily="34" charset="0"/>
          </a:endParaRPr>
        </a:p>
      </dgm:t>
    </dgm:pt>
    <dgm:pt modelId="{B05F49D1-6065-4B2E-8FAE-716B95CFF159}" type="parTrans" cxnId="{A62C9DED-69BD-4CD7-9212-A2C2F413C3AD}">
      <dgm:prSet/>
      <dgm:spPr/>
      <dgm:t>
        <a:bodyPr/>
        <a:lstStyle/>
        <a:p>
          <a:endParaRPr lang="ru-RU" sz="1100"/>
        </a:p>
      </dgm:t>
    </dgm:pt>
    <dgm:pt modelId="{C9BB652C-CA96-4D90-89A9-905D5FAA07CC}" type="sibTrans" cxnId="{A62C9DED-69BD-4CD7-9212-A2C2F413C3AD}">
      <dgm:prSet/>
      <dgm:spPr/>
      <dgm:t>
        <a:bodyPr/>
        <a:lstStyle/>
        <a:p>
          <a:endParaRPr lang="ru-RU" sz="1100"/>
        </a:p>
      </dgm:t>
    </dgm:pt>
    <dgm:pt modelId="{084F238F-3771-41D0-AAA2-152412F1B410}">
      <dgm:prSet phldrT="[Текст]" custT="1"/>
      <dgm:spPr/>
      <dgm:t>
        <a:bodyPr/>
        <a:lstStyle/>
        <a:p>
          <a:pPr algn="just"/>
          <a:r>
            <a:rPr lang="ru-RU" sz="2000" dirty="0" smtClean="0">
              <a:latin typeface="Arial" panose="020B0604020202020204" pitchFamily="34" charset="0"/>
              <a:cs typeface="Arial" panose="020B0604020202020204" pitchFamily="34" charset="0"/>
            </a:rPr>
            <a:t>- классификация медицинских изделий </a:t>
          </a:r>
          <a:endParaRPr lang="ru-RU" sz="2000" dirty="0">
            <a:latin typeface="Arial" panose="020B0604020202020204" pitchFamily="34" charset="0"/>
            <a:cs typeface="Arial" panose="020B0604020202020204" pitchFamily="34" charset="0"/>
          </a:endParaRPr>
        </a:p>
      </dgm:t>
    </dgm:pt>
    <dgm:pt modelId="{EFFBEB16-690C-4DAE-B9FA-A7D9AB02948F}" type="parTrans" cxnId="{C86F3633-832A-4859-8944-88DC1906E134}">
      <dgm:prSet/>
      <dgm:spPr/>
      <dgm:t>
        <a:bodyPr/>
        <a:lstStyle/>
        <a:p>
          <a:endParaRPr lang="ru-RU" sz="1100"/>
        </a:p>
      </dgm:t>
    </dgm:pt>
    <dgm:pt modelId="{C6B5A205-10C0-4453-B459-0D294BD3873D}" type="sibTrans" cxnId="{C86F3633-832A-4859-8944-88DC1906E134}">
      <dgm:prSet/>
      <dgm:spPr/>
      <dgm:t>
        <a:bodyPr/>
        <a:lstStyle/>
        <a:p>
          <a:endParaRPr lang="ru-RU" sz="1100"/>
        </a:p>
      </dgm:t>
    </dgm:pt>
    <dgm:pt modelId="{6D9D2F67-2760-42FA-97D8-13D4C63511DC}">
      <dgm:prSet phldrT="[Текст]" custT="1"/>
      <dgm:spPr/>
      <dgm:t>
        <a:bodyPr/>
        <a:lstStyle/>
        <a:p>
          <a:pPr algn="just"/>
          <a:r>
            <a:rPr lang="ru-RU" sz="2000" dirty="0" smtClean="0">
              <a:latin typeface="Arial" panose="020B0604020202020204" pitchFamily="34" charset="0"/>
              <a:cs typeface="Arial" panose="020B0604020202020204" pitchFamily="34" charset="0"/>
            </a:rPr>
            <a:t>- заключение о полноте проведенных испытаний медицинского изделия в соответствии с программой, о соответствии медицинского изделия действующим стандартам, заявленным требованиям и нормативным документам</a:t>
          </a:r>
          <a:endParaRPr lang="ru-RU" sz="2000" dirty="0">
            <a:latin typeface="Arial" panose="020B0604020202020204" pitchFamily="34" charset="0"/>
            <a:cs typeface="Arial" panose="020B0604020202020204" pitchFamily="34" charset="0"/>
          </a:endParaRPr>
        </a:p>
      </dgm:t>
    </dgm:pt>
    <dgm:pt modelId="{87F190E3-3AB1-44C2-8E99-79376BEC2653}" type="parTrans" cxnId="{DED64D70-D067-40A2-943F-5D91471C9BB1}">
      <dgm:prSet/>
      <dgm:spPr/>
      <dgm:t>
        <a:bodyPr/>
        <a:lstStyle/>
        <a:p>
          <a:endParaRPr lang="ru-RU" sz="1100"/>
        </a:p>
      </dgm:t>
    </dgm:pt>
    <dgm:pt modelId="{0443AFBF-7738-4367-9208-47309851DE26}" type="sibTrans" cxnId="{DED64D70-D067-40A2-943F-5D91471C9BB1}">
      <dgm:prSet/>
      <dgm:spPr/>
      <dgm:t>
        <a:bodyPr/>
        <a:lstStyle/>
        <a:p>
          <a:endParaRPr lang="ru-RU" sz="1100"/>
        </a:p>
      </dgm:t>
    </dgm:pt>
    <dgm:pt modelId="{0C03F3DA-C37C-4676-923E-724FD9685992}">
      <dgm:prSet phldrT="[Текст]" custT="1"/>
      <dgm:spPr/>
      <dgm:t>
        <a:bodyPr/>
        <a:lstStyle/>
        <a:p>
          <a:pPr algn="just"/>
          <a:r>
            <a:rPr lang="ru-RU" sz="2000" dirty="0" smtClean="0">
              <a:latin typeface="Arial" panose="020B0604020202020204" pitchFamily="34" charset="0"/>
              <a:cs typeface="Arial" panose="020B0604020202020204" pitchFamily="34" charset="0"/>
            </a:rPr>
            <a:t>- ссылка на приложения к протоколу испытаний</a:t>
          </a:r>
          <a:endParaRPr lang="ru-RU" sz="2000" dirty="0">
            <a:latin typeface="Arial" panose="020B0604020202020204" pitchFamily="34" charset="0"/>
            <a:cs typeface="Arial" panose="020B0604020202020204" pitchFamily="34" charset="0"/>
          </a:endParaRPr>
        </a:p>
      </dgm:t>
    </dgm:pt>
    <dgm:pt modelId="{BCF4E4A7-7F47-4CB1-AF28-261686B2E018}" type="parTrans" cxnId="{0BB4EF04-597B-49F0-9F3A-BA84AD4FD5AC}">
      <dgm:prSet/>
      <dgm:spPr/>
      <dgm:t>
        <a:bodyPr/>
        <a:lstStyle/>
        <a:p>
          <a:endParaRPr lang="ru-RU" sz="1100"/>
        </a:p>
      </dgm:t>
    </dgm:pt>
    <dgm:pt modelId="{6676ABEA-FA74-4CDC-8D70-A94AF4E604AF}" type="sibTrans" cxnId="{0BB4EF04-597B-49F0-9F3A-BA84AD4FD5AC}">
      <dgm:prSet/>
      <dgm:spPr/>
      <dgm:t>
        <a:bodyPr/>
        <a:lstStyle/>
        <a:p>
          <a:endParaRPr lang="ru-RU" sz="1100"/>
        </a:p>
      </dgm:t>
    </dgm:pt>
    <dgm:pt modelId="{DFC89B45-0AB3-4AE7-ACD7-C3D6753CDA65}">
      <dgm:prSet phldrT="[Текст]" custT="1"/>
      <dgm:spPr/>
      <dgm:t>
        <a:bodyPr/>
        <a:lstStyle/>
        <a:p>
          <a:pPr algn="just"/>
          <a:r>
            <a:rPr lang="ru-RU" sz="2000" dirty="0" smtClean="0">
              <a:latin typeface="Arial" panose="020B0604020202020204" pitchFamily="34" charset="0"/>
              <a:cs typeface="Arial" panose="020B0604020202020204" pitchFamily="34" charset="0"/>
            </a:rPr>
            <a:t>- сведения об испытателях</a:t>
          </a:r>
          <a:endParaRPr lang="ru-RU" sz="2000" dirty="0">
            <a:latin typeface="Arial" panose="020B0604020202020204" pitchFamily="34" charset="0"/>
            <a:cs typeface="Arial" panose="020B0604020202020204" pitchFamily="34" charset="0"/>
          </a:endParaRPr>
        </a:p>
      </dgm:t>
    </dgm:pt>
    <dgm:pt modelId="{E96A8DAC-86DD-4403-80C1-EB0341CAA137}" type="parTrans" cxnId="{E9FF0331-A3F6-4156-8A54-163D7AAB71C2}">
      <dgm:prSet/>
      <dgm:spPr/>
      <dgm:t>
        <a:bodyPr/>
        <a:lstStyle/>
        <a:p>
          <a:endParaRPr lang="ru-RU" sz="1100"/>
        </a:p>
      </dgm:t>
    </dgm:pt>
    <dgm:pt modelId="{DE64BC25-D864-49FD-8E34-E49D418335CC}" type="sibTrans" cxnId="{E9FF0331-A3F6-4156-8A54-163D7AAB71C2}">
      <dgm:prSet/>
      <dgm:spPr/>
      <dgm:t>
        <a:bodyPr/>
        <a:lstStyle/>
        <a:p>
          <a:endParaRPr lang="ru-RU" sz="1100"/>
        </a:p>
      </dgm:t>
    </dgm:pt>
    <dgm:pt modelId="{F05C5B72-CE6E-49A4-8AC5-994595AA8414}" type="pres">
      <dgm:prSet presAssocID="{60369E77-4169-4BE6-AABC-C6CE49453C65}" presName="linear" presStyleCnt="0">
        <dgm:presLayoutVars>
          <dgm:animLvl val="lvl"/>
          <dgm:resizeHandles val="exact"/>
        </dgm:presLayoutVars>
      </dgm:prSet>
      <dgm:spPr/>
      <dgm:t>
        <a:bodyPr/>
        <a:lstStyle/>
        <a:p>
          <a:endParaRPr lang="ru-RU"/>
        </a:p>
      </dgm:t>
    </dgm:pt>
    <dgm:pt modelId="{CB1696B3-5B89-4746-92B8-D67E401880EC}" type="pres">
      <dgm:prSet presAssocID="{390628EE-B852-4FF6-B91C-B47B84D8A4BF}" presName="parentText" presStyleLbl="node1" presStyleIdx="0" presStyleCnt="5" custScaleY="212473">
        <dgm:presLayoutVars>
          <dgm:chMax val="0"/>
          <dgm:bulletEnabled val="1"/>
        </dgm:presLayoutVars>
      </dgm:prSet>
      <dgm:spPr/>
      <dgm:t>
        <a:bodyPr/>
        <a:lstStyle/>
        <a:p>
          <a:endParaRPr lang="ru-RU"/>
        </a:p>
      </dgm:t>
    </dgm:pt>
    <dgm:pt modelId="{8D06F041-658F-4657-88F0-3FD99818DEA0}" type="pres">
      <dgm:prSet presAssocID="{C9BB652C-CA96-4D90-89A9-905D5FAA07CC}" presName="spacer" presStyleCnt="0"/>
      <dgm:spPr/>
    </dgm:pt>
    <dgm:pt modelId="{B1ED0F5D-0E97-4FDC-847B-9A82CC88D25E}" type="pres">
      <dgm:prSet presAssocID="{084F238F-3771-41D0-AAA2-152412F1B410}" presName="parentText" presStyleLbl="node1" presStyleIdx="1" presStyleCnt="5" custScaleY="72511">
        <dgm:presLayoutVars>
          <dgm:chMax val="0"/>
          <dgm:bulletEnabled val="1"/>
        </dgm:presLayoutVars>
      </dgm:prSet>
      <dgm:spPr/>
      <dgm:t>
        <a:bodyPr/>
        <a:lstStyle/>
        <a:p>
          <a:endParaRPr lang="ru-RU"/>
        </a:p>
      </dgm:t>
    </dgm:pt>
    <dgm:pt modelId="{DB9A70DE-71FD-45C9-8065-7EEC306599B8}" type="pres">
      <dgm:prSet presAssocID="{C6B5A205-10C0-4453-B459-0D294BD3873D}" presName="spacer" presStyleCnt="0"/>
      <dgm:spPr/>
    </dgm:pt>
    <dgm:pt modelId="{47DE9FFE-2B27-4439-ACC1-A683E5B20AAB}" type="pres">
      <dgm:prSet presAssocID="{6D9D2F67-2760-42FA-97D8-13D4C63511DC}" presName="parentText" presStyleLbl="node1" presStyleIdx="2" presStyleCnt="5" custScaleY="126704">
        <dgm:presLayoutVars>
          <dgm:chMax val="0"/>
          <dgm:bulletEnabled val="1"/>
        </dgm:presLayoutVars>
      </dgm:prSet>
      <dgm:spPr/>
      <dgm:t>
        <a:bodyPr/>
        <a:lstStyle/>
        <a:p>
          <a:endParaRPr lang="ru-RU"/>
        </a:p>
      </dgm:t>
    </dgm:pt>
    <dgm:pt modelId="{2D0D9337-A865-4A0C-BC09-D143ED2C924B}" type="pres">
      <dgm:prSet presAssocID="{0443AFBF-7738-4367-9208-47309851DE26}" presName="spacer" presStyleCnt="0"/>
      <dgm:spPr/>
    </dgm:pt>
    <dgm:pt modelId="{F2CAD41B-0893-441E-8DDA-61EE18861FA7}" type="pres">
      <dgm:prSet presAssocID="{0C03F3DA-C37C-4676-923E-724FD9685992}" presName="parentText" presStyleLbl="node1" presStyleIdx="3" presStyleCnt="5" custScaleY="73855">
        <dgm:presLayoutVars>
          <dgm:chMax val="0"/>
          <dgm:bulletEnabled val="1"/>
        </dgm:presLayoutVars>
      </dgm:prSet>
      <dgm:spPr/>
      <dgm:t>
        <a:bodyPr/>
        <a:lstStyle/>
        <a:p>
          <a:endParaRPr lang="ru-RU"/>
        </a:p>
      </dgm:t>
    </dgm:pt>
    <dgm:pt modelId="{98FB8520-0651-4C2D-8389-F9F6ABA064C8}" type="pres">
      <dgm:prSet presAssocID="{6676ABEA-FA74-4CDC-8D70-A94AF4E604AF}" presName="spacer" presStyleCnt="0"/>
      <dgm:spPr/>
    </dgm:pt>
    <dgm:pt modelId="{E793422A-FA76-4BBD-AADD-B6901513B9DE}" type="pres">
      <dgm:prSet presAssocID="{DFC89B45-0AB3-4AE7-ACD7-C3D6753CDA65}" presName="parentText" presStyleLbl="node1" presStyleIdx="4" presStyleCnt="5" custLinFactNeighborY="-5761">
        <dgm:presLayoutVars>
          <dgm:chMax val="0"/>
          <dgm:bulletEnabled val="1"/>
        </dgm:presLayoutVars>
      </dgm:prSet>
      <dgm:spPr/>
      <dgm:t>
        <a:bodyPr/>
        <a:lstStyle/>
        <a:p>
          <a:endParaRPr lang="ru-RU"/>
        </a:p>
      </dgm:t>
    </dgm:pt>
  </dgm:ptLst>
  <dgm:cxnLst>
    <dgm:cxn modelId="{50E5D21A-83C0-4057-9419-2FF0E17D00A4}" type="presOf" srcId="{DFC89B45-0AB3-4AE7-ACD7-C3D6753CDA65}" destId="{E793422A-FA76-4BBD-AADD-B6901513B9DE}" srcOrd="0" destOrd="0" presId="urn:microsoft.com/office/officeart/2005/8/layout/vList2"/>
    <dgm:cxn modelId="{E9FF0331-A3F6-4156-8A54-163D7AAB71C2}" srcId="{60369E77-4169-4BE6-AABC-C6CE49453C65}" destId="{DFC89B45-0AB3-4AE7-ACD7-C3D6753CDA65}" srcOrd="4" destOrd="0" parTransId="{E96A8DAC-86DD-4403-80C1-EB0341CAA137}" sibTransId="{DE64BC25-D864-49FD-8E34-E49D418335CC}"/>
    <dgm:cxn modelId="{A62C9DED-69BD-4CD7-9212-A2C2F413C3AD}" srcId="{60369E77-4169-4BE6-AABC-C6CE49453C65}" destId="{390628EE-B852-4FF6-B91C-B47B84D8A4BF}" srcOrd="0" destOrd="0" parTransId="{B05F49D1-6065-4B2E-8FAE-716B95CFF159}" sibTransId="{C9BB652C-CA96-4D90-89A9-905D5FAA07CC}"/>
    <dgm:cxn modelId="{DED64D70-D067-40A2-943F-5D91471C9BB1}" srcId="{60369E77-4169-4BE6-AABC-C6CE49453C65}" destId="{6D9D2F67-2760-42FA-97D8-13D4C63511DC}" srcOrd="2" destOrd="0" parTransId="{87F190E3-3AB1-44C2-8E99-79376BEC2653}" sibTransId="{0443AFBF-7738-4367-9208-47309851DE26}"/>
    <dgm:cxn modelId="{22955F97-D5DD-4615-94DB-2889753B7C40}" type="presOf" srcId="{60369E77-4169-4BE6-AABC-C6CE49453C65}" destId="{F05C5B72-CE6E-49A4-8AC5-994595AA8414}" srcOrd="0" destOrd="0" presId="urn:microsoft.com/office/officeart/2005/8/layout/vList2"/>
    <dgm:cxn modelId="{0BB4EF04-597B-49F0-9F3A-BA84AD4FD5AC}" srcId="{60369E77-4169-4BE6-AABC-C6CE49453C65}" destId="{0C03F3DA-C37C-4676-923E-724FD9685992}" srcOrd="3" destOrd="0" parTransId="{BCF4E4A7-7F47-4CB1-AF28-261686B2E018}" sibTransId="{6676ABEA-FA74-4CDC-8D70-A94AF4E604AF}"/>
    <dgm:cxn modelId="{1DC0828C-8D9F-483F-991E-E10527C4979A}" type="presOf" srcId="{390628EE-B852-4FF6-B91C-B47B84D8A4BF}" destId="{CB1696B3-5B89-4746-92B8-D67E401880EC}" srcOrd="0" destOrd="0" presId="urn:microsoft.com/office/officeart/2005/8/layout/vList2"/>
    <dgm:cxn modelId="{CB1DC27A-1F12-4E4C-A4F5-D68A83C5B4E3}" type="presOf" srcId="{0C03F3DA-C37C-4676-923E-724FD9685992}" destId="{F2CAD41B-0893-441E-8DDA-61EE18861FA7}" srcOrd="0" destOrd="0" presId="urn:microsoft.com/office/officeart/2005/8/layout/vList2"/>
    <dgm:cxn modelId="{C86F3633-832A-4859-8944-88DC1906E134}" srcId="{60369E77-4169-4BE6-AABC-C6CE49453C65}" destId="{084F238F-3771-41D0-AAA2-152412F1B410}" srcOrd="1" destOrd="0" parTransId="{EFFBEB16-690C-4DAE-B9FA-A7D9AB02948F}" sibTransId="{C6B5A205-10C0-4453-B459-0D294BD3873D}"/>
    <dgm:cxn modelId="{0D02B0B9-0559-40B2-ACA2-C21A413579F6}" type="presOf" srcId="{084F238F-3771-41D0-AAA2-152412F1B410}" destId="{B1ED0F5D-0E97-4FDC-847B-9A82CC88D25E}" srcOrd="0" destOrd="0" presId="urn:microsoft.com/office/officeart/2005/8/layout/vList2"/>
    <dgm:cxn modelId="{306ACF9D-9C7E-405A-B78A-C23A4EEA1290}" type="presOf" srcId="{6D9D2F67-2760-42FA-97D8-13D4C63511DC}" destId="{47DE9FFE-2B27-4439-ACC1-A683E5B20AAB}" srcOrd="0" destOrd="0" presId="urn:microsoft.com/office/officeart/2005/8/layout/vList2"/>
    <dgm:cxn modelId="{8E26D555-7584-461D-8FE3-DEA6647207DB}" type="presParOf" srcId="{F05C5B72-CE6E-49A4-8AC5-994595AA8414}" destId="{CB1696B3-5B89-4746-92B8-D67E401880EC}" srcOrd="0" destOrd="0" presId="urn:microsoft.com/office/officeart/2005/8/layout/vList2"/>
    <dgm:cxn modelId="{C5949807-84CC-4859-857E-FCF3ACDBC95D}" type="presParOf" srcId="{F05C5B72-CE6E-49A4-8AC5-994595AA8414}" destId="{8D06F041-658F-4657-88F0-3FD99818DEA0}" srcOrd="1" destOrd="0" presId="urn:microsoft.com/office/officeart/2005/8/layout/vList2"/>
    <dgm:cxn modelId="{C2AE263C-44ED-490A-BCED-327689FD3DC9}" type="presParOf" srcId="{F05C5B72-CE6E-49A4-8AC5-994595AA8414}" destId="{B1ED0F5D-0E97-4FDC-847B-9A82CC88D25E}" srcOrd="2" destOrd="0" presId="urn:microsoft.com/office/officeart/2005/8/layout/vList2"/>
    <dgm:cxn modelId="{F427FFF2-3A21-4507-8C67-2A3AC791FF94}" type="presParOf" srcId="{F05C5B72-CE6E-49A4-8AC5-994595AA8414}" destId="{DB9A70DE-71FD-45C9-8065-7EEC306599B8}" srcOrd="3" destOrd="0" presId="urn:microsoft.com/office/officeart/2005/8/layout/vList2"/>
    <dgm:cxn modelId="{D899E697-B11F-4712-98D3-6914F8D1201A}" type="presParOf" srcId="{F05C5B72-CE6E-49A4-8AC5-994595AA8414}" destId="{47DE9FFE-2B27-4439-ACC1-A683E5B20AAB}" srcOrd="4" destOrd="0" presId="urn:microsoft.com/office/officeart/2005/8/layout/vList2"/>
    <dgm:cxn modelId="{782A3C06-A7BD-4496-8CA0-1091C87C52DE}" type="presParOf" srcId="{F05C5B72-CE6E-49A4-8AC5-994595AA8414}" destId="{2D0D9337-A865-4A0C-BC09-D143ED2C924B}" srcOrd="5" destOrd="0" presId="urn:microsoft.com/office/officeart/2005/8/layout/vList2"/>
    <dgm:cxn modelId="{85D7BD07-C04F-48F2-BC30-C9F4089E2E01}" type="presParOf" srcId="{F05C5B72-CE6E-49A4-8AC5-994595AA8414}" destId="{F2CAD41B-0893-441E-8DDA-61EE18861FA7}" srcOrd="6" destOrd="0" presId="urn:microsoft.com/office/officeart/2005/8/layout/vList2"/>
    <dgm:cxn modelId="{3F35A40F-063B-4BB9-AF2C-992C4D42AEEB}" type="presParOf" srcId="{F05C5B72-CE6E-49A4-8AC5-994595AA8414}" destId="{98FB8520-0651-4C2D-8389-F9F6ABA064C8}" srcOrd="7" destOrd="0" presId="urn:microsoft.com/office/officeart/2005/8/layout/vList2"/>
    <dgm:cxn modelId="{5803DF91-75F9-457B-9A07-7558A8DE4212}" type="presParOf" srcId="{F05C5B72-CE6E-49A4-8AC5-994595AA8414}" destId="{E793422A-FA76-4BBD-AADD-B6901513B9DE}"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6412"/>
          </a:xfrm>
          <a:prstGeom prst="rect">
            <a:avLst/>
          </a:prstGeom>
        </p:spPr>
        <p:txBody>
          <a:bodyPr vert="horz" lIns="90882" tIns="45441" rIns="90882" bIns="45441" rtlCol="0"/>
          <a:lstStyle>
            <a:lvl1pPr algn="l">
              <a:defRPr sz="1200"/>
            </a:lvl1pPr>
          </a:lstStyle>
          <a:p>
            <a:endParaRPr lang="ru-RU"/>
          </a:p>
        </p:txBody>
      </p:sp>
      <p:sp>
        <p:nvSpPr>
          <p:cNvPr id="3" name="Дата 2"/>
          <p:cNvSpPr>
            <a:spLocks noGrp="1"/>
          </p:cNvSpPr>
          <p:nvPr>
            <p:ph type="dt" sz="quarter" idx="1"/>
          </p:nvPr>
        </p:nvSpPr>
        <p:spPr>
          <a:xfrm>
            <a:off x="3850443" y="0"/>
            <a:ext cx="2945659" cy="496412"/>
          </a:xfrm>
          <a:prstGeom prst="rect">
            <a:avLst/>
          </a:prstGeom>
        </p:spPr>
        <p:txBody>
          <a:bodyPr vert="horz" lIns="90882" tIns="45441" rIns="90882" bIns="45441" rtlCol="0"/>
          <a:lstStyle>
            <a:lvl1pPr algn="r">
              <a:defRPr sz="1200"/>
            </a:lvl1pPr>
          </a:lstStyle>
          <a:p>
            <a:fld id="{2695E72F-0004-4388-8F4C-67C84D032F8E}" type="datetimeFigureOut">
              <a:rPr lang="ru-RU" smtClean="0"/>
              <a:pPr/>
              <a:t>28.04.2016</a:t>
            </a:fld>
            <a:endParaRPr lang="ru-RU"/>
          </a:p>
        </p:txBody>
      </p:sp>
      <p:sp>
        <p:nvSpPr>
          <p:cNvPr id="4" name="Нижний колонтитул 3"/>
          <p:cNvSpPr>
            <a:spLocks noGrp="1"/>
          </p:cNvSpPr>
          <p:nvPr>
            <p:ph type="ftr" sz="quarter" idx="2"/>
          </p:nvPr>
        </p:nvSpPr>
        <p:spPr>
          <a:xfrm>
            <a:off x="0" y="9430091"/>
            <a:ext cx="2945659" cy="496412"/>
          </a:xfrm>
          <a:prstGeom prst="rect">
            <a:avLst/>
          </a:prstGeom>
        </p:spPr>
        <p:txBody>
          <a:bodyPr vert="horz" lIns="90882" tIns="45441" rIns="90882" bIns="45441" rtlCol="0" anchor="b"/>
          <a:lstStyle>
            <a:lvl1pPr algn="l">
              <a:defRPr sz="1200"/>
            </a:lvl1pPr>
          </a:lstStyle>
          <a:p>
            <a:endParaRPr lang="ru-RU"/>
          </a:p>
        </p:txBody>
      </p:sp>
      <p:sp>
        <p:nvSpPr>
          <p:cNvPr id="5" name="Номер слайда 4"/>
          <p:cNvSpPr>
            <a:spLocks noGrp="1"/>
          </p:cNvSpPr>
          <p:nvPr>
            <p:ph type="sldNum" sz="quarter" idx="3"/>
          </p:nvPr>
        </p:nvSpPr>
        <p:spPr>
          <a:xfrm>
            <a:off x="3850443" y="9430091"/>
            <a:ext cx="2945659" cy="496412"/>
          </a:xfrm>
          <a:prstGeom prst="rect">
            <a:avLst/>
          </a:prstGeom>
        </p:spPr>
        <p:txBody>
          <a:bodyPr vert="horz" lIns="90882" tIns="45441" rIns="90882" bIns="45441" rtlCol="0" anchor="b"/>
          <a:lstStyle>
            <a:lvl1pPr algn="r">
              <a:defRPr sz="1200"/>
            </a:lvl1pPr>
          </a:lstStyle>
          <a:p>
            <a:fld id="{8FB6598B-7D94-43FB-9FBF-632D67C5CFD5}" type="slidenum">
              <a:rPr lang="ru-RU" smtClean="0"/>
              <a:pPr/>
              <a:t>‹#›</a:t>
            </a:fld>
            <a:endParaRPr lang="ru-RU"/>
          </a:p>
        </p:txBody>
      </p:sp>
    </p:spTree>
    <p:extLst>
      <p:ext uri="{BB962C8B-B14F-4D97-AF65-F5344CB8AC3E}">
        <p14:creationId xmlns:p14="http://schemas.microsoft.com/office/powerpoint/2010/main" val="16003746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5659" cy="495936"/>
          </a:xfrm>
          <a:prstGeom prst="rect">
            <a:avLst/>
          </a:prstGeom>
        </p:spPr>
        <p:txBody>
          <a:bodyPr vert="horz" lIns="90882" tIns="45441" rIns="90882" bIns="45441" rtlCol="0"/>
          <a:lstStyle>
            <a:lvl1pPr algn="l">
              <a:defRPr sz="1200"/>
            </a:lvl1pPr>
          </a:lstStyle>
          <a:p>
            <a:endParaRPr lang="ru-RU"/>
          </a:p>
        </p:txBody>
      </p:sp>
      <p:sp>
        <p:nvSpPr>
          <p:cNvPr id="3" name="Дата 2"/>
          <p:cNvSpPr>
            <a:spLocks noGrp="1"/>
          </p:cNvSpPr>
          <p:nvPr>
            <p:ph type="dt" idx="1"/>
          </p:nvPr>
        </p:nvSpPr>
        <p:spPr>
          <a:xfrm>
            <a:off x="3850443" y="0"/>
            <a:ext cx="2945659" cy="495936"/>
          </a:xfrm>
          <a:prstGeom prst="rect">
            <a:avLst/>
          </a:prstGeom>
        </p:spPr>
        <p:txBody>
          <a:bodyPr vert="horz" lIns="90882" tIns="45441" rIns="90882" bIns="45441" rtlCol="0"/>
          <a:lstStyle>
            <a:lvl1pPr algn="r">
              <a:defRPr sz="1200"/>
            </a:lvl1pPr>
          </a:lstStyle>
          <a:p>
            <a:fld id="{50533E26-8204-4D51-B717-5676376E12D2}" type="datetimeFigureOut">
              <a:rPr lang="ru-RU" smtClean="0"/>
              <a:pPr/>
              <a:t>28.04.2016</a:t>
            </a:fld>
            <a:endParaRPr lang="ru-RU"/>
          </a:p>
        </p:txBody>
      </p:sp>
      <p:sp>
        <p:nvSpPr>
          <p:cNvPr id="4" name="Образ слайда 3"/>
          <p:cNvSpPr>
            <a:spLocks noGrp="1" noRot="1" noChangeAspect="1"/>
          </p:cNvSpPr>
          <p:nvPr>
            <p:ph type="sldImg" idx="2"/>
          </p:nvPr>
        </p:nvSpPr>
        <p:spPr>
          <a:xfrm>
            <a:off x="915988" y="744538"/>
            <a:ext cx="4965700" cy="3724275"/>
          </a:xfrm>
          <a:prstGeom prst="rect">
            <a:avLst/>
          </a:prstGeom>
          <a:noFill/>
          <a:ln w="12700">
            <a:solidFill>
              <a:prstClr val="black"/>
            </a:solidFill>
          </a:ln>
        </p:spPr>
        <p:txBody>
          <a:bodyPr vert="horz" lIns="90882" tIns="45441" rIns="90882" bIns="45441" rtlCol="0" anchor="ctr"/>
          <a:lstStyle/>
          <a:p>
            <a:endParaRPr lang="ru-RU"/>
          </a:p>
        </p:txBody>
      </p:sp>
      <p:sp>
        <p:nvSpPr>
          <p:cNvPr id="5" name="Заметки 4"/>
          <p:cNvSpPr>
            <a:spLocks noGrp="1"/>
          </p:cNvSpPr>
          <p:nvPr>
            <p:ph type="body" sz="quarter" idx="3"/>
          </p:nvPr>
        </p:nvSpPr>
        <p:spPr>
          <a:xfrm>
            <a:off x="679768" y="4715352"/>
            <a:ext cx="5438140" cy="4468177"/>
          </a:xfrm>
          <a:prstGeom prst="rect">
            <a:avLst/>
          </a:prstGeom>
        </p:spPr>
        <p:txBody>
          <a:bodyPr vert="horz" lIns="90882" tIns="45441" rIns="90882" bIns="45441"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9430705"/>
            <a:ext cx="2945659" cy="495936"/>
          </a:xfrm>
          <a:prstGeom prst="rect">
            <a:avLst/>
          </a:prstGeom>
        </p:spPr>
        <p:txBody>
          <a:bodyPr vert="horz" lIns="90882" tIns="45441" rIns="90882" bIns="45441" rtlCol="0" anchor="b"/>
          <a:lstStyle>
            <a:lvl1pPr algn="l">
              <a:defRPr sz="1200"/>
            </a:lvl1pPr>
          </a:lstStyle>
          <a:p>
            <a:endParaRPr lang="ru-RU"/>
          </a:p>
        </p:txBody>
      </p:sp>
      <p:sp>
        <p:nvSpPr>
          <p:cNvPr id="7" name="Номер слайда 6"/>
          <p:cNvSpPr>
            <a:spLocks noGrp="1"/>
          </p:cNvSpPr>
          <p:nvPr>
            <p:ph type="sldNum" sz="quarter" idx="5"/>
          </p:nvPr>
        </p:nvSpPr>
        <p:spPr>
          <a:xfrm>
            <a:off x="3850443" y="9430705"/>
            <a:ext cx="2945659" cy="495936"/>
          </a:xfrm>
          <a:prstGeom prst="rect">
            <a:avLst/>
          </a:prstGeom>
        </p:spPr>
        <p:txBody>
          <a:bodyPr vert="horz" lIns="90882" tIns="45441" rIns="90882" bIns="45441" rtlCol="0" anchor="b"/>
          <a:lstStyle>
            <a:lvl1pPr algn="r">
              <a:defRPr sz="1200"/>
            </a:lvl1pPr>
          </a:lstStyle>
          <a:p>
            <a:fld id="{B544D9F5-3676-48A6-B5DF-3F4DF1123416}" type="slidenum">
              <a:rPr lang="ru-RU" smtClean="0"/>
              <a:pPr/>
              <a:t>‹#›</a:t>
            </a:fld>
            <a:endParaRPr lang="ru-RU"/>
          </a:p>
        </p:txBody>
      </p:sp>
    </p:spTree>
    <p:extLst>
      <p:ext uri="{BB962C8B-B14F-4D97-AF65-F5344CB8AC3E}">
        <p14:creationId xmlns:p14="http://schemas.microsoft.com/office/powerpoint/2010/main" val="33421678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81</a:t>
            </a:fld>
            <a:endParaRPr lang="ru-RU"/>
          </a:p>
        </p:txBody>
      </p:sp>
    </p:spTree>
    <p:extLst>
      <p:ext uri="{BB962C8B-B14F-4D97-AF65-F5344CB8AC3E}">
        <p14:creationId xmlns:p14="http://schemas.microsoft.com/office/powerpoint/2010/main" val="1951417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часто встречающимся нарушение – это ошибки в оформлении приложений и дополнений к Акту клинических испытаний. </a:t>
            </a:r>
          </a:p>
          <a:p>
            <a:r>
              <a:rPr lang="ru-RU" dirty="0"/>
              <a:t>Все научные публикации, статьи и отчеты должны быть включены в качестве приложений к Акту клинических испытаний и являться его неотъемлемой частью.</a:t>
            </a:r>
          </a:p>
          <a:p>
            <a:r>
              <a:rPr lang="ru-RU" dirty="0"/>
              <a:t>особенно данное нарушение встречается при направлении запроса (уведомления) заявителю с просьбой предоставить дополнительные сведения.</a:t>
            </a:r>
          </a:p>
          <a:p>
            <a:r>
              <a:rPr lang="ru-RU" dirty="0"/>
              <a:t>Часто заявители направляют дополнительные документы в ответ на запрос напрямую в регистрирующий орган.</a:t>
            </a:r>
          </a:p>
          <a:p>
            <a:r>
              <a:rPr lang="ru-RU" dirty="0"/>
              <a:t>Любые дополнительные сведения о клинической эффективности должны быть рассмотрены медицинской организацией, включены в акт клинических испытаний или в дополнение к акту клинических испытаний, по ним должен быть сделан вывод медицинской организацией, проводящей клинические испытаний, и только так могут быть рассмотрены экспертной организацией.</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95</a:t>
            </a:fld>
            <a:endParaRPr lang="ru-RU" dirty="0"/>
          </a:p>
        </p:txBody>
      </p:sp>
    </p:spTree>
    <p:extLst>
      <p:ext uri="{BB962C8B-B14F-4D97-AF65-F5344CB8AC3E}">
        <p14:creationId xmlns:p14="http://schemas.microsoft.com/office/powerpoint/2010/main" val="582233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Одним из основных нарушений при оформлении результатов клинических испытаний является отсутствие или представленные не в полном объеме </a:t>
            </a:r>
          </a:p>
          <a:p>
            <a:r>
              <a:rPr lang="ru-RU" dirty="0"/>
              <a:t>документы (материалы), содержащие данные о клиническом применении медицинского изделия, в том числе за пределами Российской Федерации - обзоры, отчеты о проведенных научных исследованиях, публикации, доклады, анализ риска, методы применения медицинского изделия (при наличии).</a:t>
            </a:r>
          </a:p>
          <a:p>
            <a:pPr defTabSz="914288">
              <a:defRPr/>
            </a:pPr>
            <a:r>
              <a:rPr lang="ru-RU" dirty="0"/>
              <a:t>Решением этой проблемы может является подробный и тщательный поиск публикаций в международных поисковых системах научной литературы перечисленных на слайде</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96</a:t>
            </a:fld>
            <a:endParaRPr lang="ru-RU" dirty="0"/>
          </a:p>
        </p:txBody>
      </p:sp>
    </p:spTree>
    <p:extLst>
      <p:ext uri="{BB962C8B-B14F-4D97-AF65-F5344CB8AC3E}">
        <p14:creationId xmlns:p14="http://schemas.microsoft.com/office/powerpoint/2010/main" val="323324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Для отечественных производителей актуально использовать ресурс Научной электронной библиотеки </a:t>
            </a:r>
            <a:r>
              <a:rPr lang="en-US" dirty="0"/>
              <a:t>elibrary</a:t>
            </a:r>
            <a:r>
              <a:rPr lang="ru-RU" dirty="0"/>
              <a:t>, позволяющей скачивать в том числе полнотекстные научные статьи.</a:t>
            </a:r>
          </a:p>
          <a:p>
            <a:r>
              <a:rPr lang="ru-RU" dirty="0"/>
              <a:t>При проведении клинических испытаний в медицинскую организацию необходимо предоставлять полный текст статей и публикаций, с заверенным установленным образцом переводом.</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97</a:t>
            </a:fld>
            <a:endParaRPr lang="ru-RU" dirty="0"/>
          </a:p>
        </p:txBody>
      </p:sp>
    </p:spTree>
    <p:extLst>
      <p:ext uri="{BB962C8B-B14F-4D97-AF65-F5344CB8AC3E}">
        <p14:creationId xmlns:p14="http://schemas.microsoft.com/office/powerpoint/2010/main" val="95725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Частым вопросом являются критерии взаимозаменяемости медицинских изделий. </a:t>
            </a:r>
          </a:p>
          <a:p>
            <a:r>
              <a:rPr lang="ru-RU" dirty="0"/>
              <a:t>В случае если способом доказательства клинической эффективности медицинского изделия является анализ и оценка данных по взаимозаменяемому изделию, то должны быть представлены сведения, подтверждающие взаимозаменяемость. </a:t>
            </a:r>
          </a:p>
          <a:p>
            <a:r>
              <a:rPr lang="ru-RU" dirty="0"/>
              <a:t>Данные сведения должны содержать в себе клинические, технические и биологические характеристики, такие как, область применения, назначение, группы пациентов, для которых предназначено медизделие, условия применения, характеристики и свойства, принципы применения, материалы и марки изготовления, стерильность, инвазивность и биодеградация. </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98</a:t>
            </a:fld>
            <a:endParaRPr lang="ru-RU" dirty="0"/>
          </a:p>
        </p:txBody>
      </p:sp>
    </p:spTree>
    <p:extLst>
      <p:ext uri="{BB962C8B-B14F-4D97-AF65-F5344CB8AC3E}">
        <p14:creationId xmlns:p14="http://schemas.microsoft.com/office/powerpoint/2010/main" val="30513624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При проведение клинических испытаний медизделий для диагностики </a:t>
            </a:r>
            <a:r>
              <a:rPr lang="en-US" dirty="0"/>
              <a:t>in vitro</a:t>
            </a:r>
            <a:r>
              <a:rPr lang="ru-RU" dirty="0"/>
              <a:t> самым частым замечаниям является проведение клинических испытаний в форме оценки и анализа. </a:t>
            </a:r>
          </a:p>
          <a:p>
            <a:r>
              <a:rPr lang="ru-RU" dirty="0"/>
              <a:t>В соответствие с п. 47 Приказа Минздрава России № 2н Клинические испытания медицинских изделий для диагностики in vitro проводятся в лабораторных условиях с применением образцов биоматериала пациентов</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99</a:t>
            </a:fld>
            <a:endParaRPr lang="ru-RU" dirty="0"/>
          </a:p>
        </p:txBody>
      </p:sp>
    </p:spTree>
    <p:extLst>
      <p:ext uri="{BB962C8B-B14F-4D97-AF65-F5344CB8AC3E}">
        <p14:creationId xmlns:p14="http://schemas.microsoft.com/office/powerpoint/2010/main" val="37755626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a:t>На слайде представлен п. 45 Приказа Минздрава России № 2н</a:t>
            </a:r>
          </a:p>
          <a:p>
            <a:r>
              <a:rPr lang="ru-RU" dirty="0"/>
              <a:t>Следует обратить внимание на второй абзац</a:t>
            </a:r>
          </a:p>
          <a:p>
            <a:r>
              <a:rPr lang="ru-RU" dirty="0"/>
              <a:t>очень часто выявляются побочные действия и нежелательные реакции при проведений клинических испытаний, не указанные в инструкции по эксплуатации, особенно при сравнении регистрируемого медизделия с взаимозаменяемыми. </a:t>
            </a:r>
          </a:p>
          <a:p>
            <a:r>
              <a:rPr lang="ru-RU" dirty="0"/>
              <a:t>такое замечание является причиной для отказа в процедуре ВИРД. поэтому рекомендуется производителям и разработчикам анализировать и включать все возможные показания, противопоказания и побочные эффекты при применении МИ до начала внесения изменений.</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100</a:t>
            </a:fld>
            <a:endParaRPr lang="ru-RU" dirty="0"/>
          </a:p>
        </p:txBody>
      </p:sp>
    </p:spTree>
    <p:extLst>
      <p:ext uri="{BB962C8B-B14F-4D97-AF65-F5344CB8AC3E}">
        <p14:creationId xmlns:p14="http://schemas.microsoft.com/office/powerpoint/2010/main" val="1512464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Рассмотрим основания для проведения клинических испытаний при внесении изменений по п. 55 Правил государственной регистрации МИ.</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Расширение показаний к применению</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Уточнение/дополнение показаний к применению</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Уточнение/дополнение противопоказаний к применению</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Уточнение/дополнение побочных эффектов при применении</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Расширение области применения</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Модернизация режима работы</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Добавление рабочей части и режима работы</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Расширение условий применения</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Совместимость медицинских изделий</a:t>
            </a:r>
          </a:p>
          <a:p>
            <a:pPr marL="285715" indent="-285715">
              <a:buFont typeface="Arial" panose="020B0604020202020204" pitchFamily="34" charset="0"/>
              <a:buChar char="•"/>
            </a:pPr>
            <a:r>
              <a:rPr lang="ru-RU" b="1" dirty="0" smtClean="0">
                <a:solidFill>
                  <a:srgbClr val="002060"/>
                </a:solidFill>
                <a:latin typeface="Arial" pitchFamily="34" charset="0"/>
                <a:cs typeface="Arial" pitchFamily="34" charset="0"/>
              </a:rPr>
              <a:t>Внесение изменений в особые указания при использовании МИ</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101</a:t>
            </a:fld>
            <a:endParaRPr lang="ru-RU" dirty="0"/>
          </a:p>
        </p:txBody>
      </p:sp>
    </p:spTree>
    <p:extLst>
      <p:ext uri="{BB962C8B-B14F-4D97-AF65-F5344CB8AC3E}">
        <p14:creationId xmlns:p14="http://schemas.microsoft.com/office/powerpoint/2010/main" val="9138237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Проведение</a:t>
            </a:r>
            <a:r>
              <a:rPr lang="ru-RU" baseline="0" dirty="0" smtClean="0"/>
              <a:t> клинических испытаний по. 55п., как правило требуется при внесении изменений в эксплуатационную документацию.</a:t>
            </a:r>
          </a:p>
          <a:p>
            <a:r>
              <a:rPr lang="ru-RU" baseline="0" dirty="0" smtClean="0"/>
              <a:t>Первый пример – дополнение группы пациентов, для которых это изделие может использоваться. Если при регистрации изделия было указано – «только для пациентов от 18 лет и старше», а в процессе обращения производитель вносит дополнение – для взрослых и детей с 10 лет.</a:t>
            </a:r>
          </a:p>
          <a:p>
            <a:r>
              <a:rPr lang="ru-RU" baseline="0" dirty="0" smtClean="0"/>
              <a:t>В таком случае необходимо внести изменения по 55 пункту с предоставлением инструкции по эксплуатации и результатами клинической эффективности при применении изделия в новой группе пациентов. </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102</a:t>
            </a:fld>
            <a:endParaRPr lang="ru-RU" dirty="0"/>
          </a:p>
        </p:txBody>
      </p:sp>
    </p:spTree>
    <p:extLst>
      <p:ext uri="{BB962C8B-B14F-4D97-AF65-F5344CB8AC3E}">
        <p14:creationId xmlns:p14="http://schemas.microsoft.com/office/powerpoint/2010/main" val="30485888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Второй пример.</a:t>
            </a:r>
          </a:p>
          <a:p>
            <a:r>
              <a:rPr lang="ru-RU" dirty="0" smtClean="0"/>
              <a:t>Часто производитель дополняет или уточняет показания к применению. В левой</a:t>
            </a:r>
            <a:r>
              <a:rPr lang="ru-RU" baseline="0" dirty="0" smtClean="0"/>
              <a:t> части </a:t>
            </a:r>
            <a:r>
              <a:rPr lang="ru-RU" dirty="0" smtClean="0"/>
              <a:t>слайда представлены показания заявленные при регистрации МИ, в правой</a:t>
            </a:r>
            <a:r>
              <a:rPr lang="ru-RU" baseline="0" dirty="0" smtClean="0"/>
              <a:t> – дополнительные показания. </a:t>
            </a:r>
          </a:p>
          <a:p>
            <a:r>
              <a:rPr lang="ru-RU" baseline="0" dirty="0" smtClean="0"/>
              <a:t>В таком случае, при внесении изменений необходимо предоставить сведения о клинической эффективности изделия по новому показанию</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103</a:t>
            </a:fld>
            <a:endParaRPr lang="ru-RU" dirty="0"/>
          </a:p>
        </p:txBody>
      </p:sp>
    </p:spTree>
    <p:extLst>
      <p:ext uri="{BB962C8B-B14F-4D97-AF65-F5344CB8AC3E}">
        <p14:creationId xmlns:p14="http://schemas.microsoft.com/office/powerpoint/2010/main" val="26133773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Если при обращении</a:t>
            </a:r>
            <a:r>
              <a:rPr lang="ru-RU" baseline="0" dirty="0" smtClean="0"/>
              <a:t> медицинского изделия были обнаружены дополнительные противопоказания, внести  изменения нужно как можно скорее! Проведение клинических испытаний в этом случае также обязательно. </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104</a:t>
            </a:fld>
            <a:endParaRPr lang="ru-RU" dirty="0"/>
          </a:p>
        </p:txBody>
      </p:sp>
    </p:spTree>
    <p:extLst>
      <p:ext uri="{BB962C8B-B14F-4D97-AF65-F5344CB8AC3E}">
        <p14:creationId xmlns:p14="http://schemas.microsoft.com/office/powerpoint/2010/main" val="17453867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85</a:t>
            </a:fld>
            <a:endParaRPr lang="ru-RU"/>
          </a:p>
        </p:txBody>
      </p:sp>
    </p:spTree>
    <p:extLst>
      <p:ext uri="{BB962C8B-B14F-4D97-AF65-F5344CB8AC3E}">
        <p14:creationId xmlns:p14="http://schemas.microsoft.com/office/powerpoint/2010/main" val="11080474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Часто во время обращения медицинского</a:t>
            </a:r>
            <a:r>
              <a:rPr lang="ru-RU" baseline="0" dirty="0" smtClean="0"/>
              <a:t> изделия выявляются побочные эффекты, не учтенные при регистрации МИ. При внесении изменений важно представить также доказательства, что польза от применения данного медицинского изделия превышает риски (побочные эффекты). На слайде представлен пример имплантата на основе гиалуроновой кислоты для внутрикожного введения и списка побочных эффектов заявленных к регистрации </a:t>
            </a:r>
          </a:p>
          <a:p>
            <a:r>
              <a:rPr lang="ru-RU" baseline="0" dirty="0" smtClean="0"/>
              <a:t>А также дополнительного побочного эффекта при поверхностном введении геля (уплотнение или узелки в месте введения)</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105</a:t>
            </a:fld>
            <a:endParaRPr lang="ru-RU" dirty="0"/>
          </a:p>
        </p:txBody>
      </p:sp>
    </p:spTree>
    <p:extLst>
      <p:ext uri="{BB962C8B-B14F-4D97-AF65-F5344CB8AC3E}">
        <p14:creationId xmlns:p14="http://schemas.microsoft.com/office/powerpoint/2010/main" val="35655117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Пример 5. производитель вносит дополнительные области применения</a:t>
            </a:r>
          </a:p>
          <a:p>
            <a:r>
              <a:rPr lang="ru-RU" baseline="0" dirty="0" smtClean="0"/>
              <a:t>Изделие изначально предназначалось для шейного и поясничного отделов позвоночника, запястья, кисти, пальцев, коленей, связок, бедра, стопы и голеностопного сустава.</a:t>
            </a:r>
          </a:p>
          <a:p>
            <a:r>
              <a:rPr lang="ru-RU" baseline="0" dirty="0" smtClean="0"/>
              <a:t>С помощью внесения изменений дополнить такими областями применения, как плечо и локоть. Для этого необходимо предоставить сведения о клинической эффективности МИ в новой области.</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106</a:t>
            </a:fld>
            <a:endParaRPr lang="ru-RU" dirty="0"/>
          </a:p>
        </p:txBody>
      </p:sp>
    </p:spTree>
    <p:extLst>
      <p:ext uri="{BB962C8B-B14F-4D97-AF65-F5344CB8AC3E}">
        <p14:creationId xmlns:p14="http://schemas.microsoft.com/office/powerpoint/2010/main" val="2055821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Индустрия медицины</a:t>
            </a:r>
            <a:r>
              <a:rPr lang="ru-RU" baseline="0" dirty="0" smtClean="0"/>
              <a:t> не стоит на месте. Благодаря внесению изменений не нужно перерегистрировать МИ заново, если произошла незначительная модернизация, например, изменился режим работы и дизайн рабочей части (манипулы). </a:t>
            </a:r>
          </a:p>
          <a:p>
            <a:r>
              <a:rPr lang="ru-RU" baseline="0" dirty="0" smtClean="0"/>
              <a:t>Как видно на примере, производитель модернизировал рабочую часть, продублировал органы управления, добавил дополнительные опции, при этом метод воздействия остался прежним.</a:t>
            </a:r>
          </a:p>
          <a:p>
            <a:r>
              <a:rPr lang="ru-RU" baseline="0" dirty="0" smtClean="0"/>
              <a:t>Следует обратить внимание, основанием для отказа в внесении изменений является изменение функционального назначения и(или) принципа действия МИ.</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107</a:t>
            </a:fld>
            <a:endParaRPr lang="ru-RU" dirty="0"/>
          </a:p>
        </p:txBody>
      </p:sp>
    </p:spTree>
    <p:extLst>
      <p:ext uri="{BB962C8B-B14F-4D97-AF65-F5344CB8AC3E}">
        <p14:creationId xmlns:p14="http://schemas.microsoft.com/office/powerpoint/2010/main" val="738963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Вышеуказанное</a:t>
            </a:r>
            <a:r>
              <a:rPr lang="ru-RU" baseline="0" dirty="0" smtClean="0"/>
              <a:t> замечание применимо и когда производитель дополняет изделие новой рабочей частью.</a:t>
            </a:r>
          </a:p>
          <a:p>
            <a:r>
              <a:rPr lang="ru-RU" baseline="0" dirty="0" smtClean="0"/>
              <a:t>Для внесения изменений необходимо представить клиническую эффективность медицинского изделия с новой рабочей частью</a:t>
            </a:r>
          </a:p>
          <a:p>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108</a:t>
            </a:fld>
            <a:endParaRPr lang="ru-RU" dirty="0"/>
          </a:p>
        </p:txBody>
      </p:sp>
    </p:spTree>
    <p:extLst>
      <p:ext uri="{BB962C8B-B14F-4D97-AF65-F5344CB8AC3E}">
        <p14:creationId xmlns:p14="http://schemas.microsoft.com/office/powerpoint/2010/main" val="272513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 расширении</a:t>
            </a:r>
            <a:r>
              <a:rPr lang="ru-RU" baseline="0" dirty="0" smtClean="0"/>
              <a:t> условий применения, также требуется проведение дополнительных клинических испытаний. Например, если ранее тонометр предназначался только для использования в ЛПУ, то при расширении условий применения (в домашних условиях) необходимо дополнить инструкцию по эксплуатации, или создать дополнительный документ – Инструкция по применению для самостоятельного домашнего использования. Дополнительные клинические испытания также должны доказывать, что инструкция по применению корректна и пациент может самостоятельно использовать данное изделие.</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109</a:t>
            </a:fld>
            <a:endParaRPr lang="ru-RU" dirty="0"/>
          </a:p>
        </p:txBody>
      </p:sp>
    </p:spTree>
    <p:extLst>
      <p:ext uri="{BB962C8B-B14F-4D97-AF65-F5344CB8AC3E}">
        <p14:creationId xmlns:p14="http://schemas.microsoft.com/office/powerpoint/2010/main" val="11489681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Электрокардиограф и</a:t>
            </a:r>
            <a:r>
              <a:rPr lang="ru-RU" baseline="0" dirty="0" smtClean="0"/>
              <a:t> электроды – самостоятельные медицинские изделия, однако  в инструкции по применению подобных изделий всегда указываются сведения о совместимости. Если производитель дополняет инструкцию по эксплуатации новыми совместимыми изделиями, во время внесения изменений необходимо предоставить клинические испытания, доказывающие эффективность совместимых медицинских изделий. </a:t>
            </a:r>
          </a:p>
          <a:p>
            <a:r>
              <a:rPr lang="ru-RU" baseline="0" dirty="0" smtClean="0"/>
              <a:t>При этом для новых электродов – самостоятельная регистрация, для совместимого электрокардиографа – внесений изменений в инструкцию по эксплуатации по 55 п.</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110</a:t>
            </a:fld>
            <a:endParaRPr lang="ru-RU" dirty="0"/>
          </a:p>
        </p:txBody>
      </p:sp>
    </p:spTree>
    <p:extLst>
      <p:ext uri="{BB962C8B-B14F-4D97-AF65-F5344CB8AC3E}">
        <p14:creationId xmlns:p14="http://schemas.microsoft.com/office/powerpoint/2010/main" val="13388044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Иногда,</a:t>
            </a:r>
            <a:r>
              <a:rPr lang="ru-RU" baseline="0" dirty="0" smtClean="0"/>
              <a:t> в процессе обращения МИ, необходимо внести дополнительные указания по использованию в связи с научным исследованиями и клиническими наблюдениями данного изделия.</a:t>
            </a:r>
          </a:p>
          <a:p>
            <a:r>
              <a:rPr lang="ru-RU" baseline="0" dirty="0" smtClean="0"/>
              <a:t>Например, в ходе долгосрочных наблюдений было выявлено, что при установке двухкомпонентных имплантатов – второй элемент (абатмент) необходимо устанавливать не через 4 месяца, как было указано ранее в инструкции по эксплуатации, а через 6 месяцев после имплантации. Т.к. это снижает риск возникновения нежелательных явлений после имплантации и после установки коронки на имплантат.</a:t>
            </a:r>
          </a:p>
          <a:p>
            <a:r>
              <a:rPr lang="ru-RU" baseline="0" dirty="0" smtClean="0"/>
              <a:t>Эти и любые другие сведения, требующие уточнения для пользователей МИ можно вносить в инструкцию по эксплуатации с представлением доказательств повышения качества, эффективности и безопасности МИ с учетом этих рекомендаций.</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111</a:t>
            </a:fld>
            <a:endParaRPr lang="ru-RU" dirty="0"/>
          </a:p>
        </p:txBody>
      </p:sp>
    </p:spTree>
    <p:extLst>
      <p:ext uri="{BB962C8B-B14F-4D97-AF65-F5344CB8AC3E}">
        <p14:creationId xmlns:p14="http://schemas.microsoft.com/office/powerpoint/2010/main" val="22435080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112</a:t>
            </a:fld>
            <a:endParaRPr lang="ru-RU" dirty="0"/>
          </a:p>
        </p:txBody>
      </p:sp>
    </p:spTree>
    <p:extLst>
      <p:ext uri="{BB962C8B-B14F-4D97-AF65-F5344CB8AC3E}">
        <p14:creationId xmlns:p14="http://schemas.microsoft.com/office/powerpoint/2010/main" val="35125876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113</a:t>
            </a:fld>
            <a:endParaRPr lang="ru-RU" dirty="0"/>
          </a:p>
        </p:txBody>
      </p:sp>
    </p:spTree>
    <p:extLst>
      <p:ext uri="{BB962C8B-B14F-4D97-AF65-F5344CB8AC3E}">
        <p14:creationId xmlns:p14="http://schemas.microsoft.com/office/powerpoint/2010/main" val="30741385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114</a:t>
            </a:fld>
            <a:endParaRPr lang="ru-RU" dirty="0"/>
          </a:p>
        </p:txBody>
      </p:sp>
    </p:spTree>
    <p:extLst>
      <p:ext uri="{BB962C8B-B14F-4D97-AF65-F5344CB8AC3E}">
        <p14:creationId xmlns:p14="http://schemas.microsoft.com/office/powerpoint/2010/main" val="19321803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86</a:t>
            </a:fld>
            <a:endParaRPr lang="ru-RU"/>
          </a:p>
        </p:txBody>
      </p:sp>
    </p:spTree>
    <p:extLst>
      <p:ext uri="{BB962C8B-B14F-4D97-AF65-F5344CB8AC3E}">
        <p14:creationId xmlns:p14="http://schemas.microsoft.com/office/powerpoint/2010/main" val="32157897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115</a:t>
            </a:fld>
            <a:endParaRPr lang="ru-RU" dirty="0"/>
          </a:p>
        </p:txBody>
      </p:sp>
    </p:spTree>
    <p:extLst>
      <p:ext uri="{BB962C8B-B14F-4D97-AF65-F5344CB8AC3E}">
        <p14:creationId xmlns:p14="http://schemas.microsoft.com/office/powerpoint/2010/main" val="9980337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116</a:t>
            </a:fld>
            <a:endParaRPr lang="ru-RU" dirty="0"/>
          </a:p>
        </p:txBody>
      </p:sp>
    </p:spTree>
    <p:extLst>
      <p:ext uri="{BB962C8B-B14F-4D97-AF65-F5344CB8AC3E}">
        <p14:creationId xmlns:p14="http://schemas.microsoft.com/office/powerpoint/2010/main" val="14855702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117</a:t>
            </a:fld>
            <a:endParaRPr lang="ru-RU" dirty="0"/>
          </a:p>
        </p:txBody>
      </p:sp>
    </p:spTree>
    <p:extLst>
      <p:ext uri="{BB962C8B-B14F-4D97-AF65-F5344CB8AC3E}">
        <p14:creationId xmlns:p14="http://schemas.microsoft.com/office/powerpoint/2010/main" val="13976034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118</a:t>
            </a:fld>
            <a:endParaRPr lang="ru-RU" dirty="0"/>
          </a:p>
        </p:txBody>
      </p:sp>
    </p:spTree>
    <p:extLst>
      <p:ext uri="{BB962C8B-B14F-4D97-AF65-F5344CB8AC3E}">
        <p14:creationId xmlns:p14="http://schemas.microsoft.com/office/powerpoint/2010/main" val="3825864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119</a:t>
            </a:fld>
            <a:endParaRPr lang="ru-RU" dirty="0"/>
          </a:p>
        </p:txBody>
      </p:sp>
    </p:spTree>
    <p:extLst>
      <p:ext uri="{BB962C8B-B14F-4D97-AF65-F5344CB8AC3E}">
        <p14:creationId xmlns:p14="http://schemas.microsoft.com/office/powerpoint/2010/main" val="2828607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120</a:t>
            </a:fld>
            <a:endParaRPr lang="ru-RU" dirty="0"/>
          </a:p>
        </p:txBody>
      </p:sp>
    </p:spTree>
    <p:extLst>
      <p:ext uri="{BB962C8B-B14F-4D97-AF65-F5344CB8AC3E}">
        <p14:creationId xmlns:p14="http://schemas.microsoft.com/office/powerpoint/2010/main" val="14454901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121</a:t>
            </a:fld>
            <a:endParaRPr lang="ru-RU" dirty="0"/>
          </a:p>
        </p:txBody>
      </p:sp>
    </p:spTree>
    <p:extLst>
      <p:ext uri="{BB962C8B-B14F-4D97-AF65-F5344CB8AC3E}">
        <p14:creationId xmlns:p14="http://schemas.microsoft.com/office/powerpoint/2010/main" val="26742814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122</a:t>
            </a:fld>
            <a:endParaRPr lang="ru-RU" dirty="0"/>
          </a:p>
        </p:txBody>
      </p:sp>
    </p:spTree>
    <p:extLst>
      <p:ext uri="{BB962C8B-B14F-4D97-AF65-F5344CB8AC3E}">
        <p14:creationId xmlns:p14="http://schemas.microsoft.com/office/powerpoint/2010/main" val="22273744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123</a:t>
            </a:fld>
            <a:endParaRPr lang="ru-RU" dirty="0"/>
          </a:p>
        </p:txBody>
      </p:sp>
    </p:spTree>
    <p:extLst>
      <p:ext uri="{BB962C8B-B14F-4D97-AF65-F5344CB8AC3E}">
        <p14:creationId xmlns:p14="http://schemas.microsoft.com/office/powerpoint/2010/main" val="1384898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124</a:t>
            </a:fld>
            <a:endParaRPr lang="ru-RU" dirty="0"/>
          </a:p>
        </p:txBody>
      </p:sp>
    </p:spTree>
    <p:extLst>
      <p:ext uri="{BB962C8B-B14F-4D97-AF65-F5344CB8AC3E}">
        <p14:creationId xmlns:p14="http://schemas.microsoft.com/office/powerpoint/2010/main" val="13901403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87</a:t>
            </a:fld>
            <a:endParaRPr lang="ru-RU"/>
          </a:p>
        </p:txBody>
      </p:sp>
    </p:spTree>
    <p:extLst>
      <p:ext uri="{BB962C8B-B14F-4D97-AF65-F5344CB8AC3E}">
        <p14:creationId xmlns:p14="http://schemas.microsoft.com/office/powerpoint/2010/main" val="12365618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125</a:t>
            </a:fld>
            <a:endParaRPr lang="ru-RU" dirty="0"/>
          </a:p>
        </p:txBody>
      </p:sp>
    </p:spTree>
    <p:extLst>
      <p:ext uri="{BB962C8B-B14F-4D97-AF65-F5344CB8AC3E}">
        <p14:creationId xmlns:p14="http://schemas.microsoft.com/office/powerpoint/2010/main" val="29765180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126</a:t>
            </a:fld>
            <a:endParaRPr lang="ru-RU" dirty="0"/>
          </a:p>
        </p:txBody>
      </p:sp>
    </p:spTree>
    <p:extLst>
      <p:ext uri="{BB962C8B-B14F-4D97-AF65-F5344CB8AC3E}">
        <p14:creationId xmlns:p14="http://schemas.microsoft.com/office/powerpoint/2010/main" val="404070735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127</a:t>
            </a:fld>
            <a:endParaRPr lang="ru-RU" dirty="0"/>
          </a:p>
        </p:txBody>
      </p:sp>
    </p:spTree>
    <p:extLst>
      <p:ext uri="{BB962C8B-B14F-4D97-AF65-F5344CB8AC3E}">
        <p14:creationId xmlns:p14="http://schemas.microsoft.com/office/powerpoint/2010/main" val="261454211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128</a:t>
            </a:fld>
            <a:endParaRPr lang="ru-RU" dirty="0"/>
          </a:p>
        </p:txBody>
      </p:sp>
    </p:spTree>
    <p:extLst>
      <p:ext uri="{BB962C8B-B14F-4D97-AF65-F5344CB8AC3E}">
        <p14:creationId xmlns:p14="http://schemas.microsoft.com/office/powerpoint/2010/main" val="4046259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129</a:t>
            </a:fld>
            <a:endParaRPr lang="ru-RU" dirty="0"/>
          </a:p>
        </p:txBody>
      </p:sp>
    </p:spTree>
    <p:extLst>
      <p:ext uri="{BB962C8B-B14F-4D97-AF65-F5344CB8AC3E}">
        <p14:creationId xmlns:p14="http://schemas.microsoft.com/office/powerpoint/2010/main" val="4159924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89</a:t>
            </a:fld>
            <a:endParaRPr lang="ru-RU"/>
          </a:p>
        </p:txBody>
      </p:sp>
    </p:spTree>
    <p:extLst>
      <p:ext uri="{BB962C8B-B14F-4D97-AF65-F5344CB8AC3E}">
        <p14:creationId xmlns:p14="http://schemas.microsoft.com/office/powerpoint/2010/main" val="3332074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90</a:t>
            </a:fld>
            <a:endParaRPr lang="ru-RU"/>
          </a:p>
        </p:txBody>
      </p:sp>
    </p:spTree>
    <p:extLst>
      <p:ext uri="{BB962C8B-B14F-4D97-AF65-F5344CB8AC3E}">
        <p14:creationId xmlns:p14="http://schemas.microsoft.com/office/powerpoint/2010/main" val="33320747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FF2A89BE-6EDD-469E-B9E6-1FB71B8D1810}" type="slidenum">
              <a:rPr lang="ru-RU" smtClean="0"/>
              <a:pPr/>
              <a:t>91</a:t>
            </a:fld>
            <a:endParaRPr lang="ru-RU"/>
          </a:p>
        </p:txBody>
      </p:sp>
    </p:spTree>
    <p:extLst>
      <p:ext uri="{BB962C8B-B14F-4D97-AF65-F5344CB8AC3E}">
        <p14:creationId xmlns:p14="http://schemas.microsoft.com/office/powerpoint/2010/main" val="33320747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B544D9F5-3676-48A6-B5DF-3F4DF1123416}" type="slidenum">
              <a:rPr lang="ru-RU" smtClean="0"/>
              <a:pPr/>
              <a:t>93</a:t>
            </a:fld>
            <a:endParaRPr lang="ru-RU" dirty="0"/>
          </a:p>
        </p:txBody>
      </p:sp>
    </p:spTree>
    <p:extLst>
      <p:ext uri="{BB962C8B-B14F-4D97-AF65-F5344CB8AC3E}">
        <p14:creationId xmlns:p14="http://schemas.microsoft.com/office/powerpoint/2010/main" val="1448251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Результаты клинических испытаний при проведении экспертизы по 55 пункту</a:t>
            </a:r>
            <a:r>
              <a:rPr lang="ru-RU" baseline="0" dirty="0" smtClean="0"/>
              <a:t> Правил госрегистрации оцениваются в соответствии с требованиями раздела 4 приказа Минздрава России № 2н.</a:t>
            </a:r>
            <a:endParaRPr lang="ru-RU" dirty="0"/>
          </a:p>
        </p:txBody>
      </p:sp>
      <p:sp>
        <p:nvSpPr>
          <p:cNvPr id="4" name="Номер слайда 3"/>
          <p:cNvSpPr>
            <a:spLocks noGrp="1"/>
          </p:cNvSpPr>
          <p:nvPr>
            <p:ph type="sldNum" sz="quarter" idx="10"/>
          </p:nvPr>
        </p:nvSpPr>
        <p:spPr/>
        <p:txBody>
          <a:bodyPr/>
          <a:lstStyle/>
          <a:p>
            <a:fld id="{B544D9F5-3676-48A6-B5DF-3F4DF1123416}" type="slidenum">
              <a:rPr lang="ru-RU" smtClean="0"/>
              <a:pPr/>
              <a:t>94</a:t>
            </a:fld>
            <a:endParaRPr lang="ru-RU" dirty="0"/>
          </a:p>
        </p:txBody>
      </p:sp>
    </p:spTree>
    <p:extLst>
      <p:ext uri="{BB962C8B-B14F-4D97-AF65-F5344CB8AC3E}">
        <p14:creationId xmlns:p14="http://schemas.microsoft.com/office/powerpoint/2010/main" val="493882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Название 1"/>
          <p:cNvSpPr>
            <a:spLocks noGrp="1"/>
          </p:cNvSpPr>
          <p:nvPr>
            <p:ph type="ctrTitle"/>
          </p:nvPr>
        </p:nvSpPr>
        <p:spPr>
          <a:xfrm>
            <a:off x="685800" y="2130425"/>
            <a:ext cx="7772400" cy="1470025"/>
          </a:xfrm>
        </p:spPr>
        <p:txBody>
          <a:bodyPr/>
          <a:lstStyle/>
          <a:p>
            <a:r>
              <a:rPr lang="en-US"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Образец подзаголовка</a:t>
            </a:r>
            <a:endParaRPr lang="ru-RU"/>
          </a:p>
        </p:txBody>
      </p:sp>
      <p:sp>
        <p:nvSpPr>
          <p:cNvPr id="4" name="Дата 3"/>
          <p:cNvSpPr>
            <a:spLocks noGrp="1"/>
          </p:cNvSpPr>
          <p:nvPr>
            <p:ph type="dt" sz="half" idx="10"/>
          </p:nvPr>
        </p:nvSpPr>
        <p:spPr/>
        <p:txBody>
          <a:bodyPr/>
          <a:lstStyle/>
          <a:p>
            <a:fld id="{0C79D3D1-39C4-4897-AD66-808782A36E2F}" type="datetime1">
              <a:rPr lang="ru-RU" smtClean="0"/>
              <a:pPr/>
              <a:t>28.04.2016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cxnSp>
        <p:nvCxnSpPr>
          <p:cNvPr id="7" name="Прямая соединительная линия 6"/>
          <p:cNvCxnSpPr/>
          <p:nvPr userDrawn="1"/>
        </p:nvCxnSpPr>
        <p:spPr>
          <a:xfrm>
            <a:off x="35496" y="1052736"/>
            <a:ext cx="9108504" cy="0"/>
          </a:xfrm>
          <a:prstGeom prst="line">
            <a:avLst/>
          </a:prstGeom>
          <a:ln>
            <a:gradFill flip="none" rotWithShape="1">
              <a:gsLst>
                <a:gs pos="51000">
                  <a:srgbClr val="6497DA"/>
                </a:gs>
                <a:gs pos="0">
                  <a:srgbClr val="134D97"/>
                </a:gs>
                <a:gs pos="100000">
                  <a:srgbClr val="134D97"/>
                </a:gs>
              </a:gsLst>
              <a:lin ang="0" scaled="1"/>
              <a:tileRect/>
            </a:gra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2227384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 текс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EEADD825-CC97-4AD8-94E8-6ACE85EA4FBB}" type="datetime1">
              <a:rPr lang="ru-RU" smtClean="0"/>
              <a:pPr/>
              <a:t>28.04.2016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59990094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 загол.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en-US"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806BC305-B127-4F28-BE1A-1968130BDFCF}" type="datetime1">
              <a:rPr lang="ru-RU" smtClean="0"/>
              <a:pPr/>
              <a:t>28.04.2016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87522666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idx="1"/>
          </p:nvPr>
        </p:nvSpPr>
        <p:spPr/>
        <p:txBody>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10"/>
          </p:nvPr>
        </p:nvSpPr>
        <p:spPr/>
        <p:txBody>
          <a:bodyPr/>
          <a:lstStyle/>
          <a:p>
            <a:fld id="{11D75CC6-9019-4692-80EC-F5FBF2B2DE52}" type="datetime1">
              <a:rPr lang="ru-RU" smtClean="0"/>
              <a:pPr/>
              <a:t>28.04.2016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cxnSp>
        <p:nvCxnSpPr>
          <p:cNvPr id="7" name="Прямая соединительная линия 6"/>
          <p:cNvCxnSpPr/>
          <p:nvPr userDrawn="1"/>
        </p:nvCxnSpPr>
        <p:spPr>
          <a:xfrm>
            <a:off x="35496" y="1052736"/>
            <a:ext cx="9108504" cy="0"/>
          </a:xfrm>
          <a:prstGeom prst="line">
            <a:avLst/>
          </a:prstGeom>
          <a:ln>
            <a:gradFill flip="none" rotWithShape="1">
              <a:gsLst>
                <a:gs pos="51000">
                  <a:srgbClr val="6497DA"/>
                </a:gs>
                <a:gs pos="0">
                  <a:srgbClr val="134D97"/>
                </a:gs>
                <a:gs pos="100000">
                  <a:srgbClr val="134D97"/>
                </a:gs>
              </a:gsLst>
              <a:lin ang="0" scaled="1"/>
              <a:tileRect/>
            </a:gra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261271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cxnSp>
        <p:nvCxnSpPr>
          <p:cNvPr id="11" name="Прямая соединительная линия 10"/>
          <p:cNvCxnSpPr/>
          <p:nvPr userDrawn="1"/>
        </p:nvCxnSpPr>
        <p:spPr>
          <a:xfrm>
            <a:off x="35496" y="1052736"/>
            <a:ext cx="9108504" cy="0"/>
          </a:xfrm>
          <a:prstGeom prst="line">
            <a:avLst/>
          </a:prstGeom>
          <a:ln>
            <a:gradFill flip="none" rotWithShape="1">
              <a:gsLst>
                <a:gs pos="51000">
                  <a:srgbClr val="6497DA"/>
                </a:gs>
                <a:gs pos="0">
                  <a:srgbClr val="134D97"/>
                </a:gs>
                <a:gs pos="100000">
                  <a:srgbClr val="134D97"/>
                </a:gs>
              </a:gsLst>
              <a:lin ang="0" scaled="1"/>
              <a:tileRect/>
            </a:gra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Образец текста</a:t>
            </a:r>
          </a:p>
        </p:txBody>
      </p:sp>
      <p:sp>
        <p:nvSpPr>
          <p:cNvPr id="7" name="Заголовок 6"/>
          <p:cNvSpPr>
            <a:spLocks noGrp="1"/>
          </p:cNvSpPr>
          <p:nvPr>
            <p:ph type="title"/>
          </p:nvPr>
        </p:nvSpPr>
        <p:spPr/>
        <p:txBody>
          <a:bodyPr/>
          <a:lstStyle/>
          <a:p>
            <a:r>
              <a:rPr lang="ru-RU" dirty="0" smtClean="0"/>
              <a:t>Образец заголовка</a:t>
            </a:r>
            <a:endParaRPr lang="ru-RU" dirty="0"/>
          </a:p>
        </p:txBody>
      </p:sp>
      <p:sp>
        <p:nvSpPr>
          <p:cNvPr id="8" name="Дата 7"/>
          <p:cNvSpPr>
            <a:spLocks noGrp="1"/>
          </p:cNvSpPr>
          <p:nvPr>
            <p:ph type="dt" sz="half" idx="10"/>
          </p:nvPr>
        </p:nvSpPr>
        <p:spPr/>
        <p:txBody>
          <a:bodyPr/>
          <a:lstStyle/>
          <a:p>
            <a:fld id="{7D15C566-DC53-4300-91C3-1F400017E09D}" type="datetime1">
              <a:rPr lang="ru-RU" smtClean="0"/>
              <a:pPr/>
              <a:t>28.04.2016</a:t>
            </a:fld>
            <a:endParaRPr lang="ru-RU"/>
          </a:p>
        </p:txBody>
      </p:sp>
      <p:sp>
        <p:nvSpPr>
          <p:cNvPr id="9" name="Номер слайда 8"/>
          <p:cNvSpPr>
            <a:spLocks noGrp="1"/>
          </p:cNvSpPr>
          <p:nvPr>
            <p:ph type="sldNum" sz="quarter" idx="11"/>
          </p:nvPr>
        </p:nvSpPr>
        <p:spPr/>
        <p:txBody>
          <a:bodyPr/>
          <a:lstStyle/>
          <a:p>
            <a:fld id="{725C68B6-61C2-468F-89AB-4B9F7531AA68}"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extLst>
      <p:ext uri="{BB962C8B-B14F-4D97-AF65-F5344CB8AC3E}">
        <p14:creationId xmlns:p14="http://schemas.microsoft.com/office/powerpoint/2010/main" val="22938729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Дата 4"/>
          <p:cNvSpPr>
            <a:spLocks noGrp="1"/>
          </p:cNvSpPr>
          <p:nvPr>
            <p:ph type="dt" sz="half" idx="10"/>
          </p:nvPr>
        </p:nvSpPr>
        <p:spPr/>
        <p:txBody>
          <a:bodyPr/>
          <a:lstStyle/>
          <a:p>
            <a:fld id="{6C94471D-74E0-4A5D-A055-2D19A1862D2D}" type="datetime1">
              <a:rPr lang="ru-RU" smtClean="0"/>
              <a:pPr/>
              <a:t>28.04.2016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378843917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lvl1pPr>
              <a:defRPr/>
            </a:lvl1pPr>
          </a:lstStyle>
          <a:p>
            <a:r>
              <a:rPr lang="en-US"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7" name="Дата 6"/>
          <p:cNvSpPr>
            <a:spLocks noGrp="1"/>
          </p:cNvSpPr>
          <p:nvPr>
            <p:ph type="dt" sz="half" idx="10"/>
          </p:nvPr>
        </p:nvSpPr>
        <p:spPr/>
        <p:txBody>
          <a:bodyPr/>
          <a:lstStyle/>
          <a:p>
            <a:fld id="{C3220212-C47E-4CCE-837B-C17C5EEE8EBA}" type="datetime1">
              <a:rPr lang="ru-RU" smtClean="0"/>
              <a:pPr/>
              <a:t>28.04.2016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8560361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Название 1"/>
          <p:cNvSpPr>
            <a:spLocks noGrp="1"/>
          </p:cNvSpPr>
          <p:nvPr>
            <p:ph type="title"/>
          </p:nvPr>
        </p:nvSpPr>
        <p:spPr/>
        <p:txBody>
          <a:bodyPr/>
          <a:lstStyle/>
          <a:p>
            <a:r>
              <a:rPr lang="en-US" smtClean="0"/>
              <a:t>Образец заголовка</a:t>
            </a:r>
            <a:endParaRPr lang="ru-RU"/>
          </a:p>
        </p:txBody>
      </p:sp>
      <p:sp>
        <p:nvSpPr>
          <p:cNvPr id="3" name="Дата 2"/>
          <p:cNvSpPr>
            <a:spLocks noGrp="1"/>
          </p:cNvSpPr>
          <p:nvPr>
            <p:ph type="dt" sz="half" idx="10"/>
          </p:nvPr>
        </p:nvSpPr>
        <p:spPr/>
        <p:txBody>
          <a:bodyPr/>
          <a:lstStyle/>
          <a:p>
            <a:fld id="{7AD2E5EF-95BE-47A1-BFFA-5A93F3D7E46E}" type="datetime1">
              <a:rPr lang="ru-RU" smtClean="0"/>
              <a:pPr/>
              <a:t>28.04.2016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cxnSp>
        <p:nvCxnSpPr>
          <p:cNvPr id="6" name="Прямая соединительная линия 5"/>
          <p:cNvCxnSpPr/>
          <p:nvPr userDrawn="1"/>
        </p:nvCxnSpPr>
        <p:spPr>
          <a:xfrm>
            <a:off x="35496" y="1052736"/>
            <a:ext cx="9108504" cy="0"/>
          </a:xfrm>
          <a:prstGeom prst="line">
            <a:avLst/>
          </a:prstGeom>
          <a:ln>
            <a:gradFill flip="none" rotWithShape="1">
              <a:gsLst>
                <a:gs pos="51000">
                  <a:srgbClr val="6497DA"/>
                </a:gs>
                <a:gs pos="0">
                  <a:srgbClr val="134D97"/>
                </a:gs>
                <a:gs pos="100000">
                  <a:srgbClr val="134D97"/>
                </a:gs>
              </a:gsLst>
              <a:lin ang="0" scaled="1"/>
              <a:tileRect/>
            </a:gra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5175382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7992BA9-E7C6-445B-B226-0FF3FDD2CE80}" type="datetime1">
              <a:rPr lang="ru-RU" smtClean="0"/>
              <a:pPr/>
              <a:t>28.04.2016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cxnSp>
        <p:nvCxnSpPr>
          <p:cNvPr id="5" name="Прямая соединительная линия 4"/>
          <p:cNvCxnSpPr/>
          <p:nvPr userDrawn="1"/>
        </p:nvCxnSpPr>
        <p:spPr>
          <a:xfrm>
            <a:off x="35496" y="1052736"/>
            <a:ext cx="9108504" cy="0"/>
          </a:xfrm>
          <a:prstGeom prst="line">
            <a:avLst/>
          </a:prstGeom>
          <a:ln>
            <a:gradFill flip="none" rotWithShape="1">
              <a:gsLst>
                <a:gs pos="51000">
                  <a:srgbClr val="6497DA"/>
                </a:gs>
                <a:gs pos="0">
                  <a:srgbClr val="134D97"/>
                </a:gs>
                <a:gs pos="100000">
                  <a:srgbClr val="134D97"/>
                </a:gs>
              </a:gsLst>
              <a:lin ang="0" scaled="1"/>
              <a:tileRect/>
            </a:gra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91208928"/>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457200" y="273050"/>
            <a:ext cx="3008313" cy="1162050"/>
          </a:xfrm>
        </p:spPr>
        <p:txBody>
          <a:bodyPr anchor="b"/>
          <a:lstStyle>
            <a:lvl1pPr algn="l">
              <a:defRPr sz="2000" b="1"/>
            </a:lvl1pPr>
          </a:lstStyle>
          <a:p>
            <a:r>
              <a:rPr lang="en-US"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CD92314E-CA57-4BA1-8FC4-ABFCFAC71930}" type="datetime1">
              <a:rPr lang="ru-RU" smtClean="0"/>
              <a:pPr/>
              <a:t>28.04.2016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1883024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Название 1"/>
          <p:cNvSpPr>
            <a:spLocks noGrp="1"/>
          </p:cNvSpPr>
          <p:nvPr>
            <p:ph type="title"/>
          </p:nvPr>
        </p:nvSpPr>
        <p:spPr>
          <a:xfrm>
            <a:off x="1792288" y="4800600"/>
            <a:ext cx="5486400" cy="566738"/>
          </a:xfrm>
        </p:spPr>
        <p:txBody>
          <a:bodyPr anchor="b"/>
          <a:lstStyle>
            <a:lvl1pPr algn="l">
              <a:defRPr sz="2000" b="1"/>
            </a:lvl1pPr>
          </a:lstStyle>
          <a:p>
            <a:r>
              <a:rPr lang="en-US"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Образец текста</a:t>
            </a:r>
          </a:p>
        </p:txBody>
      </p:sp>
      <p:sp>
        <p:nvSpPr>
          <p:cNvPr id="5" name="Дата 4"/>
          <p:cNvSpPr>
            <a:spLocks noGrp="1"/>
          </p:cNvSpPr>
          <p:nvPr>
            <p:ph type="dt" sz="half" idx="10"/>
          </p:nvPr>
        </p:nvSpPr>
        <p:spPr/>
        <p:txBody>
          <a:bodyPr/>
          <a:lstStyle/>
          <a:p>
            <a:fld id="{9CE63A65-3FBB-41B7-B365-C16E140B670E}" type="datetime1">
              <a:rPr lang="ru-RU" smtClean="0"/>
              <a:pPr/>
              <a:t>28.04.2016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extLst>
      <p:ext uri="{BB962C8B-B14F-4D97-AF65-F5344CB8AC3E}">
        <p14:creationId xmlns:p14="http://schemas.microsoft.com/office/powerpoint/2010/main" val="289199882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CDCDC"/>
        </a:solidFill>
        <a:effectLst/>
      </p:bgPr>
    </p:bg>
    <p:spTree>
      <p:nvGrpSpPr>
        <p:cNvPr id="1" name=""/>
        <p:cNvGrpSpPr/>
        <p:nvPr/>
      </p:nvGrpSpPr>
      <p:grpSpPr>
        <a:xfrm>
          <a:off x="0" y="0"/>
          <a:ext cx="0" cy="0"/>
          <a:chOff x="0" y="0"/>
          <a:chExt cx="0" cy="0"/>
        </a:xfrm>
      </p:grpSpPr>
      <p:cxnSp>
        <p:nvCxnSpPr>
          <p:cNvPr id="23" name="Прямая соединительная линия 22"/>
          <p:cNvCxnSpPr/>
          <p:nvPr userDrawn="1"/>
        </p:nvCxnSpPr>
        <p:spPr>
          <a:xfrm flipH="1">
            <a:off x="0" y="116632"/>
            <a:ext cx="9144000" cy="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userDrawn="1"/>
        </p:nvCxnSpPr>
        <p:spPr>
          <a:xfrm>
            <a:off x="35496" y="0"/>
            <a:ext cx="0" cy="6858000"/>
          </a:xfrm>
          <a:prstGeom prst="line">
            <a:avLst/>
          </a:prstGeom>
          <a:ln>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Прямая соединительная линия 10"/>
          <p:cNvCxnSpPr/>
          <p:nvPr userDrawn="1"/>
        </p:nvCxnSpPr>
        <p:spPr>
          <a:xfrm>
            <a:off x="0" y="44624"/>
            <a:ext cx="9144000" cy="0"/>
          </a:xfrm>
          <a:prstGeom prst="line">
            <a:avLst/>
          </a:prstGeom>
          <a:ln>
            <a:solidFill>
              <a:schemeClr val="tx2"/>
            </a:solidFill>
          </a:ln>
        </p:spPr>
        <p:style>
          <a:lnRef idx="2">
            <a:schemeClr val="accent1"/>
          </a:lnRef>
          <a:fillRef idx="0">
            <a:schemeClr val="accent1"/>
          </a:fillRef>
          <a:effectRef idx="1">
            <a:schemeClr val="accent1"/>
          </a:effectRef>
          <a:fontRef idx="minor">
            <a:schemeClr val="tx1"/>
          </a:fontRef>
        </p:style>
      </p:cxnSp>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err="1" smtClean="0"/>
              <a:t>Образец</a:t>
            </a:r>
            <a:r>
              <a:rPr lang="en-US" dirty="0" smtClean="0"/>
              <a:t> </a:t>
            </a:r>
            <a:r>
              <a:rPr lang="en-US" dirty="0" err="1" smtClean="0"/>
              <a:t>заголовка</a:t>
            </a:r>
            <a:endParaRPr lang="ru-RU" dirty="0"/>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Образец текста</a:t>
            </a:r>
          </a:p>
          <a:p>
            <a:pPr lvl="1"/>
            <a:r>
              <a:rPr lang="en-US" smtClean="0"/>
              <a:t>Второй уровень</a:t>
            </a:r>
          </a:p>
          <a:p>
            <a:pPr lvl="2"/>
            <a:r>
              <a:rPr lang="en-US" smtClean="0"/>
              <a:t>Третий уровень</a:t>
            </a:r>
          </a:p>
          <a:p>
            <a:pPr lvl="3"/>
            <a:r>
              <a:rPr lang="en-US" smtClean="0"/>
              <a:t>Четвертый уровень</a:t>
            </a:r>
          </a:p>
          <a:p>
            <a:pPr lvl="4"/>
            <a:r>
              <a:rPr lang="en-US"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15C566-DC53-4300-91C3-1F400017E09D}" type="datetime1">
              <a:rPr lang="ru-RU" smtClean="0"/>
              <a:pPr/>
              <a:t>28.04.2016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pic>
        <p:nvPicPr>
          <p:cNvPr id="7" name="Изображение 6" descr="logo_fs_rzn.jpe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3787" y="61200"/>
            <a:ext cx="629781" cy="980728"/>
          </a:xfrm>
          <a:prstGeom prst="rect">
            <a:avLst/>
          </a:prstGeom>
          <a:ln w="25400">
            <a:solidFill>
              <a:srgbClr val="134D97"/>
            </a:solidFill>
          </a:ln>
          <a:effectLst/>
        </p:spPr>
      </p:pic>
      <p:cxnSp>
        <p:nvCxnSpPr>
          <p:cNvPr id="12" name="Прямая соединительная линия 11"/>
          <p:cNvCxnSpPr/>
          <p:nvPr userDrawn="1"/>
        </p:nvCxnSpPr>
        <p:spPr>
          <a:xfrm>
            <a:off x="35496" y="1052736"/>
            <a:ext cx="9108504" cy="0"/>
          </a:xfrm>
          <a:prstGeom prst="line">
            <a:avLst/>
          </a:prstGeom>
          <a:ln>
            <a:gradFill flip="none" rotWithShape="1">
              <a:gsLst>
                <a:gs pos="51000">
                  <a:srgbClr val="6497DA"/>
                </a:gs>
                <a:gs pos="0">
                  <a:srgbClr val="134D97"/>
                </a:gs>
                <a:gs pos="100000">
                  <a:srgbClr val="134D97"/>
                </a:gs>
              </a:gsLst>
              <a:lin ang="0" scaled="1"/>
              <a:tileRect/>
            </a:gradFill>
          </a:ln>
          <a:effectLst>
            <a:outerShdw blurRad="40005" dist="20320" dir="5400000" algn="t" rotWithShape="0">
              <a:prstClr val="black">
                <a:alpha val="38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3153304"/>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id="1" dur="indefinite" restart="never" nodeType="tmRoot"/>
      </p:par>
    </p:tnLst>
  </p:timing>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0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10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10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23.jpeg"/><Relationship Id="rId4" Type="http://schemas.openxmlformats.org/officeDocument/2006/relationships/image" Target="../media/image22.jpeg"/></Relationships>
</file>

<file path=ppt/slides/_rels/slide108.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24.jpeg"/><Relationship Id="rId4" Type="http://schemas.openxmlformats.org/officeDocument/2006/relationships/image" Target="../media/image23.jpeg"/></Relationships>
</file>

<file path=ppt/slides/_rels/slide10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1.png"/><Relationship Id="rId7" Type="http://schemas.openxmlformats.org/officeDocument/2006/relationships/image" Target="../media/image30.jpe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eg"/><Relationship Id="rId9" Type="http://schemas.openxmlformats.org/officeDocument/2006/relationships/image" Target="../media/image32.jpeg"/></Relationships>
</file>

<file path=ppt/slides/_rels/slide1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33.jpeg"/></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hyperlink" Target="http://www.roszdravnadzor.ru/" TargetMode="Externa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4.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4.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6.png"/><Relationship Id="rId1" Type="http://schemas.openxmlformats.org/officeDocument/2006/relationships/slideLayout" Target="../slideLayouts/slideLayout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hyperlink" Target="http://www.roszdravnadzor.ru/" TargetMode="Externa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3.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7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3.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3.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7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10</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100</a:t>
            </a:fld>
            <a:endParaRPr lang="ru-RU" dirty="0"/>
          </a:p>
        </p:txBody>
      </p:sp>
      <p:sp>
        <p:nvSpPr>
          <p:cNvPr id="5" name="Текст 2"/>
          <p:cNvSpPr txBox="1">
            <a:spLocks/>
          </p:cNvSpPr>
          <p:nvPr/>
        </p:nvSpPr>
        <p:spPr>
          <a:xfrm>
            <a:off x="712797" y="139366"/>
            <a:ext cx="8532440" cy="86409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smtClean="0">
                <a:solidFill>
                  <a:srgbClr val="002060"/>
                </a:solidFill>
                <a:latin typeface="Arial" pitchFamily="34" charset="0"/>
                <a:cs typeface="Arial" pitchFamily="34" charset="0"/>
              </a:rPr>
              <a:t>Результаты клинических испытаний считаются отрицательными: </a:t>
            </a:r>
          </a:p>
        </p:txBody>
      </p:sp>
      <p:sp>
        <p:nvSpPr>
          <p:cNvPr id="6" name="Заголовок 6"/>
          <p:cNvSpPr>
            <a:spLocks noGrp="1"/>
          </p:cNvSpPr>
          <p:nvPr>
            <p:ph type="title"/>
          </p:nvPr>
        </p:nvSpPr>
        <p:spPr>
          <a:xfrm>
            <a:off x="71406" y="5229200"/>
            <a:ext cx="8929750" cy="720080"/>
          </a:xfrm>
        </p:spPr>
        <p:txBody>
          <a:bodyPr>
            <a:normAutofit/>
          </a:bodyPr>
          <a:lstStyle/>
          <a:p>
            <a:r>
              <a:rPr lang="ru-RU" sz="2200" b="1" dirty="0" smtClean="0">
                <a:latin typeface="Times New Roman" panose="02020603050405020304" pitchFamily="18" charset="0"/>
                <a:cs typeface="Times New Roman" panose="02020603050405020304" pitchFamily="18" charset="0"/>
              </a:rPr>
              <a:t>п. 45 Приказа </a:t>
            </a:r>
            <a:r>
              <a:rPr lang="ru-RU" sz="2200" b="1" dirty="0">
                <a:latin typeface="Times New Roman" panose="02020603050405020304" pitchFamily="18" charset="0"/>
                <a:cs typeface="Times New Roman" panose="02020603050405020304" pitchFamily="18" charset="0"/>
              </a:rPr>
              <a:t>Минздрава </a:t>
            </a:r>
            <a:r>
              <a:rPr lang="ru-RU" sz="2200" b="1" dirty="0" smtClean="0">
                <a:latin typeface="Times New Roman" panose="02020603050405020304" pitchFamily="18" charset="0"/>
                <a:cs typeface="Times New Roman" panose="02020603050405020304" pitchFamily="18" charset="0"/>
              </a:rPr>
              <a:t>России от 09.01.2014 № 2н</a:t>
            </a:r>
            <a:endParaRPr lang="ru-RU" sz="2200" b="1" dirty="0">
              <a:latin typeface="Times New Roman" panose="02020603050405020304" pitchFamily="18" charset="0"/>
              <a:cs typeface="Times New Roman" panose="02020603050405020304" pitchFamily="18" charset="0"/>
            </a:endParaRPr>
          </a:p>
        </p:txBody>
      </p:sp>
      <p:sp>
        <p:nvSpPr>
          <p:cNvPr id="7" name="Объект 2"/>
          <p:cNvSpPr txBox="1">
            <a:spLocks/>
          </p:cNvSpPr>
          <p:nvPr/>
        </p:nvSpPr>
        <p:spPr>
          <a:xfrm>
            <a:off x="366694" y="1340768"/>
            <a:ext cx="8381769" cy="3741738"/>
          </a:xfrm>
          <a:prstGeom prst="rect">
            <a:avLst/>
          </a:prstGeom>
        </p:spPr>
        <p:txBody>
          <a:bodyPr vert="horz" lIns="91440" tIns="45720" rIns="91440" bIns="45720" rtlCol="0">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Wingdings" pitchFamily="2" charset="2"/>
              <a:buChar char="Ø"/>
            </a:pPr>
            <a:r>
              <a:rPr lang="ru-RU" sz="2200" dirty="0" smtClean="0">
                <a:latin typeface="Arial" pitchFamily="34" charset="0"/>
                <a:cs typeface="Arial" pitchFamily="34" charset="0"/>
              </a:rPr>
              <a:t>медицинское изделие не соответствует назначению и показаниям к применению, установленным производителем в эксплуатационной документации на медицинское изделие;</a:t>
            </a:r>
          </a:p>
          <a:p>
            <a:pPr>
              <a:buFont typeface="Wingdings" pitchFamily="2" charset="2"/>
              <a:buChar char="Ø"/>
            </a:pPr>
            <a:r>
              <a:rPr lang="ru-RU" sz="2200" dirty="0" smtClean="0">
                <a:latin typeface="Arial" pitchFamily="34" charset="0"/>
                <a:cs typeface="Arial" pitchFamily="34" charset="0"/>
              </a:rPr>
              <a:t>выявлены побочные действия, не указанные в инструкции по применению или руководстве по эксплуатации медицинского изделия, нежелательные реакции при его применении;</a:t>
            </a:r>
          </a:p>
          <a:p>
            <a:pPr>
              <a:buFont typeface="Wingdings" pitchFamily="2" charset="2"/>
              <a:buChar char="Ø"/>
            </a:pPr>
            <a:r>
              <a:rPr lang="ru-RU" sz="2200" dirty="0" smtClean="0">
                <a:latin typeface="Arial" pitchFamily="34" charset="0"/>
                <a:cs typeface="Arial" pitchFamily="34" charset="0"/>
              </a:rPr>
              <a:t>установлены факты и обстоятельства, создающие угрозу жизни и здоровью граждан и медицинских работников при применении и эксплуатации медицинского изделия.</a:t>
            </a:r>
            <a:endParaRPr lang="ru-RU" sz="2200" dirty="0">
              <a:latin typeface="Arial" pitchFamily="34" charset="0"/>
              <a:cs typeface="Arial" pitchFamily="34" charset="0"/>
            </a:endParaRPr>
          </a:p>
        </p:txBody>
      </p:sp>
    </p:spTree>
    <p:extLst>
      <p:ext uri="{BB962C8B-B14F-4D97-AF65-F5344CB8AC3E}">
        <p14:creationId xmlns:p14="http://schemas.microsoft.com/office/powerpoint/2010/main" val="90932876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Текст 2"/>
          <p:cNvSpPr>
            <a:spLocks noGrp="1"/>
          </p:cNvSpPr>
          <p:nvPr>
            <p:ph type="body" idx="1"/>
          </p:nvPr>
        </p:nvSpPr>
        <p:spPr>
          <a:xfrm>
            <a:off x="611188" y="115888"/>
            <a:ext cx="8532812" cy="865187"/>
          </a:xfrm>
        </p:spPr>
        <p:txBody>
          <a:bodyPr anchor="ctr"/>
          <a:lstStyle/>
          <a:p>
            <a:pPr algn="ctr"/>
            <a:r>
              <a:rPr lang="ru-RU" b="1" dirty="0" smtClean="0">
                <a:solidFill>
                  <a:srgbClr val="002060"/>
                </a:solidFill>
                <a:latin typeface="Arial" charset="0"/>
                <a:cs typeface="Arial" charset="0"/>
              </a:rPr>
              <a:t>Основания для проведения клинических испытаний </a:t>
            </a:r>
          </a:p>
          <a:p>
            <a:pPr algn="ctr"/>
            <a:r>
              <a:rPr lang="ru-RU" b="1" dirty="0" smtClean="0">
                <a:solidFill>
                  <a:srgbClr val="002060"/>
                </a:solidFill>
                <a:latin typeface="Arial" charset="0"/>
                <a:cs typeface="Arial" charset="0"/>
              </a:rPr>
              <a:t>по п. 55 Правил государственной регистрации МИ</a:t>
            </a:r>
          </a:p>
        </p:txBody>
      </p:sp>
      <p:sp>
        <p:nvSpPr>
          <p:cNvPr id="2" name="Номер слайда 1"/>
          <p:cNvSpPr>
            <a:spLocks noGrp="1"/>
          </p:cNvSpPr>
          <p:nvPr>
            <p:ph type="sldNum" sz="quarter" idx="11"/>
          </p:nvPr>
        </p:nvSpPr>
        <p:spPr/>
        <p:txBody>
          <a:bodyPr/>
          <a:lstStyle/>
          <a:p>
            <a:pPr>
              <a:defRPr/>
            </a:pPr>
            <a:fld id="{CB39992A-6C22-4639-82C6-94E0344F6235}" type="slidenum">
              <a:rPr lang="ru-RU"/>
              <a:pPr>
                <a:defRPr/>
              </a:pPr>
              <a:t>101</a:t>
            </a:fld>
            <a:endParaRPr lang="ru-RU" dirty="0"/>
          </a:p>
        </p:txBody>
      </p:sp>
      <p:sp>
        <p:nvSpPr>
          <p:cNvPr id="4" name="Прямоугольник 3"/>
          <p:cNvSpPr/>
          <p:nvPr/>
        </p:nvSpPr>
        <p:spPr>
          <a:xfrm>
            <a:off x="571472" y="1142984"/>
            <a:ext cx="7874976" cy="5632311"/>
          </a:xfrm>
          <a:prstGeom prst="rect">
            <a:avLst/>
          </a:prstGeom>
        </p:spPr>
        <p:txBody>
          <a:bodyPr wrap="square">
            <a:spAutoFit/>
          </a:bodyPr>
          <a:lstStyle/>
          <a:p>
            <a:pPr marL="285750" indent="-285750">
              <a:buFont typeface="Wingdings" pitchFamily="2" charset="2"/>
              <a:buChar char="Ø"/>
            </a:pPr>
            <a:r>
              <a:rPr lang="ru-RU" b="1" dirty="0">
                <a:solidFill>
                  <a:srgbClr val="002060"/>
                </a:solidFill>
                <a:latin typeface="Arial" pitchFamily="34" charset="0"/>
                <a:cs typeface="Arial" pitchFamily="34" charset="0"/>
              </a:rPr>
              <a:t>Расширение показаний к </a:t>
            </a:r>
            <a:r>
              <a:rPr lang="ru-RU" b="1" dirty="0" smtClean="0">
                <a:solidFill>
                  <a:srgbClr val="002060"/>
                </a:solidFill>
                <a:latin typeface="Arial" pitchFamily="34" charset="0"/>
                <a:cs typeface="Arial" pitchFamily="34" charset="0"/>
              </a:rPr>
              <a:t>применению</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Уточнение/дополнение показаний к </a:t>
            </a:r>
            <a:r>
              <a:rPr lang="ru-RU" b="1" dirty="0" smtClean="0">
                <a:solidFill>
                  <a:srgbClr val="002060"/>
                </a:solidFill>
                <a:latin typeface="Arial" pitchFamily="34" charset="0"/>
                <a:cs typeface="Arial" pitchFamily="34" charset="0"/>
              </a:rPr>
              <a:t>применению</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Уточнение/дополнение противопоказаний к </a:t>
            </a:r>
            <a:r>
              <a:rPr lang="ru-RU" b="1" dirty="0" smtClean="0">
                <a:solidFill>
                  <a:srgbClr val="002060"/>
                </a:solidFill>
                <a:latin typeface="Arial" pitchFamily="34" charset="0"/>
                <a:cs typeface="Arial" pitchFamily="34" charset="0"/>
              </a:rPr>
              <a:t>применению</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Уточнение/дополнение побочных эффектов при </a:t>
            </a:r>
            <a:r>
              <a:rPr lang="ru-RU" b="1" dirty="0" smtClean="0">
                <a:solidFill>
                  <a:srgbClr val="002060"/>
                </a:solidFill>
                <a:latin typeface="Arial" pitchFamily="34" charset="0"/>
                <a:cs typeface="Arial" pitchFamily="34" charset="0"/>
              </a:rPr>
              <a:t>применении</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Расширение области </a:t>
            </a:r>
            <a:r>
              <a:rPr lang="ru-RU" b="1" dirty="0" smtClean="0">
                <a:solidFill>
                  <a:srgbClr val="002060"/>
                </a:solidFill>
                <a:latin typeface="Arial" pitchFamily="34" charset="0"/>
                <a:cs typeface="Arial" pitchFamily="34" charset="0"/>
              </a:rPr>
              <a:t>применения</a:t>
            </a:r>
          </a:p>
          <a:p>
            <a:pPr marL="285750" indent="-285750"/>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Модернизация режима </a:t>
            </a:r>
            <a:r>
              <a:rPr lang="ru-RU" b="1" dirty="0" smtClean="0">
                <a:solidFill>
                  <a:srgbClr val="002060"/>
                </a:solidFill>
                <a:latin typeface="Arial" pitchFamily="34" charset="0"/>
                <a:cs typeface="Arial" pitchFamily="34" charset="0"/>
              </a:rPr>
              <a:t>работы</a:t>
            </a:r>
          </a:p>
          <a:p>
            <a:pPr marL="285750" indent="-285750">
              <a:buFont typeface="Wingdings" pitchFamily="2" charset="2"/>
              <a:buChar char="Ø"/>
            </a:pPr>
            <a:endParaRPr lang="ru-RU" b="1" dirty="0">
              <a:solidFill>
                <a:srgbClr val="002060"/>
              </a:solidFill>
              <a:latin typeface="Arial" pitchFamily="34" charset="0"/>
              <a:cs typeface="Arial" pitchFamily="34" charset="0"/>
            </a:endParaRPr>
          </a:p>
          <a:p>
            <a:pPr marL="285750" indent="-285750">
              <a:buFont typeface="Wingdings" pitchFamily="2" charset="2"/>
              <a:buChar char="Ø"/>
            </a:pPr>
            <a:r>
              <a:rPr lang="ru-RU" b="1" dirty="0" smtClean="0">
                <a:solidFill>
                  <a:srgbClr val="002060"/>
                </a:solidFill>
                <a:latin typeface="Arial" pitchFamily="34" charset="0"/>
                <a:cs typeface="Arial" pitchFamily="34" charset="0"/>
              </a:rPr>
              <a:t>Добавление </a:t>
            </a:r>
            <a:r>
              <a:rPr lang="ru-RU" b="1" dirty="0">
                <a:solidFill>
                  <a:srgbClr val="002060"/>
                </a:solidFill>
                <a:latin typeface="Arial" pitchFamily="34" charset="0"/>
                <a:cs typeface="Arial" pitchFamily="34" charset="0"/>
              </a:rPr>
              <a:t>рабочей части и режима </a:t>
            </a:r>
            <a:r>
              <a:rPr lang="ru-RU" b="1" dirty="0" smtClean="0">
                <a:solidFill>
                  <a:srgbClr val="002060"/>
                </a:solidFill>
                <a:latin typeface="Arial" pitchFamily="34" charset="0"/>
                <a:cs typeface="Arial" pitchFamily="34" charset="0"/>
              </a:rPr>
              <a:t>работы</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Расширение условий </a:t>
            </a:r>
            <a:r>
              <a:rPr lang="ru-RU" b="1" dirty="0" smtClean="0">
                <a:solidFill>
                  <a:srgbClr val="002060"/>
                </a:solidFill>
                <a:latin typeface="Arial" pitchFamily="34" charset="0"/>
                <a:cs typeface="Arial" pitchFamily="34" charset="0"/>
              </a:rPr>
              <a:t>применения</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Совместимость медицинских </a:t>
            </a:r>
            <a:r>
              <a:rPr lang="ru-RU" b="1" dirty="0" smtClean="0">
                <a:solidFill>
                  <a:srgbClr val="002060"/>
                </a:solidFill>
                <a:latin typeface="Arial" pitchFamily="34" charset="0"/>
                <a:cs typeface="Arial" pitchFamily="34" charset="0"/>
              </a:rPr>
              <a:t>изделий</a:t>
            </a:r>
          </a:p>
          <a:p>
            <a:pPr marL="285750" indent="-285750">
              <a:buFont typeface="Wingdings" pitchFamily="2" charset="2"/>
              <a:buChar char="Ø"/>
            </a:pPr>
            <a:endParaRPr lang="ru-RU" b="1" dirty="0" smtClean="0">
              <a:solidFill>
                <a:srgbClr val="002060"/>
              </a:solidFill>
              <a:latin typeface="Arial" pitchFamily="34" charset="0"/>
              <a:cs typeface="Arial" pitchFamily="34" charset="0"/>
            </a:endParaRPr>
          </a:p>
          <a:p>
            <a:pPr marL="285750" indent="-285750">
              <a:buFont typeface="Wingdings" pitchFamily="2" charset="2"/>
              <a:buChar char="Ø"/>
            </a:pPr>
            <a:r>
              <a:rPr lang="ru-RU" b="1" dirty="0">
                <a:solidFill>
                  <a:srgbClr val="002060"/>
                </a:solidFill>
                <a:latin typeface="Arial" pitchFamily="34" charset="0"/>
                <a:cs typeface="Arial" pitchFamily="34" charset="0"/>
              </a:rPr>
              <a:t>Внесение изменений в особые указания при использовании </a:t>
            </a:r>
            <a:r>
              <a:rPr lang="ru-RU" b="1" dirty="0" smtClean="0">
                <a:solidFill>
                  <a:srgbClr val="002060"/>
                </a:solidFill>
                <a:latin typeface="Arial" pitchFamily="34" charset="0"/>
                <a:cs typeface="Arial" pitchFamily="34" charset="0"/>
              </a:rPr>
              <a:t>медицинского изделия</a:t>
            </a:r>
          </a:p>
        </p:txBody>
      </p:sp>
    </p:spTree>
    <p:extLst>
      <p:ext uri="{BB962C8B-B14F-4D97-AF65-F5344CB8AC3E}">
        <p14:creationId xmlns:p14="http://schemas.microsoft.com/office/powerpoint/2010/main" val="735000717"/>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Пример </a:t>
            </a:r>
            <a:r>
              <a:rPr lang="ru-RU" b="1" dirty="0">
                <a:solidFill>
                  <a:srgbClr val="002060"/>
                </a:solidFill>
                <a:latin typeface="Arial" pitchFamily="34" charset="0"/>
                <a:cs typeface="Arial" pitchFamily="34" charset="0"/>
              </a:rPr>
              <a:t>1. Расширение показаний к применению</a:t>
            </a: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102</a:t>
            </a:fld>
            <a:endParaRPr lang="ru-RU" dirty="0"/>
          </a:p>
        </p:txBody>
      </p:sp>
      <p:sp>
        <p:nvSpPr>
          <p:cNvPr id="7" name="Заголовок 1"/>
          <p:cNvSpPr>
            <a:spLocks noGrp="1"/>
          </p:cNvSpPr>
          <p:nvPr>
            <p:ph type="title"/>
          </p:nvPr>
        </p:nvSpPr>
        <p:spPr>
          <a:xfrm>
            <a:off x="851248" y="1412776"/>
            <a:ext cx="7681192" cy="720080"/>
          </a:xfrm>
        </p:spPr>
        <p:txBody>
          <a:bodyPr>
            <a:normAutofit fontScale="90000"/>
          </a:bodyPr>
          <a:lstStyle/>
          <a:p>
            <a:r>
              <a:rPr lang="ru-RU" sz="2200" b="1" i="1" dirty="0" smtClean="0">
                <a:latin typeface="Times New Roman" panose="02020603050405020304" pitchFamily="18" charset="0"/>
                <a:cs typeface="Times New Roman" panose="02020603050405020304" pitchFamily="18" charset="0"/>
              </a:rPr>
              <a:t>Изделие может использовать не только у взрослых, но и у детей</a:t>
            </a:r>
            <a:endParaRPr lang="ru-RU" sz="2200" b="1" i="1" dirty="0">
              <a:latin typeface="Times New Roman" panose="02020603050405020304" pitchFamily="18" charset="0"/>
              <a:cs typeface="Times New Roman" panose="02020603050405020304" pitchFamily="18" charset="0"/>
            </a:endParaRPr>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rotWithShape="1">
          <a:blip r:embed="rId3">
            <a:extLst>
              <a:ext uri="{28A0092B-C50C-407E-A947-70E740481C1C}">
                <a14:useLocalDpi xmlns:a14="http://schemas.microsoft.com/office/drawing/2010/main" val="0"/>
              </a:ext>
            </a:extLst>
          </a:blip>
          <a:srcRect l="26035" r="30460"/>
          <a:stretch/>
        </p:blipFill>
        <p:spPr>
          <a:xfrm>
            <a:off x="3456803" y="2870249"/>
            <a:ext cx="1689516" cy="2471289"/>
          </a:xfrm>
          <a:prstGeom prst="rect">
            <a:avLst/>
          </a:prstGeom>
        </p:spPr>
      </p:pic>
      <p:pic>
        <p:nvPicPr>
          <p:cNvPr id="9" name="Рисунок 8"/>
          <p:cNvPicPr>
            <a:picLocks noChangeAspect="1"/>
          </p:cNvPicPr>
          <p:nvPr/>
        </p:nvPicPr>
        <p:blipFill rotWithShape="1">
          <a:blip r:embed="rId3">
            <a:extLst>
              <a:ext uri="{28A0092B-C50C-407E-A947-70E740481C1C}">
                <a14:useLocalDpi xmlns:a14="http://schemas.microsoft.com/office/drawing/2010/main" val="0"/>
              </a:ext>
            </a:extLst>
          </a:blip>
          <a:srcRect r="73857"/>
          <a:stretch/>
        </p:blipFill>
        <p:spPr>
          <a:xfrm>
            <a:off x="915616" y="3191020"/>
            <a:ext cx="883472" cy="2150518"/>
          </a:xfrm>
          <a:prstGeom prst="rect">
            <a:avLst/>
          </a:prstGeom>
        </p:spPr>
      </p:pic>
      <p:pic>
        <p:nvPicPr>
          <p:cNvPr id="10" name="Рисунок 9"/>
          <p:cNvPicPr>
            <a:picLocks noChangeAspect="1"/>
          </p:cNvPicPr>
          <p:nvPr/>
        </p:nvPicPr>
        <p:blipFill rotWithShape="1">
          <a:blip r:embed="rId3">
            <a:extLst>
              <a:ext uri="{28A0092B-C50C-407E-A947-70E740481C1C}">
                <a14:useLocalDpi xmlns:a14="http://schemas.microsoft.com/office/drawing/2010/main" val="0"/>
              </a:ext>
            </a:extLst>
          </a:blip>
          <a:srcRect l="69564"/>
          <a:stretch/>
        </p:blipFill>
        <p:spPr>
          <a:xfrm>
            <a:off x="7078488" y="3264827"/>
            <a:ext cx="957955" cy="2002904"/>
          </a:xfrm>
          <a:prstGeom prst="rect">
            <a:avLst/>
          </a:prstGeom>
        </p:spPr>
      </p:pic>
      <p:pic>
        <p:nvPicPr>
          <p:cNvPr id="6" name="Рисунок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7933" y="3556801"/>
            <a:ext cx="1241378" cy="1241378"/>
          </a:xfrm>
          <a:prstGeom prst="rect">
            <a:avLst/>
          </a:prstGeom>
        </p:spPr>
      </p:pic>
      <p:pic>
        <p:nvPicPr>
          <p:cNvPr id="12" name="Рисунок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53813" y="3573017"/>
            <a:ext cx="1225162" cy="1225162"/>
          </a:xfrm>
          <a:prstGeom prst="rect">
            <a:avLst/>
          </a:prstGeom>
        </p:spPr>
      </p:pic>
      <p:pic>
        <p:nvPicPr>
          <p:cNvPr id="15" name="Рисунок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6" name="TextBox 15"/>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55468807"/>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2. </a:t>
            </a:r>
            <a:endParaRPr lang="ru-RU" b="1" dirty="0" smtClean="0">
              <a:solidFill>
                <a:srgbClr val="002060"/>
              </a:solidFill>
              <a:latin typeface="Arial" pitchFamily="34" charset="0"/>
              <a:cs typeface="Arial" pitchFamily="34" charset="0"/>
            </a:endParaRPr>
          </a:p>
          <a:p>
            <a:pPr algn="ctr"/>
            <a:r>
              <a:rPr lang="ru-RU" b="1" dirty="0" smtClean="0">
                <a:solidFill>
                  <a:srgbClr val="002060"/>
                </a:solidFill>
                <a:latin typeface="Arial" pitchFamily="34" charset="0"/>
                <a:cs typeface="Arial" pitchFamily="34" charset="0"/>
              </a:rPr>
              <a:t>Уточнение/дополнение </a:t>
            </a:r>
            <a:r>
              <a:rPr lang="ru-RU" b="1" dirty="0">
                <a:solidFill>
                  <a:srgbClr val="002060"/>
                </a:solidFill>
                <a:latin typeface="Arial" pitchFamily="34" charset="0"/>
                <a:cs typeface="Arial" pitchFamily="34" charset="0"/>
              </a:rPr>
              <a:t>показаний к применению</a:t>
            </a: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103</a:t>
            </a:fld>
            <a:endParaRPr lang="ru-RU" dirty="0"/>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14" name="TextBox 13"/>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280763" y="1982910"/>
            <a:ext cx="4572000" cy="306545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a:lnSpc>
                <a:spcPct val="115000"/>
              </a:lnSpc>
              <a:spcAft>
                <a:spcPts val="0"/>
              </a:spcAft>
            </a:pPr>
            <a:r>
              <a:rPr lang="ru-RU" sz="1400" b="1" dirty="0" smtClean="0">
                <a:latin typeface="Times New Roman" panose="02020603050405020304" pitchFamily="18" charset="0"/>
                <a:cs typeface="Times New Roman" panose="02020603050405020304" pitchFamily="18" charset="0"/>
              </a:rPr>
              <a:t>Показания при регистрации МИ</a:t>
            </a: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мукозит (воспаление </a:t>
            </a:r>
            <a:r>
              <a:rPr lang="ru-RU" sz="1400" dirty="0">
                <a:latin typeface="Times New Roman" panose="02020603050405020304" pitchFamily="18" charset="0"/>
                <a:cs typeface="Times New Roman" panose="02020603050405020304" pitchFamily="18" charset="0"/>
              </a:rPr>
              <a:t>без признаков утраты кости); </a:t>
            </a:r>
            <a:endParaRPr lang="ru-RU" sz="1400" dirty="0" smtClean="0">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восстановление </a:t>
            </a:r>
            <a:r>
              <a:rPr lang="ru-RU" sz="1400" dirty="0">
                <a:latin typeface="Times New Roman" panose="02020603050405020304" pitchFamily="18" charset="0"/>
                <a:cs typeface="Times New Roman" panose="02020603050405020304" pitchFamily="18" charset="0"/>
              </a:rPr>
              <a:t>тканей пародонта при пародонтите и пародонтозе; </a:t>
            </a:r>
            <a:endParaRPr lang="ru-RU" sz="1400" dirty="0" smtClean="0">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предотвращение </a:t>
            </a:r>
            <a:r>
              <a:rPr lang="ru-RU" sz="1400" dirty="0">
                <a:latin typeface="Times New Roman" panose="02020603050405020304" pitchFamily="18" charset="0"/>
                <a:cs typeface="Times New Roman" panose="02020603050405020304" pitchFamily="18" charset="0"/>
              </a:rPr>
              <a:t>развития атрофии альвеолярных сосочков; </a:t>
            </a:r>
            <a:endParaRPr lang="ru-RU" sz="1400" dirty="0" smtClean="0">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укрепление </a:t>
            </a:r>
            <a:r>
              <a:rPr lang="ru-RU" sz="1400" dirty="0">
                <a:latin typeface="Times New Roman" panose="02020603050405020304" pitchFamily="18" charset="0"/>
                <a:cs typeface="Times New Roman" panose="02020603050405020304" pitchFamily="18" charset="0"/>
              </a:rPr>
              <a:t>шеек зубов; </a:t>
            </a:r>
            <a:endParaRPr lang="ru-RU" sz="1400" dirty="0" smtClean="0">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уменьшение </a:t>
            </a:r>
            <a:r>
              <a:rPr lang="ru-RU" sz="1400" dirty="0">
                <a:latin typeface="Times New Roman" panose="02020603050405020304" pitchFamily="18" charset="0"/>
                <a:cs typeface="Times New Roman" panose="02020603050405020304" pitchFamily="18" charset="0"/>
              </a:rPr>
              <a:t>явлений воспаления и кровоточивости</a:t>
            </a:r>
            <a:r>
              <a:rPr lang="ru-RU" sz="1400" dirty="0" smtClean="0">
                <a:latin typeface="Times New Roman" panose="02020603050405020304" pitchFamily="18" charset="0"/>
                <a:cs typeface="Times New Roman" panose="02020603050405020304" pitchFamily="18" charset="0"/>
              </a:rPr>
              <a:t>;</a:t>
            </a: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ускорение </a:t>
            </a:r>
            <a:r>
              <a:rPr lang="ru-RU" sz="1400" dirty="0">
                <a:latin typeface="Times New Roman" panose="02020603050405020304" pitchFamily="18" charset="0"/>
                <a:cs typeface="Times New Roman" panose="02020603050405020304" pitchFamily="18" charset="0"/>
              </a:rPr>
              <a:t>заживления раны после остеотомии; </a:t>
            </a:r>
            <a:endParaRPr lang="ru-RU" sz="1400" dirty="0" smtClean="0">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ускорение </a:t>
            </a:r>
            <a:r>
              <a:rPr lang="ru-RU" sz="1400" dirty="0">
                <a:latin typeface="Times New Roman" panose="02020603050405020304" pitchFamily="18" charset="0"/>
                <a:cs typeface="Times New Roman" panose="02020603050405020304" pitchFamily="18" charset="0"/>
              </a:rPr>
              <a:t>заживления раны после экстракции зуба; </a:t>
            </a:r>
            <a:endParaRPr lang="ru-RU" sz="1400" dirty="0" smtClean="0">
              <a:latin typeface="Times New Roman" panose="02020603050405020304" pitchFamily="18" charset="0"/>
              <a:cs typeface="Times New Roman" panose="02020603050405020304" pitchFamily="18" charset="0"/>
            </a:endParaRP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ускорение </a:t>
            </a:r>
            <a:r>
              <a:rPr lang="ru-RU" sz="1400" dirty="0">
                <a:latin typeface="Times New Roman" panose="02020603050405020304" pitchFamily="18" charset="0"/>
                <a:cs typeface="Times New Roman" panose="02020603050405020304" pitchFamily="18" charset="0"/>
              </a:rPr>
              <a:t>заживления раны после резекции верхушки зуба.</a:t>
            </a:r>
          </a:p>
        </p:txBody>
      </p:sp>
      <p:sp>
        <p:nvSpPr>
          <p:cNvPr id="4" name="Прямоугольник 3"/>
          <p:cNvSpPr/>
          <p:nvPr/>
        </p:nvSpPr>
        <p:spPr>
          <a:xfrm>
            <a:off x="6652699" y="2726190"/>
            <a:ext cx="2057360" cy="1578894"/>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Aft>
                <a:spcPts val="0"/>
              </a:spcAft>
            </a:pPr>
            <a:r>
              <a:rPr lang="ru-RU" sz="1400" b="1" dirty="0" smtClean="0">
                <a:latin typeface="Times New Roman" panose="02020603050405020304" pitchFamily="18" charset="0"/>
                <a:cs typeface="Times New Roman" panose="02020603050405020304" pitchFamily="18" charset="0"/>
              </a:rPr>
              <a:t>Новые показания:</a:t>
            </a:r>
          </a:p>
          <a:p>
            <a:pPr marL="285750" indent="-285750" algn="just">
              <a:lnSpc>
                <a:spcPct val="115000"/>
              </a:lnSpc>
              <a:spcAft>
                <a:spcPts val="0"/>
              </a:spcAft>
              <a:buFont typeface="Arial" panose="020B0604020202020204" pitchFamily="34" charset="0"/>
              <a:buChar char="•"/>
            </a:pPr>
            <a:r>
              <a:rPr lang="ru-RU" sz="1400" dirty="0" smtClean="0">
                <a:latin typeface="Times New Roman" panose="02020603050405020304" pitchFamily="18" charset="0"/>
                <a:cs typeface="Times New Roman" panose="02020603050405020304" pitchFamily="18" charset="0"/>
              </a:rPr>
              <a:t>острый </a:t>
            </a:r>
            <a:r>
              <a:rPr lang="ru-RU" sz="1400" dirty="0">
                <a:latin typeface="Times New Roman" panose="02020603050405020304" pitchFamily="18" charset="0"/>
                <a:cs typeface="Times New Roman" panose="02020603050405020304" pitchFamily="18" charset="0"/>
              </a:rPr>
              <a:t>хронический локализованный и генерализованный катаральный гингивит;</a:t>
            </a: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7233" y="2806477"/>
            <a:ext cx="1418320" cy="1418320"/>
          </a:xfrm>
          <a:prstGeom prst="rect">
            <a:avLst/>
          </a:prstGeom>
        </p:spPr>
      </p:pic>
      <p:sp>
        <p:nvSpPr>
          <p:cNvPr id="6" name="Прямоугольник 5"/>
          <p:cNvSpPr/>
          <p:nvPr/>
        </p:nvSpPr>
        <p:spPr>
          <a:xfrm>
            <a:off x="1151620" y="1149342"/>
            <a:ext cx="7452320"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Имплантат для стоматологии вязкоэластичный стерильный в шприцах</a:t>
            </a:r>
            <a:endParaRPr lang="ru-RU" dirty="0">
              <a:solidFill>
                <a:schemeClr val="bg1"/>
              </a:solidFill>
            </a:endParaRPr>
          </a:p>
        </p:txBody>
      </p:sp>
      <p:pic>
        <p:nvPicPr>
          <p:cNvPr id="12" name="Рисунок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Tree>
    <p:extLst>
      <p:ext uri="{BB962C8B-B14F-4D97-AF65-F5344CB8AC3E}">
        <p14:creationId xmlns:p14="http://schemas.microsoft.com/office/powerpoint/2010/main" val="3537589709"/>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Пример 3. </a:t>
            </a:r>
          </a:p>
          <a:p>
            <a:pPr algn="ctr"/>
            <a:r>
              <a:rPr lang="ru-RU" b="1" dirty="0">
                <a:solidFill>
                  <a:srgbClr val="002060"/>
                </a:solidFill>
                <a:latin typeface="Arial" pitchFamily="34" charset="0"/>
                <a:cs typeface="Arial" pitchFamily="34" charset="0"/>
              </a:rPr>
              <a:t>Уточнение/дополнение </a:t>
            </a:r>
            <a:r>
              <a:rPr lang="ru-RU" b="1" dirty="0" smtClean="0">
                <a:solidFill>
                  <a:srgbClr val="002060"/>
                </a:solidFill>
                <a:latin typeface="Arial" pitchFamily="34" charset="0"/>
                <a:cs typeface="Arial" pitchFamily="34" charset="0"/>
              </a:rPr>
              <a:t>противопоказаний </a:t>
            </a:r>
            <a:r>
              <a:rPr lang="ru-RU" b="1" dirty="0">
                <a:solidFill>
                  <a:srgbClr val="002060"/>
                </a:solidFill>
                <a:latin typeface="Arial" pitchFamily="34" charset="0"/>
                <a:cs typeface="Arial" pitchFamily="34" charset="0"/>
              </a:rPr>
              <a:t>к применению</a:t>
            </a: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104</a:t>
            </a:fld>
            <a:endParaRPr lang="ru-RU" dirty="0"/>
          </a:p>
        </p:txBody>
      </p:sp>
      <p:sp>
        <p:nvSpPr>
          <p:cNvPr id="7" name="Заголовок 1"/>
          <p:cNvSpPr>
            <a:spLocks noGrp="1"/>
          </p:cNvSpPr>
          <p:nvPr>
            <p:ph type="title"/>
          </p:nvPr>
        </p:nvSpPr>
        <p:spPr>
          <a:xfrm>
            <a:off x="343000" y="1772816"/>
            <a:ext cx="4320480" cy="3756531"/>
          </a:xfrm>
        </p:spPr>
        <p:style>
          <a:lnRef idx="2">
            <a:schemeClr val="accent1"/>
          </a:lnRef>
          <a:fillRef idx="1">
            <a:schemeClr val="lt1"/>
          </a:fillRef>
          <a:effectRef idx="0">
            <a:schemeClr val="accent1"/>
          </a:effectRef>
          <a:fontRef idx="minor">
            <a:schemeClr val="dk1"/>
          </a:fontRef>
        </p:style>
        <p:txBody>
          <a:bodyPr>
            <a:noAutofit/>
          </a:bodyPr>
          <a:lstStyle/>
          <a:p>
            <a:pPr algn="l"/>
            <a:r>
              <a:rPr lang="ru-RU" sz="1400" b="1" dirty="0" smtClean="0">
                <a:latin typeface="Times New Roman" panose="02020603050405020304" pitchFamily="18" charset="0"/>
                <a:cs typeface="Times New Roman" panose="02020603050405020304" pitchFamily="18" charset="0"/>
              </a:rPr>
              <a:t>Противопоказания </a:t>
            </a:r>
            <a:r>
              <a:rPr lang="ru-RU" sz="1400" b="1" dirty="0">
                <a:latin typeface="Times New Roman" panose="02020603050405020304" pitchFamily="18" charset="0"/>
                <a:cs typeface="Times New Roman" panose="02020603050405020304" pitchFamily="18" charset="0"/>
              </a:rPr>
              <a:t>при регистрации </a:t>
            </a:r>
            <a:r>
              <a:rPr lang="ru-RU" sz="1400" b="1" dirty="0" smtClean="0">
                <a:latin typeface="Times New Roman" panose="02020603050405020304" pitchFamily="18" charset="0"/>
                <a:cs typeface="Times New Roman" panose="02020603050405020304" pitchFamily="18" charset="0"/>
              </a:rPr>
              <a:t>МИ</a:t>
            </a:r>
            <a:r>
              <a:rPr lang="ru-RU" sz="1400" dirty="0" smtClean="0">
                <a:solidFill>
                  <a:schemeClr val="dk1"/>
                </a:solidFill>
                <a:latin typeface="Times New Roman" panose="02020603050405020304" pitchFamily="18" charset="0"/>
                <a:ea typeface="+mn-ea"/>
                <a:cs typeface="Times New Roman" panose="02020603050405020304" pitchFamily="18" charset="0"/>
              </a:rPr>
              <a:t/>
            </a:r>
            <a:br>
              <a:rPr lang="ru-RU" sz="1400" dirty="0" smtClean="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Введение </a:t>
            </a:r>
            <a:r>
              <a:rPr lang="ru-RU" sz="1400" dirty="0">
                <a:solidFill>
                  <a:schemeClr val="dk1"/>
                </a:solidFill>
                <a:latin typeface="Times New Roman" panose="02020603050405020304" pitchFamily="18" charset="0"/>
                <a:ea typeface="+mn-ea"/>
                <a:cs typeface="Times New Roman" panose="02020603050405020304" pitchFamily="18" charset="0"/>
              </a:rPr>
              <a:t>в область вокруг глаз (в область под глазами или в веки</a:t>
            </a:r>
            <a:r>
              <a:rPr lang="ru-RU" sz="1400" dirty="0" smtClean="0">
                <a:solidFill>
                  <a:schemeClr val="dk1"/>
                </a:solidFill>
                <a:latin typeface="Times New Roman" panose="02020603050405020304" pitchFamily="18" charset="0"/>
                <a:ea typeface="+mn-ea"/>
                <a:cs typeface="Times New Roman" panose="02020603050405020304" pitchFamily="18" charset="0"/>
              </a:rPr>
              <a:t>).</a:t>
            </a:r>
            <a:br>
              <a:rPr lang="ru-RU" sz="1400" dirty="0" smtClean="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Беременность</a:t>
            </a:r>
            <a:r>
              <a:rPr lang="ru-RU" sz="1400" dirty="0">
                <a:solidFill>
                  <a:schemeClr val="dk1"/>
                </a:solidFill>
                <a:latin typeface="Times New Roman" panose="02020603050405020304" pitchFamily="18" charset="0"/>
                <a:ea typeface="+mn-ea"/>
                <a:cs typeface="Times New Roman" panose="02020603050405020304" pitchFamily="18" charset="0"/>
              </a:rPr>
              <a:t>, период </a:t>
            </a:r>
            <a:r>
              <a:rPr lang="ru-RU" sz="1400" dirty="0" smtClean="0">
                <a:solidFill>
                  <a:schemeClr val="dk1"/>
                </a:solidFill>
                <a:latin typeface="Times New Roman" panose="02020603050405020304" pitchFamily="18" charset="0"/>
                <a:ea typeface="+mn-ea"/>
                <a:cs typeface="Times New Roman" panose="02020603050405020304" pitchFamily="18" charset="0"/>
              </a:rPr>
              <a:t>лактации.</a:t>
            </a:r>
            <a:br>
              <a:rPr lang="ru-RU" sz="1400" dirty="0" smtClean="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Пациенты </a:t>
            </a:r>
            <a:r>
              <a:rPr lang="ru-RU" sz="1400" dirty="0">
                <a:solidFill>
                  <a:schemeClr val="dk1"/>
                </a:solidFill>
                <a:latin typeface="Times New Roman" panose="02020603050405020304" pitchFamily="18" charset="0"/>
                <a:ea typeface="+mn-ea"/>
                <a:cs typeface="Times New Roman" panose="02020603050405020304" pitchFamily="18" charset="0"/>
              </a:rPr>
              <a:t>со стрептококковыми заболеваниями в </a:t>
            </a:r>
            <a:r>
              <a:rPr lang="ru-RU" sz="1400" dirty="0" smtClean="0">
                <a:solidFill>
                  <a:schemeClr val="dk1"/>
                </a:solidFill>
                <a:latin typeface="Times New Roman" panose="02020603050405020304" pitchFamily="18" charset="0"/>
                <a:ea typeface="+mn-ea"/>
                <a:cs typeface="Times New Roman" panose="02020603050405020304" pitchFamily="18" charset="0"/>
              </a:rPr>
              <a:t>анамнезе.</a:t>
            </a:r>
            <a:br>
              <a:rPr lang="ru-RU" sz="1400" dirty="0" smtClean="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Возраст </a:t>
            </a:r>
            <a:r>
              <a:rPr lang="ru-RU" sz="1400" dirty="0">
                <a:solidFill>
                  <a:schemeClr val="dk1"/>
                </a:solidFill>
                <a:latin typeface="Times New Roman" panose="02020603050405020304" pitchFamily="18" charset="0"/>
                <a:ea typeface="+mn-ea"/>
                <a:cs typeface="Times New Roman" panose="02020603050405020304" pitchFamily="18" charset="0"/>
              </a:rPr>
              <a:t>до 18 лет.</a:t>
            </a:r>
            <a:br>
              <a:rPr lang="ru-RU" sz="1400" dirty="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Пациенты </a:t>
            </a:r>
            <a:r>
              <a:rPr lang="ru-RU" sz="1400" dirty="0">
                <a:solidFill>
                  <a:schemeClr val="dk1"/>
                </a:solidFill>
                <a:latin typeface="Times New Roman" panose="02020603050405020304" pitchFamily="18" charset="0"/>
                <a:ea typeface="+mn-ea"/>
                <a:cs typeface="Times New Roman" panose="02020603050405020304" pitchFamily="18" charset="0"/>
              </a:rPr>
              <a:t>со множественными аллергиями.</a:t>
            </a:r>
            <a:br>
              <a:rPr lang="ru-RU" sz="1400" dirty="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Пациенты </a:t>
            </a:r>
            <a:r>
              <a:rPr lang="ru-RU" sz="1400" dirty="0">
                <a:solidFill>
                  <a:schemeClr val="dk1"/>
                </a:solidFill>
                <a:latin typeface="Times New Roman" panose="02020603050405020304" pitchFamily="18" charset="0"/>
                <a:ea typeface="+mn-ea"/>
                <a:cs typeface="Times New Roman" panose="02020603050405020304" pitchFamily="18" charset="0"/>
              </a:rPr>
              <a:t>с острым или хроническим заболеванием кожи </a:t>
            </a:r>
            <a:r>
              <a:rPr lang="ru-RU" sz="1400" dirty="0">
                <a:latin typeface="Times New Roman" panose="02020603050405020304" pitchFamily="18" charset="0"/>
                <a:cs typeface="Times New Roman" panose="02020603050405020304" pitchFamily="18" charset="0"/>
              </a:rPr>
              <a:t>вблизи</a:t>
            </a:r>
            <a:r>
              <a:rPr lang="ru-RU" sz="1400" dirty="0">
                <a:solidFill>
                  <a:schemeClr val="dk1"/>
                </a:solidFill>
                <a:latin typeface="Times New Roman" panose="02020603050405020304" pitchFamily="18" charset="0"/>
                <a:ea typeface="+mn-ea"/>
                <a:cs typeface="Times New Roman" panose="02020603050405020304" pitchFamily="18" charset="0"/>
              </a:rPr>
              <a:t> или непосредственно в области предполагаемой инъекции.</a:t>
            </a:r>
            <a:br>
              <a:rPr lang="ru-RU" sz="1400" dirty="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Нарушения </a:t>
            </a:r>
            <a:r>
              <a:rPr lang="ru-RU" sz="1400" dirty="0">
                <a:solidFill>
                  <a:schemeClr val="dk1"/>
                </a:solidFill>
                <a:latin typeface="Times New Roman" panose="02020603050405020304" pitchFamily="18" charset="0"/>
                <a:ea typeface="+mn-ea"/>
                <a:cs typeface="Times New Roman" panose="02020603050405020304" pitchFamily="18" charset="0"/>
              </a:rPr>
              <a:t>коагуляции или антикоагулянтная терапия.</a:t>
            </a:r>
            <a:br>
              <a:rPr lang="ru-RU" sz="1400" dirty="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Пациенты </a:t>
            </a:r>
            <a:r>
              <a:rPr lang="ru-RU" sz="1400" dirty="0">
                <a:solidFill>
                  <a:schemeClr val="dk1"/>
                </a:solidFill>
                <a:latin typeface="Times New Roman" panose="02020603050405020304" pitchFamily="18" charset="0"/>
                <a:ea typeface="+mn-ea"/>
                <a:cs typeface="Times New Roman" panose="02020603050405020304" pitchFamily="18" charset="0"/>
              </a:rPr>
              <a:t>с чувствительностью к гиалуроновой кислоте.</a:t>
            </a:r>
            <a:br>
              <a:rPr lang="ru-RU" sz="1400" dirty="0">
                <a:solidFill>
                  <a:schemeClr val="dk1"/>
                </a:solidFill>
                <a:latin typeface="Times New Roman" panose="02020603050405020304" pitchFamily="18" charset="0"/>
                <a:ea typeface="+mn-ea"/>
                <a:cs typeface="Times New Roman" panose="02020603050405020304" pitchFamily="18" charset="0"/>
              </a:rPr>
            </a:br>
            <a:r>
              <a:rPr lang="ru-RU" sz="1400" dirty="0" smtClean="0">
                <a:solidFill>
                  <a:schemeClr val="dk1"/>
                </a:solidFill>
                <a:latin typeface="Times New Roman" panose="02020603050405020304" pitchFamily="18" charset="0"/>
                <a:ea typeface="+mn-ea"/>
                <a:cs typeface="Times New Roman" panose="02020603050405020304" pitchFamily="18" charset="0"/>
              </a:rPr>
              <a:t>- Пациенты </a:t>
            </a:r>
            <a:r>
              <a:rPr lang="ru-RU" sz="1400" dirty="0">
                <a:solidFill>
                  <a:schemeClr val="dk1"/>
                </a:solidFill>
                <a:latin typeface="Times New Roman" panose="02020603050405020304" pitchFamily="18" charset="0"/>
                <a:ea typeface="+mn-ea"/>
                <a:cs typeface="Times New Roman" panose="02020603050405020304" pitchFamily="18" charset="0"/>
              </a:rPr>
              <a:t>с акне и/или другими воспалительными заболеваниями кожи</a:t>
            </a:r>
            <a:r>
              <a:rPr lang="ru-RU" sz="1400" dirty="0" smtClean="0">
                <a:solidFill>
                  <a:schemeClr val="dk1"/>
                </a:solidFill>
                <a:latin typeface="Times New Roman" panose="02020603050405020304" pitchFamily="18" charset="0"/>
                <a:ea typeface="+mn-ea"/>
                <a:cs typeface="Times New Roman" panose="02020603050405020304" pitchFamily="18" charset="0"/>
              </a:rPr>
              <a:t>.</a:t>
            </a:r>
            <a:endParaRPr lang="ru-RU" sz="1400" dirty="0">
              <a:solidFill>
                <a:schemeClr val="dk1"/>
              </a:solidFill>
              <a:latin typeface="Times New Roman" panose="02020603050405020304" pitchFamily="18" charset="0"/>
              <a:ea typeface="+mn-ea"/>
              <a:cs typeface="Times New Roman" panose="02020603050405020304" pitchFamily="18" charset="0"/>
            </a:endParaRPr>
          </a:p>
        </p:txBody>
      </p:sp>
      <p:sp>
        <p:nvSpPr>
          <p:cNvPr id="8" name="Объект 2"/>
          <p:cNvSpPr txBox="1">
            <a:spLocks/>
          </p:cNvSpPr>
          <p:nvPr/>
        </p:nvSpPr>
        <p:spPr>
          <a:xfrm>
            <a:off x="-2340768" y="5724563"/>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6295192" y="2622624"/>
            <a:ext cx="2592415" cy="224676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sz="1400" b="1" dirty="0">
                <a:latin typeface="Times New Roman" panose="02020603050405020304" pitchFamily="18" charset="0"/>
                <a:cs typeface="Times New Roman" panose="02020603050405020304" pitchFamily="18" charset="0"/>
              </a:rPr>
              <a:t>Новые противопоказания</a:t>
            </a:r>
            <a:r>
              <a:rPr lang="ru-RU" sz="1400" b="1" dirty="0" smtClean="0">
                <a:latin typeface="Times New Roman" panose="02020603050405020304" pitchFamily="18" charset="0"/>
                <a:cs typeface="Times New Roman" panose="02020603050405020304" pitchFamily="18" charset="0"/>
              </a:rPr>
              <a:t>:</a:t>
            </a:r>
            <a:endParaRPr lang="ru-RU" sz="1400" dirty="0" smtClean="0">
              <a:solidFill>
                <a:schemeClr val="dk1"/>
              </a:solidFill>
              <a:latin typeface="Times New Roman" panose="02020603050405020304" pitchFamily="18" charset="0"/>
              <a:cs typeface="Times New Roman" panose="02020603050405020304" pitchFamily="18" charset="0"/>
            </a:endParaRPr>
          </a:p>
          <a:p>
            <a:r>
              <a:rPr lang="ru-RU" sz="1400" dirty="0" smtClean="0">
                <a:solidFill>
                  <a:schemeClr val="dk1"/>
                </a:solidFill>
                <a:latin typeface="Times New Roman" panose="02020603050405020304" pitchFamily="18" charset="0"/>
                <a:cs typeface="Times New Roman" panose="02020603050405020304" pitchFamily="18" charset="0"/>
              </a:rPr>
              <a:t>- Пациенты </a:t>
            </a:r>
            <a:r>
              <a:rPr lang="ru-RU" sz="1400" dirty="0">
                <a:solidFill>
                  <a:schemeClr val="dk1"/>
                </a:solidFill>
                <a:latin typeface="Times New Roman" panose="02020603050405020304" pitchFamily="18" charset="0"/>
                <a:cs typeface="Times New Roman" panose="02020603050405020304" pitchFamily="18" charset="0"/>
              </a:rPr>
              <a:t>с аутоиммунными нарушениями или проходящие иммунотерапию.</a:t>
            </a:r>
          </a:p>
          <a:p>
            <a:r>
              <a:rPr lang="ru-RU" sz="1400" dirty="0" smtClean="0">
                <a:solidFill>
                  <a:schemeClr val="dk1"/>
                </a:solidFill>
                <a:latin typeface="Times New Roman" panose="02020603050405020304" pitchFamily="18" charset="0"/>
                <a:cs typeface="Times New Roman" panose="02020603050405020304" pitchFamily="18" charset="0"/>
              </a:rPr>
              <a:t>- Использование </a:t>
            </a:r>
            <a:r>
              <a:rPr lang="ru-RU" sz="1400" dirty="0">
                <a:solidFill>
                  <a:schemeClr val="dk1"/>
                </a:solidFill>
                <a:latin typeface="Times New Roman" panose="02020603050405020304" pitchFamily="18" charset="0"/>
                <a:cs typeface="Times New Roman" panose="02020603050405020304" pitchFamily="18" charset="0"/>
              </a:rPr>
              <a:t>медицинского изделия в сочетании с лазерной терапией, интенсивным пульсирующим светом, химическим пилингом или дермабразией</a:t>
            </a:r>
            <a:r>
              <a:rPr lang="ru-RU" sz="1400" dirty="0" smtClean="0">
                <a:solidFill>
                  <a:schemeClr val="dk1"/>
                </a:solidFill>
                <a:latin typeface="Times New Roman" panose="02020603050405020304" pitchFamily="18" charset="0"/>
                <a:cs typeface="Times New Roman" panose="02020603050405020304" pitchFamily="18" charset="0"/>
              </a:rPr>
              <a:t>.</a:t>
            </a:r>
            <a:endParaRPr lang="ru-RU" sz="1400" dirty="0">
              <a:solidFill>
                <a:schemeClr val="dk1"/>
              </a:solidFill>
              <a:latin typeface="Times New Roman" panose="02020603050405020304" pitchFamily="18" charset="0"/>
              <a:cs typeface="Times New Roman" panose="02020603050405020304" pitchFamily="18" charset="0"/>
            </a:endParaRPr>
          </a:p>
        </p:txBody>
      </p:sp>
      <p:pic>
        <p:nvPicPr>
          <p:cNvPr id="12" name="Рисунок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84476" y="3054963"/>
            <a:ext cx="1418320" cy="1418320"/>
          </a:xfrm>
          <a:prstGeom prst="rect">
            <a:avLst/>
          </a:prstGeom>
        </p:spPr>
      </p:pic>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4" name="TextBox 13"/>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1031839" y="1122077"/>
            <a:ext cx="7884368"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Имплантат </a:t>
            </a: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на основе гиалуроновой кислоты для внутрикожного введения</a:t>
            </a:r>
            <a:endParaRPr lang="ru-RU" dirty="0">
              <a:solidFill>
                <a:schemeClr val="bg1"/>
              </a:solidFill>
            </a:endParaRPr>
          </a:p>
        </p:txBody>
      </p:sp>
    </p:spTree>
    <p:extLst>
      <p:ext uri="{BB962C8B-B14F-4D97-AF65-F5344CB8AC3E}">
        <p14:creationId xmlns:p14="http://schemas.microsoft.com/office/powerpoint/2010/main" val="2872839516"/>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a:t>
            </a:r>
            <a:r>
              <a:rPr lang="ru-RU" b="1" dirty="0" smtClean="0">
                <a:solidFill>
                  <a:srgbClr val="002060"/>
                </a:solidFill>
                <a:latin typeface="Arial" pitchFamily="34" charset="0"/>
                <a:cs typeface="Arial" pitchFamily="34" charset="0"/>
              </a:rPr>
              <a:t>4. </a:t>
            </a:r>
          </a:p>
          <a:p>
            <a:pPr algn="ctr"/>
            <a:r>
              <a:rPr lang="ru-RU" b="1" dirty="0" smtClean="0">
                <a:solidFill>
                  <a:srgbClr val="002060"/>
                </a:solidFill>
                <a:latin typeface="Arial" pitchFamily="34" charset="0"/>
                <a:cs typeface="Arial" pitchFamily="34" charset="0"/>
              </a:rPr>
              <a:t>Уточнение/дополнение побочных эффектов при применении</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105</a:t>
            </a:fld>
            <a:endParaRPr lang="ru-RU" dirty="0"/>
          </a:p>
        </p:txBody>
      </p:sp>
      <p:sp>
        <p:nvSpPr>
          <p:cNvPr id="8" name="Объект 2"/>
          <p:cNvSpPr txBox="1">
            <a:spLocks/>
          </p:cNvSpPr>
          <p:nvPr/>
        </p:nvSpPr>
        <p:spPr>
          <a:xfrm>
            <a:off x="6085530" y="3015109"/>
            <a:ext cx="2618647" cy="1053688"/>
          </a:xfrm>
          <a:prstGeom prst="rect">
            <a:avLst/>
          </a:prstGeom>
        </p:spPr>
        <p:style>
          <a:lnRef idx="2">
            <a:schemeClr val="accent1"/>
          </a:lnRef>
          <a:fillRef idx="1">
            <a:schemeClr val="lt1"/>
          </a:fillRef>
          <a:effectRef idx="0">
            <a:schemeClr val="accent1"/>
          </a:effectRef>
          <a:fontRef idx="minor">
            <a:schemeClr val="dk1"/>
          </a:fontRef>
        </p:style>
        <p:txBody>
          <a:bodyPr vert="horz" lIns="91440" tIns="45720" rIns="91440" bIns="45720" rtlCol="0" anchor="b">
            <a:normAutofit lnSpcReduction="10000"/>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lnSpc>
                <a:spcPct val="115000"/>
              </a:lnSpc>
              <a:spcAft>
                <a:spcPts val="0"/>
              </a:spcAft>
            </a:pPr>
            <a:r>
              <a:rPr lang="ru-RU" sz="1400" b="1" dirty="0" smtClean="0">
                <a:solidFill>
                  <a:schemeClr val="dk1"/>
                </a:solidFill>
                <a:latin typeface="Times New Roman" panose="02020603050405020304" pitchFamily="18" charset="0"/>
                <a:cs typeface="Times New Roman" panose="02020603050405020304" pitchFamily="18" charset="0"/>
              </a:rPr>
              <a:t>Новые побочные эффекты:</a:t>
            </a:r>
          </a:p>
          <a:p>
            <a:pPr algn="just">
              <a:lnSpc>
                <a:spcPct val="115000"/>
              </a:lnSpc>
              <a:spcAft>
                <a:spcPts val="0"/>
              </a:spcAft>
            </a:pPr>
            <a:r>
              <a:rPr lang="ru-RU" sz="1400" dirty="0" smtClean="0">
                <a:solidFill>
                  <a:schemeClr val="dk1"/>
                </a:solidFill>
                <a:latin typeface="Times New Roman" panose="02020603050405020304" pitchFamily="18" charset="0"/>
                <a:cs typeface="Times New Roman" panose="02020603050405020304" pitchFamily="18" charset="0"/>
              </a:rPr>
              <a:t>- </a:t>
            </a:r>
            <a:r>
              <a:rPr lang="ru-RU" sz="1400" dirty="0">
                <a:solidFill>
                  <a:schemeClr val="dk1"/>
                </a:solidFill>
                <a:latin typeface="Times New Roman" panose="02020603050405020304" pitchFamily="18" charset="0"/>
                <a:cs typeface="Times New Roman" panose="02020603050405020304" pitchFamily="18" charset="0"/>
              </a:rPr>
              <a:t>уплотнение или узелки в месте введения (при слишком поверхностном введении геля</a:t>
            </a:r>
            <a:r>
              <a:rPr lang="ru-RU" sz="1400" dirty="0" smtClean="0">
                <a:solidFill>
                  <a:schemeClr val="dk1"/>
                </a:solidFill>
                <a:latin typeface="Times New Roman" panose="02020603050405020304" pitchFamily="18" charset="0"/>
                <a:cs typeface="Times New Roman" panose="02020603050405020304" pitchFamily="18" charset="0"/>
              </a:rPr>
              <a:t>);</a:t>
            </a:r>
            <a:endParaRPr lang="ru-RU" sz="1400" dirty="0">
              <a:solidFill>
                <a:schemeClr val="dk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3" name="TextBox 12"/>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403081" y="1816233"/>
            <a:ext cx="4267858" cy="380873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lnSpc>
                <a:spcPct val="115000"/>
              </a:lnSpc>
              <a:spcAft>
                <a:spcPts val="0"/>
              </a:spcAft>
            </a:pPr>
            <a:r>
              <a:rPr lang="ru-RU" sz="1400" b="1" dirty="0" smtClean="0">
                <a:latin typeface="Times New Roman" panose="02020603050405020304" pitchFamily="18" charset="0"/>
                <a:cs typeface="Times New Roman" panose="02020603050405020304" pitchFamily="18" charset="0"/>
              </a:rPr>
              <a:t>Побочные эффекты при регистрации:</a:t>
            </a:r>
          </a:p>
          <a:p>
            <a:pPr algn="just">
              <a:lnSpc>
                <a:spcPct val="115000"/>
              </a:lnSpc>
              <a:spcAft>
                <a:spcPts val="0"/>
              </a:spcAft>
            </a:pPr>
            <a:r>
              <a:rPr lang="ru-RU" sz="1400" dirty="0" smtClean="0">
                <a:latin typeface="Times New Roman" panose="02020603050405020304" pitchFamily="18" charset="0"/>
                <a:cs typeface="Times New Roman" panose="02020603050405020304" pitchFamily="18" charset="0"/>
              </a:rPr>
              <a:t>- воспалительная </a:t>
            </a:r>
            <a:r>
              <a:rPr lang="ru-RU" sz="1400" dirty="0">
                <a:latin typeface="Times New Roman" panose="02020603050405020304" pitchFamily="18" charset="0"/>
                <a:cs typeface="Times New Roman" panose="02020603050405020304" pitchFamily="18" charset="0"/>
              </a:rPr>
              <a:t>реакция (отек, эритема и т.д.), которая может сочетаться с зудом, болезненностью и чувством распирания в месте инъекции. Эти явления могут продолжаться около недели</a:t>
            </a:r>
            <a:r>
              <a:rPr lang="ru-RU" sz="1400" dirty="0" smtClean="0">
                <a:latin typeface="Times New Roman" panose="02020603050405020304" pitchFamily="18" charset="0"/>
                <a:cs typeface="Times New Roman" panose="02020603050405020304" pitchFamily="18" charset="0"/>
              </a:rPr>
              <a:t>;</a:t>
            </a:r>
          </a:p>
          <a:p>
            <a:pPr algn="just">
              <a:lnSpc>
                <a:spcPct val="115000"/>
              </a:lnSpc>
              <a:spcAft>
                <a:spcPts val="0"/>
              </a:spcAft>
            </a:pPr>
            <a:r>
              <a:rPr lang="ru-RU" sz="1400" dirty="0" smtClean="0">
                <a:latin typeface="Times New Roman" panose="02020603050405020304" pitchFamily="18" charset="0"/>
                <a:cs typeface="Times New Roman" panose="02020603050405020304" pitchFamily="18" charset="0"/>
              </a:rPr>
              <a:t>- изменение </a:t>
            </a:r>
            <a:r>
              <a:rPr lang="ru-RU" sz="1400" dirty="0">
                <a:latin typeface="Times New Roman" panose="02020603050405020304" pitchFamily="18" charset="0"/>
                <a:cs typeface="Times New Roman" panose="02020603050405020304" pitchFamily="18" charset="0"/>
              </a:rPr>
              <a:t>цвета кожи в месте </a:t>
            </a:r>
            <a:r>
              <a:rPr lang="ru-RU" sz="1400" dirty="0" smtClean="0">
                <a:latin typeface="Times New Roman" panose="02020603050405020304" pitchFamily="18" charset="0"/>
                <a:cs typeface="Times New Roman" panose="02020603050405020304" pitchFamily="18" charset="0"/>
              </a:rPr>
              <a:t>инъекции;</a:t>
            </a:r>
            <a:endParaRPr lang="ru-RU" sz="1400" dirty="0">
              <a:latin typeface="Times New Roman" panose="02020603050405020304" pitchFamily="18" charset="0"/>
              <a:cs typeface="Times New Roman" panose="02020603050405020304" pitchFamily="18" charset="0"/>
            </a:endParaRPr>
          </a:p>
          <a:p>
            <a:pPr algn="just">
              <a:lnSpc>
                <a:spcPct val="115000"/>
              </a:lnSpc>
              <a:spcAft>
                <a:spcPts val="0"/>
              </a:spcAft>
            </a:pPr>
            <a:r>
              <a:rPr lang="ru-RU" sz="1400" dirty="0">
                <a:latin typeface="Times New Roman" panose="02020603050405020304" pitchFamily="18" charset="0"/>
                <a:cs typeface="Times New Roman" panose="02020603050405020304" pitchFamily="18" charset="0"/>
              </a:rPr>
              <a:t>- недостаточный эффект после процедуры с гелем при неправильной технике.</a:t>
            </a:r>
          </a:p>
          <a:p>
            <a:pPr algn="just">
              <a:lnSpc>
                <a:spcPct val="115000"/>
              </a:lnSpc>
              <a:spcAft>
                <a:spcPts val="0"/>
              </a:spcAft>
            </a:pPr>
            <a:r>
              <a:rPr lang="ru-RU" sz="1400" dirty="0">
                <a:latin typeface="Times New Roman" panose="02020603050405020304" pitchFamily="18" charset="0"/>
                <a:cs typeface="Times New Roman" panose="02020603050405020304" pitchFamily="18" charset="0"/>
              </a:rPr>
              <a:t>Существует несовместимость между гиалуронатом натрия и четвертичными аммониевыми основаниями, такими как растворы хлорида бензалкония. Поэтому гель не должен контактировать с этими веществами или с медицинским инструментарием, который мог быть с ними в контакте.</a:t>
            </a:r>
          </a:p>
        </p:txBody>
      </p:sp>
      <p:pic>
        <p:nvPicPr>
          <p:cNvPr id="14" name="Рисунок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67210" y="2980762"/>
            <a:ext cx="1418320" cy="1418320"/>
          </a:xfrm>
          <a:prstGeom prst="rect">
            <a:avLst/>
          </a:prstGeom>
        </p:spPr>
      </p:pic>
      <p:sp>
        <p:nvSpPr>
          <p:cNvPr id="10" name="Прямоугольник 9"/>
          <p:cNvSpPr/>
          <p:nvPr/>
        </p:nvSpPr>
        <p:spPr>
          <a:xfrm>
            <a:off x="1031839" y="1122077"/>
            <a:ext cx="7884368"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Имплантат </a:t>
            </a: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на основе гиалуроновой кислоты для внутрикожного введения</a:t>
            </a:r>
            <a:endParaRPr lang="ru-RU" dirty="0">
              <a:solidFill>
                <a:schemeClr val="bg1"/>
              </a:solidFill>
            </a:endParaRPr>
          </a:p>
        </p:txBody>
      </p:sp>
    </p:spTree>
    <p:extLst>
      <p:ext uri="{BB962C8B-B14F-4D97-AF65-F5344CB8AC3E}">
        <p14:creationId xmlns:p14="http://schemas.microsoft.com/office/powerpoint/2010/main" val="1102491602"/>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Пример 5. </a:t>
            </a:r>
            <a:r>
              <a:rPr lang="ru-RU" b="1" dirty="0">
                <a:solidFill>
                  <a:srgbClr val="002060"/>
                </a:solidFill>
                <a:latin typeface="Arial" pitchFamily="34" charset="0"/>
                <a:cs typeface="Arial" pitchFamily="34" charset="0"/>
              </a:rPr>
              <a:t>Расширение </a:t>
            </a:r>
            <a:r>
              <a:rPr lang="ru-RU" b="1" dirty="0" smtClean="0">
                <a:solidFill>
                  <a:srgbClr val="002060"/>
                </a:solidFill>
                <a:latin typeface="Arial" pitchFamily="34" charset="0"/>
                <a:cs typeface="Arial" pitchFamily="34" charset="0"/>
              </a:rPr>
              <a:t>области применения </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106</a:t>
            </a:fld>
            <a:endParaRPr lang="ru-RU" dirty="0"/>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53371" y="2048465"/>
            <a:ext cx="4154216" cy="313932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ru-RU" sz="2200" b="1" dirty="0" smtClean="0">
                <a:latin typeface="Times New Roman" panose="02020603050405020304" pitchFamily="18" charset="0"/>
                <a:ea typeface="Calibri" panose="020F0502020204030204" pitchFamily="34" charset="0"/>
                <a:cs typeface="Times New Roman" panose="02020603050405020304" pitchFamily="18" charset="0"/>
              </a:rPr>
              <a:t>Области применения при регистрации:</a:t>
            </a:r>
          </a:p>
          <a:p>
            <a:pPr marL="285750" indent="-285750">
              <a:buFont typeface="Arial" panose="020B0604020202020204" pitchFamily="34" charset="0"/>
              <a:buChar char="•"/>
            </a:pPr>
            <a:r>
              <a:rPr lang="ru-RU" sz="2200" dirty="0" smtClean="0">
                <a:latin typeface="Times New Roman" panose="02020603050405020304" pitchFamily="18" charset="0"/>
                <a:ea typeface="Calibri" panose="020F0502020204030204" pitchFamily="34" charset="0"/>
                <a:cs typeface="Times New Roman" panose="02020603050405020304" pitchFamily="18" charset="0"/>
              </a:rPr>
              <a:t>Шейный отдел позвоночника</a:t>
            </a:r>
          </a:p>
          <a:p>
            <a:pPr marL="285750" indent="-285750">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Запястье</a:t>
            </a:r>
            <a:r>
              <a:rPr lang="ru-RU" sz="2200" dirty="0">
                <a:latin typeface="Times New Roman" panose="02020603050405020304" pitchFamily="18" charset="0"/>
                <a:cs typeface="Times New Roman" panose="02020603050405020304" pitchFamily="18" charset="0"/>
              </a:rPr>
              <a:t>, кисть, </a:t>
            </a:r>
            <a:r>
              <a:rPr lang="ru-RU" sz="2200" dirty="0" smtClean="0">
                <a:latin typeface="Times New Roman" panose="02020603050405020304" pitchFamily="18" charset="0"/>
                <a:cs typeface="Times New Roman" panose="02020603050405020304" pitchFamily="18" charset="0"/>
              </a:rPr>
              <a:t>пальцы</a:t>
            </a:r>
          </a:p>
          <a:p>
            <a:pPr marL="285750" indent="-28575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Колени и </a:t>
            </a:r>
            <a:r>
              <a:rPr lang="ru-RU" sz="2200" dirty="0" smtClean="0">
                <a:latin typeface="Times New Roman" panose="02020603050405020304" pitchFamily="18" charset="0"/>
                <a:cs typeface="Times New Roman" panose="02020603050405020304" pitchFamily="18" charset="0"/>
              </a:rPr>
              <a:t>связки</a:t>
            </a:r>
          </a:p>
          <a:p>
            <a:pPr marL="285750" indent="-28575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Поясничный отдел </a:t>
            </a:r>
            <a:r>
              <a:rPr lang="ru-RU" sz="2200" dirty="0" smtClean="0">
                <a:latin typeface="Times New Roman" panose="02020603050405020304" pitchFamily="18" charset="0"/>
                <a:cs typeface="Times New Roman" panose="02020603050405020304" pitchFamily="18" charset="0"/>
              </a:rPr>
              <a:t>позвоночника</a:t>
            </a:r>
          </a:p>
          <a:p>
            <a:pPr marL="285750" indent="-285750">
              <a:buFont typeface="Arial" panose="020B0604020202020204" pitchFamily="34" charset="0"/>
              <a:buChar char="•"/>
            </a:pPr>
            <a:r>
              <a:rPr lang="ru-RU" sz="2200" dirty="0" smtClean="0">
                <a:latin typeface="Times New Roman" panose="02020603050405020304" pitchFamily="18" charset="0"/>
                <a:cs typeface="Times New Roman" panose="02020603050405020304" pitchFamily="18" charset="0"/>
              </a:rPr>
              <a:t>Бедро</a:t>
            </a:r>
          </a:p>
          <a:p>
            <a:pPr marL="285750" indent="-285750">
              <a:buFont typeface="Arial" panose="020B0604020202020204" pitchFamily="34" charset="0"/>
              <a:buChar char="•"/>
            </a:pPr>
            <a:r>
              <a:rPr lang="ru-RU" sz="2200" dirty="0">
                <a:latin typeface="Times New Roman" panose="02020603050405020304" pitchFamily="18" charset="0"/>
                <a:cs typeface="Times New Roman" panose="02020603050405020304" pitchFamily="18" charset="0"/>
              </a:rPr>
              <a:t>Стопа и голеностопный сустав</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7856" y="2603234"/>
            <a:ext cx="1875458" cy="1875458"/>
          </a:xfrm>
          <a:prstGeom prst="rect">
            <a:avLst/>
          </a:prstGeom>
        </p:spPr>
      </p:pic>
      <p:sp>
        <p:nvSpPr>
          <p:cNvPr id="6" name="Прямоугольник 5"/>
          <p:cNvSpPr/>
          <p:nvPr/>
        </p:nvSpPr>
        <p:spPr>
          <a:xfrm>
            <a:off x="6829071" y="2925627"/>
            <a:ext cx="2118779" cy="1384995"/>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spcAft>
                <a:spcPts val="0"/>
              </a:spcAft>
            </a:pPr>
            <a:r>
              <a:rPr lang="ru-RU" sz="2200" dirty="0">
                <a:latin typeface="Times New Roman" panose="02020603050405020304" pitchFamily="18" charset="0"/>
                <a:ea typeface="Calibri" panose="020F0502020204030204" pitchFamily="34" charset="0"/>
                <a:cs typeface="Times New Roman" panose="02020603050405020304" pitchFamily="18" charset="0"/>
              </a:rPr>
              <a:t>Новые области применения:</a:t>
            </a:r>
          </a:p>
          <a:p>
            <a:pPr marL="342900" indent="-342900" algn="just">
              <a:spcAft>
                <a:spcPts val="0"/>
              </a:spcAft>
              <a:buFont typeface="Arial" panose="020B0604020202020204" pitchFamily="34" charset="0"/>
              <a:buChar char="•"/>
            </a:pPr>
            <a:r>
              <a:rPr lang="ru-RU" sz="2000" dirty="0" smtClean="0">
                <a:solidFill>
                  <a:schemeClr val="dk1"/>
                </a:solidFill>
                <a:latin typeface="Times New Roman" panose="02020603050405020304" pitchFamily="18" charset="0"/>
                <a:ea typeface="Calibri" panose="020F0502020204030204" pitchFamily="34" charset="0"/>
                <a:cs typeface="Times New Roman" panose="02020603050405020304" pitchFamily="18" charset="0"/>
              </a:rPr>
              <a:t>Плечо</a:t>
            </a:r>
          </a:p>
          <a:p>
            <a:pPr marL="342900" indent="-342900" algn="just">
              <a:buFont typeface="Arial" panose="020B0604020202020204" pitchFamily="34" charset="0"/>
              <a:buChar char="•"/>
            </a:pPr>
            <a:r>
              <a:rPr lang="ru-RU" sz="2000" dirty="0" smtClean="0">
                <a:latin typeface="Times New Roman" panose="02020603050405020304" pitchFamily="18" charset="0"/>
                <a:cs typeface="Times New Roman" panose="02020603050405020304" pitchFamily="18" charset="0"/>
              </a:rPr>
              <a:t>Локоть</a:t>
            </a:r>
            <a:endParaRPr lang="ru-RU" sz="2000" dirty="0">
              <a:latin typeface="Times New Roman" panose="02020603050405020304" pitchFamily="18" charset="0"/>
              <a:cs typeface="Times New Roman" panose="02020603050405020304" pitchFamily="18" charset="0"/>
            </a:endParaRPr>
          </a:p>
        </p:txBody>
      </p:sp>
      <p:pic>
        <p:nvPicPr>
          <p:cNvPr id="13" name="Рисунок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4" name="TextBox 13"/>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sp>
        <p:nvSpPr>
          <p:cNvPr id="15" name="Прямоугольник 14"/>
          <p:cNvSpPr/>
          <p:nvPr/>
        </p:nvSpPr>
        <p:spPr>
          <a:xfrm>
            <a:off x="611560" y="1122077"/>
            <a:ext cx="8304647"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pPr algn="ctr"/>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Аппарат физиотерапевтический для ядерно-магнитной резонансной </a:t>
            </a: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терапии</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41882542"/>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6</a:t>
            </a:r>
            <a:r>
              <a:rPr lang="ru-RU" b="1" dirty="0" smtClean="0">
                <a:solidFill>
                  <a:srgbClr val="002060"/>
                </a:solidFill>
                <a:latin typeface="Arial" pitchFamily="34" charset="0"/>
                <a:cs typeface="Arial" pitchFamily="34" charset="0"/>
              </a:rPr>
              <a:t>. Модернизация режима работы</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107</a:t>
            </a:fld>
            <a:endParaRPr lang="ru-RU" dirty="0"/>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2" name="TextBox 11"/>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9094" y="1953203"/>
            <a:ext cx="2290196" cy="2841002"/>
          </a:xfrm>
          <a:prstGeom prst="rect">
            <a:avLst/>
          </a:prstGeom>
          <a:ln>
            <a:noFill/>
          </a:ln>
          <a:effectLst>
            <a:outerShdw blurRad="292100" dist="139700" dir="2700000" algn="tl" rotWithShape="0">
              <a:srgbClr val="333333">
                <a:alpha val="65000"/>
              </a:srgbClr>
            </a:outerShdw>
          </a:effectLst>
        </p:spPr>
      </p:pic>
      <p:sp>
        <p:nvSpPr>
          <p:cNvPr id="4" name="Стрелка вправо 3"/>
          <p:cNvSpPr/>
          <p:nvPr/>
        </p:nvSpPr>
        <p:spPr>
          <a:xfrm>
            <a:off x="3995936" y="2989447"/>
            <a:ext cx="1224136" cy="9001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1036" y="1963862"/>
            <a:ext cx="2527384" cy="2835844"/>
          </a:xfrm>
          <a:prstGeom prst="rect">
            <a:avLst/>
          </a:prstGeom>
          <a:ln>
            <a:noFill/>
          </a:ln>
          <a:effectLst>
            <a:outerShdw blurRad="292100" dist="139700" dir="2700000" algn="tl" rotWithShape="0">
              <a:srgbClr val="333333">
                <a:alpha val="65000"/>
              </a:srgbClr>
            </a:outerShdw>
          </a:effectLst>
        </p:spPr>
      </p:pic>
      <p:sp>
        <p:nvSpPr>
          <p:cNvPr id="10" name="Прямоугольник 9"/>
          <p:cNvSpPr/>
          <p:nvPr/>
        </p:nvSpPr>
        <p:spPr>
          <a:xfrm>
            <a:off x="611560" y="1122077"/>
            <a:ext cx="8304647"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pPr algn="ctr"/>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Аппарат физиотерапевтический </a:t>
            </a: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с применением эндомассажа и магнитного поля</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5091293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a:t>
            </a:r>
            <a:r>
              <a:rPr lang="ru-RU" b="1" dirty="0" smtClean="0">
                <a:solidFill>
                  <a:srgbClr val="002060"/>
                </a:solidFill>
                <a:latin typeface="Arial" pitchFamily="34" charset="0"/>
                <a:cs typeface="Arial" pitchFamily="34" charset="0"/>
              </a:rPr>
              <a:t>7. Добавление рабочей части и режима работы</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108</a:t>
            </a:fld>
            <a:endParaRPr lang="ru-RU" dirty="0"/>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2" name="TextBox 11"/>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68285" y="1685744"/>
            <a:ext cx="1488541" cy="1670213"/>
          </a:xfrm>
          <a:prstGeom prst="rect">
            <a:avLst/>
          </a:prstGeom>
          <a:ln>
            <a:noFill/>
          </a:ln>
          <a:effectLst>
            <a:outerShdw blurRad="292100" dist="139700" dir="2700000" algn="tl" rotWithShape="0">
              <a:srgbClr val="333333">
                <a:alpha val="65000"/>
              </a:srgbClr>
            </a:outerShdw>
          </a:effectLst>
        </p:spPr>
      </p:pic>
      <p:pic>
        <p:nvPicPr>
          <p:cNvPr id="4" name="Рисунок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5505" y="3848366"/>
            <a:ext cx="3082158" cy="1488965"/>
          </a:xfrm>
          <a:prstGeom prst="rect">
            <a:avLst/>
          </a:prstGeom>
          <a:ln>
            <a:noFill/>
          </a:ln>
          <a:effectLst>
            <a:outerShdw blurRad="292100" dist="139700" dir="2700000" algn="tl" rotWithShape="0">
              <a:srgbClr val="333333">
                <a:alpha val="65000"/>
              </a:srgbClr>
            </a:outerShdw>
          </a:effectLst>
        </p:spPr>
      </p:pic>
      <p:pic>
        <p:nvPicPr>
          <p:cNvPr id="10" name="Рисунок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07904" y="2420888"/>
            <a:ext cx="1801385" cy="1801385"/>
          </a:xfrm>
          <a:prstGeom prst="rect">
            <a:avLst/>
          </a:prstGeom>
        </p:spPr>
      </p:pic>
      <p:pic>
        <p:nvPicPr>
          <p:cNvPr id="6" name="Рисунок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914091" y="1874696"/>
            <a:ext cx="2805011" cy="282117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12448" y="3355957"/>
            <a:ext cx="2448272" cy="369332"/>
          </a:xfrm>
          <a:prstGeom prst="rect">
            <a:avLst/>
          </a:prstGeom>
          <a:noFill/>
        </p:spPr>
        <p:txBody>
          <a:bodyPr wrap="square" rtlCol="0">
            <a:spAutoFit/>
          </a:bodyPr>
          <a:lstStyle/>
          <a:p>
            <a:pPr algn="ctr"/>
            <a:r>
              <a:rPr lang="ru-RU" dirty="0" smtClean="0"/>
              <a:t>Рабочая часть 1</a:t>
            </a:r>
            <a:endParaRPr lang="ru-RU" dirty="0"/>
          </a:p>
        </p:txBody>
      </p:sp>
      <p:sp>
        <p:nvSpPr>
          <p:cNvPr id="13" name="TextBox 12"/>
          <p:cNvSpPr txBox="1"/>
          <p:nvPr/>
        </p:nvSpPr>
        <p:spPr>
          <a:xfrm>
            <a:off x="664730" y="5253753"/>
            <a:ext cx="2448272" cy="369332"/>
          </a:xfrm>
          <a:prstGeom prst="rect">
            <a:avLst/>
          </a:prstGeom>
          <a:noFill/>
        </p:spPr>
        <p:txBody>
          <a:bodyPr wrap="square" rtlCol="0">
            <a:spAutoFit/>
          </a:bodyPr>
          <a:lstStyle/>
          <a:p>
            <a:pPr algn="ctr"/>
            <a:r>
              <a:rPr lang="ru-RU" dirty="0" smtClean="0"/>
              <a:t>Рабочая часть 2</a:t>
            </a:r>
            <a:endParaRPr lang="ru-RU" dirty="0"/>
          </a:p>
        </p:txBody>
      </p:sp>
      <p:sp>
        <p:nvSpPr>
          <p:cNvPr id="14" name="TextBox 13"/>
          <p:cNvSpPr txBox="1"/>
          <p:nvPr/>
        </p:nvSpPr>
        <p:spPr>
          <a:xfrm>
            <a:off x="6092460" y="4633443"/>
            <a:ext cx="2448272" cy="369332"/>
          </a:xfrm>
          <a:prstGeom prst="rect">
            <a:avLst/>
          </a:prstGeom>
          <a:noFill/>
        </p:spPr>
        <p:txBody>
          <a:bodyPr wrap="square" rtlCol="0">
            <a:spAutoFit/>
          </a:bodyPr>
          <a:lstStyle/>
          <a:p>
            <a:pPr algn="ctr"/>
            <a:r>
              <a:rPr lang="ru-RU" dirty="0" smtClean="0"/>
              <a:t>Рабочая часть 3</a:t>
            </a:r>
            <a:endParaRPr lang="ru-RU" dirty="0"/>
          </a:p>
        </p:txBody>
      </p:sp>
      <p:sp>
        <p:nvSpPr>
          <p:cNvPr id="15" name="Прямоугольник 14"/>
          <p:cNvSpPr/>
          <p:nvPr/>
        </p:nvSpPr>
        <p:spPr>
          <a:xfrm>
            <a:off x="611560" y="1122077"/>
            <a:ext cx="8304647"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pPr algn="ctr"/>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Аппарат физиотерапевтический </a:t>
            </a: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с применением эндомассажа и магнитного поля</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5311529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a:t>
            </a:r>
            <a:r>
              <a:rPr lang="ru-RU" b="1" dirty="0" smtClean="0">
                <a:solidFill>
                  <a:srgbClr val="002060"/>
                </a:solidFill>
                <a:latin typeface="Arial" pitchFamily="34" charset="0"/>
                <a:cs typeface="Arial" pitchFamily="34" charset="0"/>
              </a:rPr>
              <a:t>8. Расширение условий применения</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109</a:t>
            </a:fld>
            <a:endParaRPr lang="ru-RU" dirty="0"/>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2" name="TextBox 11"/>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pic>
        <p:nvPicPr>
          <p:cNvPr id="11" name="Рисунок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35" y="2361654"/>
            <a:ext cx="2779255" cy="1502976"/>
          </a:xfrm>
          <a:prstGeom prst="rect">
            <a:avLst/>
          </a:prstGeom>
          <a:ln>
            <a:noFill/>
          </a:ln>
          <a:effectLst>
            <a:outerShdw blurRad="292100" dist="139700" dir="2700000" algn="tl" rotWithShape="0">
              <a:srgbClr val="333333">
                <a:alpha val="65000"/>
              </a:srgbClr>
            </a:outerShdw>
          </a:effectLst>
        </p:spPr>
      </p:pic>
      <p:sp>
        <p:nvSpPr>
          <p:cNvPr id="15" name="Прямоугольник 14"/>
          <p:cNvSpPr/>
          <p:nvPr/>
        </p:nvSpPr>
        <p:spPr>
          <a:xfrm>
            <a:off x="611560" y="1122077"/>
            <a:ext cx="8304647"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pPr algn="ctr"/>
            <a:r>
              <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rPr>
              <a:t>Тонометр</a:t>
            </a:r>
          </a:p>
        </p:txBody>
      </p:sp>
      <p:sp>
        <p:nvSpPr>
          <p:cNvPr id="16" name="Прямоугольник 15"/>
          <p:cNvSpPr/>
          <p:nvPr/>
        </p:nvSpPr>
        <p:spPr>
          <a:xfrm>
            <a:off x="539552" y="4213787"/>
            <a:ext cx="3096344"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ru-RU" sz="2200" dirty="0" smtClean="0">
                <a:latin typeface="Times New Roman" panose="02020603050405020304" pitchFamily="18" charset="0"/>
                <a:ea typeface="Calibri" panose="020F0502020204030204" pitchFamily="34" charset="0"/>
                <a:cs typeface="Times New Roman" panose="02020603050405020304" pitchFamily="18" charset="0"/>
              </a:rPr>
              <a:t>Для применения в ЛПУ</a:t>
            </a:r>
            <a:endParaRPr lang="ru-RU" sz="2200" dirty="0">
              <a:latin typeface="Times New Roman" panose="02020603050405020304" pitchFamily="18" charset="0"/>
              <a:cs typeface="Times New Roman" panose="02020603050405020304" pitchFamily="18" charset="0"/>
            </a:endParaRPr>
          </a:p>
        </p:txBody>
      </p:sp>
      <p:pic>
        <p:nvPicPr>
          <p:cNvPr id="17" name="Рисунок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07904" y="2420888"/>
            <a:ext cx="1801385" cy="1801385"/>
          </a:xfrm>
          <a:prstGeom prst="rect">
            <a:avLst/>
          </a:prstGeom>
        </p:spPr>
      </p:pic>
      <p:sp>
        <p:nvSpPr>
          <p:cNvPr id="18" name="Прямоугольник 17"/>
          <p:cNvSpPr/>
          <p:nvPr/>
        </p:nvSpPr>
        <p:spPr>
          <a:xfrm>
            <a:off x="5653305" y="3321580"/>
            <a:ext cx="3096344" cy="76944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marL="285750" indent="-285750">
              <a:buFont typeface="Arial" panose="020B0604020202020204" pitchFamily="34" charset="0"/>
              <a:buChar char="•"/>
            </a:pPr>
            <a:r>
              <a:rPr lang="ru-RU" sz="2200" dirty="0" smtClean="0">
                <a:latin typeface="Times New Roman" panose="02020603050405020304" pitchFamily="18" charset="0"/>
                <a:ea typeface="Calibri" panose="020F0502020204030204" pitchFamily="34" charset="0"/>
                <a:cs typeface="Times New Roman" panose="02020603050405020304" pitchFamily="18" charset="0"/>
              </a:rPr>
              <a:t>Для применения в домашних условиях</a:t>
            </a:r>
            <a:endParaRPr lang="ru-RU" sz="2200" dirty="0">
              <a:latin typeface="Times New Roman" panose="02020603050405020304" pitchFamily="18" charset="0"/>
              <a:cs typeface="Times New Roman" panose="02020603050405020304" pitchFamily="18" charset="0"/>
            </a:endParaRPr>
          </a:p>
        </p:txBody>
      </p:sp>
      <p:sp>
        <p:nvSpPr>
          <p:cNvPr id="19" name="TextBox 18"/>
          <p:cNvSpPr txBox="1"/>
          <p:nvPr/>
        </p:nvSpPr>
        <p:spPr>
          <a:xfrm>
            <a:off x="5653305" y="4509120"/>
            <a:ext cx="2951143" cy="923330"/>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dirty="0" smtClean="0"/>
              <a:t>Инструкция по применению для самостоятельного домашнего использования</a:t>
            </a:r>
            <a:endParaRPr lang="ru-RU" dirty="0"/>
          </a:p>
        </p:txBody>
      </p:sp>
    </p:spTree>
    <p:extLst>
      <p:ext uri="{BB962C8B-B14F-4D97-AF65-F5344CB8AC3E}">
        <p14:creationId xmlns:p14="http://schemas.microsoft.com/office/powerpoint/2010/main" val="322386989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88347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87524" y="1734150"/>
            <a:ext cx="8568952" cy="4031873"/>
          </a:xfrm>
          <a:prstGeom prst="rect">
            <a:avLst/>
          </a:prstGeom>
          <a:noFill/>
        </p:spPr>
        <p:txBody>
          <a:bodyPr wrap="square" rtlCol="0">
            <a:spAutoFit/>
          </a:bodyPr>
          <a:lstStyle/>
          <a:p>
            <a:pPr algn="ctr"/>
            <a:r>
              <a:rPr lang="ru-RU" sz="3200" b="1" dirty="0" smtClean="0">
                <a:solidFill>
                  <a:srgbClr val="C00000"/>
                </a:solidFill>
                <a:latin typeface="Arial" panose="020B0604020202020204" pitchFamily="34" charset="0"/>
                <a:cs typeface="Arial" panose="020B0604020202020204" pitchFamily="34" charset="0"/>
              </a:rPr>
              <a:t>Порядок подачи заявления и документов на внесение изменений </a:t>
            </a:r>
          </a:p>
          <a:p>
            <a:pPr algn="ctr"/>
            <a:r>
              <a:rPr lang="ru-RU" sz="3200" b="1" dirty="0" smtClean="0">
                <a:solidFill>
                  <a:srgbClr val="C00000"/>
                </a:solidFill>
                <a:latin typeface="Arial" panose="020B0604020202020204" pitchFamily="34" charset="0"/>
                <a:cs typeface="Arial" panose="020B0604020202020204" pitchFamily="34" charset="0"/>
              </a:rPr>
              <a:t>в регистрационное удостоверение.</a:t>
            </a:r>
          </a:p>
          <a:p>
            <a:pPr algn="ctr"/>
            <a:endParaRPr lang="ru-RU" sz="3200" b="1" dirty="0" smtClean="0">
              <a:solidFill>
                <a:srgbClr val="C00000"/>
              </a:solidFill>
              <a:latin typeface="Arial" panose="020B0604020202020204" pitchFamily="34" charset="0"/>
              <a:cs typeface="Arial" panose="020B0604020202020204" pitchFamily="34" charset="0"/>
            </a:endParaRPr>
          </a:p>
          <a:p>
            <a:pPr algn="ctr"/>
            <a:r>
              <a:rPr lang="ru-RU" sz="3200" b="1" dirty="0" smtClean="0">
                <a:solidFill>
                  <a:srgbClr val="C00000"/>
                </a:solidFill>
                <a:latin typeface="Arial" panose="020B0604020202020204" pitchFamily="34" charset="0"/>
                <a:cs typeface="Arial" panose="020B0604020202020204" pitchFamily="34" charset="0"/>
              </a:rPr>
              <a:t>Основные нарушения и недостатки, выявляемые при оценке представляемых комплектов документов</a:t>
            </a:r>
            <a:endParaRPr lang="ru-RU" sz="3200" b="1" dirty="0">
              <a:solidFill>
                <a:srgbClr val="C00000"/>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11</a:t>
            </a:fld>
            <a:endParaRPr lang="ru-RU" dirty="0"/>
          </a:p>
        </p:txBody>
      </p:sp>
    </p:spTree>
    <p:extLst>
      <p:ext uri="{BB962C8B-B14F-4D97-AF65-F5344CB8AC3E}">
        <p14:creationId xmlns:p14="http://schemas.microsoft.com/office/powerpoint/2010/main" val="1384648510"/>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Скругленный прямоугольник 16"/>
          <p:cNvSpPr/>
          <p:nvPr/>
        </p:nvSpPr>
        <p:spPr>
          <a:xfrm>
            <a:off x="5554650" y="1509030"/>
            <a:ext cx="3672408" cy="43034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16" name="Скругленный прямоугольник 15"/>
          <p:cNvSpPr/>
          <p:nvPr/>
        </p:nvSpPr>
        <p:spPr>
          <a:xfrm>
            <a:off x="296480" y="1562175"/>
            <a:ext cx="3672408" cy="430345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dirty="0"/>
          </a:p>
        </p:txBody>
      </p:sp>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a:t>
            </a:r>
            <a:r>
              <a:rPr lang="ru-RU" b="1" dirty="0" smtClean="0">
                <a:solidFill>
                  <a:srgbClr val="002060"/>
                </a:solidFill>
                <a:latin typeface="Arial" pitchFamily="34" charset="0"/>
                <a:cs typeface="Arial" pitchFamily="34" charset="0"/>
              </a:rPr>
              <a:t>9. Совместимость медицинских изделий</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110</a:t>
            </a:fld>
            <a:endParaRPr lang="ru-RU" dirty="0"/>
          </a:p>
        </p:txBody>
      </p:sp>
      <p:sp>
        <p:nvSpPr>
          <p:cNvPr id="8" name="Объект 2"/>
          <p:cNvSpPr txBox="1">
            <a:spLocks/>
          </p:cNvSpPr>
          <p:nvPr/>
        </p:nvSpPr>
        <p:spPr>
          <a:xfrm>
            <a:off x="467544" y="2420888"/>
            <a:ext cx="8280920" cy="2952328"/>
          </a:xfrm>
          <a:prstGeom prst="rect">
            <a:avLst/>
          </a:prstGeom>
        </p:spPr>
        <p:txBody>
          <a:bodyPr vert="horz" lIns="91440" tIns="45720" rIns="91440" bIns="45720" rtlCol="0" anchor="b">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just"/>
            <a:endParaRPr lang="ru-RU" sz="2200" dirty="0" smtClean="0">
              <a:solidFill>
                <a:schemeClr val="tx1"/>
              </a:solidFill>
              <a:latin typeface="Times New Roman" panose="02020603050405020304" pitchFamily="18" charset="0"/>
              <a:cs typeface="Times New Roman" panose="02020603050405020304" pitchFamily="18" charset="0"/>
            </a:endParaRPr>
          </a:p>
          <a:p>
            <a:pPr algn="just"/>
            <a:r>
              <a:rPr lang="ru-RU" sz="2200" dirty="0" smtClean="0">
                <a:solidFill>
                  <a:schemeClr val="tx1"/>
                </a:solidFill>
                <a:latin typeface="Times New Roman" panose="02020603050405020304" pitchFamily="18" charset="0"/>
                <a:cs typeface="Times New Roman" panose="02020603050405020304" pitchFamily="18" charset="0"/>
              </a:rPr>
              <a:t/>
            </a:r>
            <a:br>
              <a:rPr lang="ru-RU" sz="2200" dirty="0" smtClean="0">
                <a:solidFill>
                  <a:schemeClr val="tx1"/>
                </a:solidFill>
                <a:latin typeface="Times New Roman" panose="02020603050405020304" pitchFamily="18" charset="0"/>
                <a:cs typeface="Times New Roman" panose="02020603050405020304" pitchFamily="18" charset="0"/>
              </a:rPr>
            </a:br>
            <a:endParaRPr lang="ru-RU" sz="2200" dirty="0">
              <a:solidFill>
                <a:schemeClr val="tx1"/>
              </a:solidFill>
              <a:latin typeface="Times New Roman" panose="02020603050405020304" pitchFamily="18" charset="0"/>
              <a:cs typeface="Times New Roman" panose="02020603050405020304" pitchFamily="18" charset="0"/>
            </a:endParaRPr>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2" name="TextBox 11"/>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4796" y="1741547"/>
            <a:ext cx="2555776" cy="161113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800038" y="1654775"/>
            <a:ext cx="10192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РУ № 1</a:t>
            </a:r>
            <a:endParaRPr lang="ru-RU" dirty="0"/>
          </a:p>
        </p:txBody>
      </p:sp>
      <p:pic>
        <p:nvPicPr>
          <p:cNvPr id="6" name="Рисунок 5"/>
          <p:cNvPicPr>
            <a:picLocks noChangeAspect="1"/>
          </p:cNvPicPr>
          <p:nvPr/>
        </p:nvPicPr>
        <p:blipFill rotWithShape="1">
          <a:blip r:embed="rId5" cstate="print">
            <a:extLst>
              <a:ext uri="{28A0092B-C50C-407E-A947-70E740481C1C}">
                <a14:useLocalDpi xmlns:a14="http://schemas.microsoft.com/office/drawing/2010/main" val="0"/>
              </a:ext>
            </a:extLst>
          </a:blip>
          <a:srcRect t="9225" b="15661"/>
          <a:stretch/>
        </p:blipFill>
        <p:spPr>
          <a:xfrm>
            <a:off x="1926388" y="4382995"/>
            <a:ext cx="1641165" cy="1232761"/>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955125" y="4269715"/>
            <a:ext cx="10192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РУ № 2</a:t>
            </a:r>
            <a:endParaRPr lang="ru-RU" dirty="0"/>
          </a:p>
        </p:txBody>
      </p:sp>
      <p:sp>
        <p:nvSpPr>
          <p:cNvPr id="11" name="TextBox 10"/>
          <p:cNvSpPr txBox="1"/>
          <p:nvPr/>
        </p:nvSpPr>
        <p:spPr>
          <a:xfrm>
            <a:off x="667006" y="3516339"/>
            <a:ext cx="277745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Совместимость указана в ЭД производителя</a:t>
            </a:r>
            <a:endParaRPr lang="ru-RU" dirty="0"/>
          </a:p>
        </p:txBody>
      </p:sp>
      <p:sp>
        <p:nvSpPr>
          <p:cNvPr id="13" name="Прямоугольник 12"/>
          <p:cNvSpPr/>
          <p:nvPr/>
        </p:nvSpPr>
        <p:spPr>
          <a:xfrm>
            <a:off x="611560" y="1122077"/>
            <a:ext cx="8304647"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pPr algn="ct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Электрокардиограф и электроды</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14" name="Рисунок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3451" y="3113204"/>
            <a:ext cx="1201392" cy="1201392"/>
          </a:xfrm>
          <a:prstGeom prst="rect">
            <a:avLst/>
          </a:prstGeom>
        </p:spPr>
      </p:pic>
      <p:pic>
        <p:nvPicPr>
          <p:cNvPr id="7" name="Рисунок 6"/>
          <p:cNvPicPr>
            <a:picLocks noChangeAspect="1"/>
          </p:cNvPicPr>
          <p:nvPr/>
        </p:nvPicPr>
        <p:blipFill rotWithShape="1">
          <a:blip r:embed="rId7">
            <a:extLst>
              <a:ext uri="{28A0092B-C50C-407E-A947-70E740481C1C}">
                <a14:useLocalDpi xmlns:a14="http://schemas.microsoft.com/office/drawing/2010/main" val="0"/>
              </a:ext>
            </a:extLst>
          </a:blip>
          <a:srcRect t="21923"/>
          <a:stretch/>
        </p:blipFill>
        <p:spPr>
          <a:xfrm>
            <a:off x="7762700" y="4485464"/>
            <a:ext cx="1280787" cy="1000007"/>
          </a:xfrm>
          <a:prstGeom prst="rect">
            <a:avLst/>
          </a:prstGeom>
          <a:ln>
            <a:noFill/>
          </a:ln>
          <a:effectLst>
            <a:outerShdw blurRad="292100" dist="139700" dir="2700000" algn="tl" rotWithShape="0">
              <a:srgbClr val="333333">
                <a:alpha val="65000"/>
              </a:srgbClr>
            </a:outerShdw>
          </a:effectLst>
        </p:spPr>
      </p:pic>
      <p:sp>
        <p:nvSpPr>
          <p:cNvPr id="15" name="TextBox 14"/>
          <p:cNvSpPr txBox="1"/>
          <p:nvPr/>
        </p:nvSpPr>
        <p:spPr>
          <a:xfrm>
            <a:off x="7652239" y="4214389"/>
            <a:ext cx="10192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РУ № 3</a:t>
            </a:r>
            <a:endParaRPr lang="ru-RU" dirty="0"/>
          </a:p>
        </p:txBody>
      </p:sp>
      <p:pic>
        <p:nvPicPr>
          <p:cNvPr id="18" name="Рисунок 17"/>
          <p:cNvPicPr>
            <a:picLocks noChangeAspect="1"/>
          </p:cNvPicPr>
          <p:nvPr/>
        </p:nvPicPr>
        <p:blipFill rotWithShape="1">
          <a:blip r:embed="rId8" cstate="print">
            <a:extLst>
              <a:ext uri="{28A0092B-C50C-407E-A947-70E740481C1C}">
                <a14:useLocalDpi xmlns:a14="http://schemas.microsoft.com/office/drawing/2010/main" val="0"/>
              </a:ext>
            </a:extLst>
          </a:blip>
          <a:srcRect t="9225" b="15661"/>
          <a:stretch/>
        </p:blipFill>
        <p:spPr>
          <a:xfrm>
            <a:off x="5732728" y="4466630"/>
            <a:ext cx="1277682" cy="959731"/>
          </a:xfrm>
          <a:prstGeom prst="rect">
            <a:avLst/>
          </a:prstGeom>
          <a:ln>
            <a:noFill/>
          </a:ln>
          <a:effectLst>
            <a:outerShdw blurRad="292100" dist="139700" dir="2700000" algn="tl" rotWithShape="0">
              <a:srgbClr val="333333">
                <a:alpha val="65000"/>
              </a:srgbClr>
            </a:outerShdw>
          </a:effectLst>
        </p:spPr>
      </p:pic>
      <p:sp>
        <p:nvSpPr>
          <p:cNvPr id="19" name="TextBox 18"/>
          <p:cNvSpPr txBox="1"/>
          <p:nvPr/>
        </p:nvSpPr>
        <p:spPr>
          <a:xfrm>
            <a:off x="5692545" y="4141994"/>
            <a:ext cx="10192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РУ № 2</a:t>
            </a:r>
            <a:endParaRPr lang="ru-RU" dirty="0"/>
          </a:p>
        </p:txBody>
      </p:sp>
      <p:pic>
        <p:nvPicPr>
          <p:cNvPr id="21" name="Рисунок 2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358782" y="1846239"/>
            <a:ext cx="2191313" cy="1381382"/>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5991129" y="1711886"/>
            <a:ext cx="1019281"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ru-RU" dirty="0" smtClean="0"/>
              <a:t>РУ № 1</a:t>
            </a:r>
            <a:endParaRPr lang="ru-RU" dirty="0"/>
          </a:p>
        </p:txBody>
      </p:sp>
      <p:sp>
        <p:nvSpPr>
          <p:cNvPr id="24" name="Двойная стрелка влево/вверх 23"/>
          <p:cNvSpPr/>
          <p:nvPr/>
        </p:nvSpPr>
        <p:spPr>
          <a:xfrm rot="13717943">
            <a:off x="6717156" y="3000864"/>
            <a:ext cx="1487774" cy="1497362"/>
          </a:xfrm>
          <a:prstGeom prst="leftUpArrow">
            <a:avLst>
              <a:gd name="adj1" fmla="val 13017"/>
              <a:gd name="adj2" fmla="val 26169"/>
              <a:gd name="adj3" fmla="val 1601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ru-RU" dirty="0"/>
          </a:p>
        </p:txBody>
      </p:sp>
      <p:sp>
        <p:nvSpPr>
          <p:cNvPr id="25" name="TextBox 24"/>
          <p:cNvSpPr txBox="1"/>
          <p:nvPr/>
        </p:nvSpPr>
        <p:spPr>
          <a:xfrm>
            <a:off x="7111539" y="3733846"/>
            <a:ext cx="1285623" cy="369332"/>
          </a:xfrm>
          <a:prstGeom prst="rect">
            <a:avLst/>
          </a:prstGeom>
          <a:noFill/>
        </p:spPr>
        <p:txBody>
          <a:bodyPr wrap="square" rtlCol="0">
            <a:spAutoFit/>
          </a:bodyPr>
          <a:lstStyle/>
          <a:p>
            <a:r>
              <a:rPr lang="ru-RU"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ИЛИ</a:t>
            </a: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extLst>
      <p:ext uri="{BB962C8B-B14F-4D97-AF65-F5344CB8AC3E}">
        <p14:creationId xmlns:p14="http://schemas.microsoft.com/office/powerpoint/2010/main" val="705091124"/>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a:solidFill>
                  <a:srgbClr val="002060"/>
                </a:solidFill>
                <a:latin typeface="Arial" pitchFamily="34" charset="0"/>
                <a:cs typeface="Arial" pitchFamily="34" charset="0"/>
              </a:rPr>
              <a:t>Пример </a:t>
            </a:r>
            <a:r>
              <a:rPr lang="ru-RU" b="1" dirty="0" smtClean="0">
                <a:solidFill>
                  <a:srgbClr val="002060"/>
                </a:solidFill>
                <a:latin typeface="Arial" pitchFamily="34" charset="0"/>
                <a:cs typeface="Arial" pitchFamily="34" charset="0"/>
              </a:rPr>
              <a:t>10. </a:t>
            </a:r>
            <a:r>
              <a:rPr lang="ru-RU" b="1" dirty="0">
                <a:solidFill>
                  <a:srgbClr val="002060"/>
                </a:solidFill>
                <a:latin typeface="Arial" pitchFamily="34" charset="0"/>
                <a:cs typeface="Arial" pitchFamily="34" charset="0"/>
              </a:rPr>
              <a:t>Уточнение/дополнение </a:t>
            </a:r>
            <a:r>
              <a:rPr lang="ru-RU" b="1" dirty="0" smtClean="0">
                <a:solidFill>
                  <a:srgbClr val="002060"/>
                </a:solidFill>
                <a:latin typeface="Arial" pitchFamily="34" charset="0"/>
                <a:cs typeface="Arial" pitchFamily="34" charset="0"/>
              </a:rPr>
              <a:t>особых указаний при использовании МИ</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111</a:t>
            </a:fld>
            <a:endParaRPr lang="ru-RU" dirty="0"/>
          </a:p>
        </p:txBody>
      </p:sp>
      <p:pic>
        <p:nvPicPr>
          <p:cNvPr id="9" name="Рисунок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33073" y="5615756"/>
            <a:ext cx="911587" cy="1072455"/>
          </a:xfrm>
          <a:prstGeom prst="rect">
            <a:avLst/>
          </a:prstGeom>
        </p:spPr>
      </p:pic>
      <p:sp>
        <p:nvSpPr>
          <p:cNvPr id="12" name="TextBox 11"/>
          <p:cNvSpPr txBox="1"/>
          <p:nvPr/>
        </p:nvSpPr>
        <p:spPr>
          <a:xfrm>
            <a:off x="2218531" y="5865625"/>
            <a:ext cx="6079889" cy="769441"/>
          </a:xfrm>
          <a:prstGeom prst="rect">
            <a:avLst/>
          </a:prstGeom>
          <a:noFill/>
        </p:spPr>
        <p:txBody>
          <a:bodyPr wrap="square" rtlCol="0">
            <a:spAutoFit/>
          </a:bodyPr>
          <a:lstStyle/>
          <a:p>
            <a:pPr algn="ctr"/>
            <a:r>
              <a:rPr lang="ru-RU" sz="2200" b="1" dirty="0" smtClean="0">
                <a:latin typeface="Times New Roman" panose="02020603050405020304" pitchFamily="18" charset="0"/>
                <a:cs typeface="Times New Roman" panose="02020603050405020304" pitchFamily="18" charset="0"/>
              </a:rPr>
              <a:t>При неизменности функционального назначения и (или) принципа действия МИ</a:t>
            </a:r>
            <a:endParaRPr lang="ru-RU" sz="2200" b="1" dirty="0">
              <a:latin typeface="Times New Roman" panose="02020603050405020304" pitchFamily="18" charset="0"/>
              <a:cs typeface="Times New Roman" panose="02020603050405020304" pitchFamily="18" charset="0"/>
            </a:endParaRPr>
          </a:p>
        </p:txBody>
      </p:sp>
      <p:sp>
        <p:nvSpPr>
          <p:cNvPr id="7" name="Прямоугольник 6"/>
          <p:cNvSpPr/>
          <p:nvPr/>
        </p:nvSpPr>
        <p:spPr>
          <a:xfrm>
            <a:off x="611560" y="1122077"/>
            <a:ext cx="8304647" cy="369332"/>
          </a:xfrm>
          <a:prstGeom prst="rect">
            <a:avLst/>
          </a:prstGeom>
          <a:gradFill>
            <a:gsLst>
              <a:gs pos="0">
                <a:schemeClr val="tx2">
                  <a:lumMod val="75000"/>
                </a:schemeClr>
              </a:gs>
              <a:gs pos="74000">
                <a:schemeClr val="tx2">
                  <a:lumMod val="60000"/>
                  <a:lumOff val="40000"/>
                </a:schemeClr>
              </a:gs>
              <a:gs pos="83000">
                <a:schemeClr val="tx2">
                  <a:lumMod val="75000"/>
                </a:schemeClr>
              </a:gs>
              <a:gs pos="100000">
                <a:schemeClr val="tx2">
                  <a:lumMod val="75000"/>
                </a:schemeClr>
              </a:gs>
            </a:gsLst>
            <a:lin ang="5400000" scaled="1"/>
          </a:gradFill>
        </p:spPr>
        <p:txBody>
          <a:bodyPr wrap="square">
            <a:spAutoFit/>
          </a:bodyPr>
          <a:lstStyle/>
          <a:p>
            <a:pPr algn="ctr"/>
            <a:r>
              <a:rPr lang="ru-RU" b="1" dirty="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Двухкомпонентный стоматологический имплантат</a:t>
            </a:r>
            <a:endParaRPr lang="ru-RU"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7544" y="1759316"/>
            <a:ext cx="3204007" cy="1722154"/>
          </a:xfrm>
          <a:prstGeom prst="rect">
            <a:avLst/>
          </a:prstGeom>
        </p:spPr>
      </p:pic>
      <p:sp>
        <p:nvSpPr>
          <p:cNvPr id="4" name="Выгнутая вниз стрелка 3"/>
          <p:cNvSpPr/>
          <p:nvPr/>
        </p:nvSpPr>
        <p:spPr>
          <a:xfrm>
            <a:off x="1556072" y="3547123"/>
            <a:ext cx="1026950" cy="328441"/>
          </a:xfrm>
          <a:prstGeom prst="curvedUpArrow">
            <a:avLst>
              <a:gd name="adj1" fmla="val 30829"/>
              <a:gd name="adj2" fmla="val 86123"/>
              <a:gd name="adj3" fmla="val 30973"/>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dirty="0">
              <a:solidFill>
                <a:schemeClr val="tx1"/>
              </a:solidFill>
            </a:endParaRPr>
          </a:p>
        </p:txBody>
      </p:sp>
      <p:sp>
        <p:nvSpPr>
          <p:cNvPr id="6" name="TextBox 5"/>
          <p:cNvSpPr txBox="1"/>
          <p:nvPr/>
        </p:nvSpPr>
        <p:spPr>
          <a:xfrm>
            <a:off x="1202997" y="3994615"/>
            <a:ext cx="1733100" cy="369332"/>
          </a:xfrm>
          <a:prstGeom prst="rect">
            <a:avLst/>
          </a:prstGeom>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ru-RU" dirty="0" smtClean="0"/>
              <a:t>Через 4 месяца</a:t>
            </a:r>
          </a:p>
        </p:txBody>
      </p:sp>
      <p:pic>
        <p:nvPicPr>
          <p:cNvPr id="11" name="Рисунок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4413" y="1759316"/>
            <a:ext cx="3204007" cy="1722154"/>
          </a:xfrm>
          <a:prstGeom prst="rect">
            <a:avLst/>
          </a:prstGeom>
        </p:spPr>
      </p:pic>
      <p:sp>
        <p:nvSpPr>
          <p:cNvPr id="13" name="Выгнутая вниз стрелка 12"/>
          <p:cNvSpPr/>
          <p:nvPr/>
        </p:nvSpPr>
        <p:spPr>
          <a:xfrm>
            <a:off x="6182941" y="3532858"/>
            <a:ext cx="1026950" cy="328441"/>
          </a:xfrm>
          <a:prstGeom prst="curvedUpArrow">
            <a:avLst>
              <a:gd name="adj1" fmla="val 30829"/>
              <a:gd name="adj2" fmla="val 86123"/>
              <a:gd name="adj3" fmla="val 30973"/>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ru-RU" dirty="0">
              <a:solidFill>
                <a:schemeClr val="tx1"/>
              </a:solidFill>
            </a:endParaRPr>
          </a:p>
        </p:txBody>
      </p:sp>
      <p:sp>
        <p:nvSpPr>
          <p:cNvPr id="14" name="TextBox 13"/>
          <p:cNvSpPr txBox="1"/>
          <p:nvPr/>
        </p:nvSpPr>
        <p:spPr>
          <a:xfrm>
            <a:off x="5689882" y="3972195"/>
            <a:ext cx="2013067"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ru-RU" dirty="0" smtClean="0">
                <a:solidFill>
                  <a:schemeClr val="tx1"/>
                </a:solidFill>
              </a:rPr>
              <a:t>Через 6 месяцев</a:t>
            </a:r>
          </a:p>
        </p:txBody>
      </p:sp>
      <p:sp>
        <p:nvSpPr>
          <p:cNvPr id="10" name="TextBox 9"/>
          <p:cNvSpPr txBox="1"/>
          <p:nvPr/>
        </p:nvSpPr>
        <p:spPr>
          <a:xfrm>
            <a:off x="507246" y="4482998"/>
            <a:ext cx="3600400" cy="1200329"/>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en-US" dirty="0" smtClean="0"/>
              <a:t>21 % </a:t>
            </a:r>
            <a:r>
              <a:rPr lang="ru-RU" dirty="0" smtClean="0"/>
              <a:t>нежелательных явлений  после имплантации </a:t>
            </a:r>
          </a:p>
          <a:p>
            <a:r>
              <a:rPr lang="ru-RU" dirty="0" smtClean="0"/>
              <a:t>18 % </a:t>
            </a:r>
            <a:r>
              <a:rPr lang="ru-RU" dirty="0"/>
              <a:t>нежелательных явлений</a:t>
            </a:r>
            <a:r>
              <a:rPr lang="ru-RU" dirty="0" smtClean="0"/>
              <a:t> после установки коронки</a:t>
            </a:r>
            <a:endParaRPr lang="ru-RU" dirty="0"/>
          </a:p>
        </p:txBody>
      </p:sp>
      <p:sp>
        <p:nvSpPr>
          <p:cNvPr id="15" name="TextBox 14"/>
          <p:cNvSpPr txBox="1"/>
          <p:nvPr/>
        </p:nvSpPr>
        <p:spPr>
          <a:xfrm>
            <a:off x="5094413" y="4497703"/>
            <a:ext cx="3600400" cy="1200329"/>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ru-RU" dirty="0">
                <a:solidFill>
                  <a:schemeClr val="tx1"/>
                </a:solidFill>
              </a:rPr>
              <a:t>1</a:t>
            </a:r>
            <a:r>
              <a:rPr lang="en-US" dirty="0" smtClean="0">
                <a:solidFill>
                  <a:schemeClr val="tx1"/>
                </a:solidFill>
              </a:rPr>
              <a:t>1 </a:t>
            </a:r>
            <a:r>
              <a:rPr lang="en-US" dirty="0">
                <a:solidFill>
                  <a:schemeClr val="tx1"/>
                </a:solidFill>
              </a:rPr>
              <a:t>% </a:t>
            </a:r>
            <a:r>
              <a:rPr lang="ru-RU" dirty="0">
                <a:solidFill>
                  <a:schemeClr val="tx1"/>
                </a:solidFill>
              </a:rPr>
              <a:t>нежелательных явлений после имплантации </a:t>
            </a:r>
          </a:p>
          <a:p>
            <a:r>
              <a:rPr lang="ru-RU" dirty="0">
                <a:solidFill>
                  <a:schemeClr val="tx1"/>
                </a:solidFill>
              </a:rPr>
              <a:t>4 % нежелательных явлений после установки коронки</a:t>
            </a:r>
          </a:p>
        </p:txBody>
      </p:sp>
    </p:spTree>
    <p:extLst>
      <p:ext uri="{BB962C8B-B14F-4D97-AF65-F5344CB8AC3E}">
        <p14:creationId xmlns:p14="http://schemas.microsoft.com/office/powerpoint/2010/main" val="379010840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112</a:t>
            </a:fld>
            <a:endParaRPr lang="ru-RU" dirty="0"/>
          </a:p>
        </p:txBody>
      </p:sp>
      <p:sp>
        <p:nvSpPr>
          <p:cNvPr id="5" name="Текст 2"/>
          <p:cNvSpPr txBox="1">
            <a:spLocks/>
          </p:cNvSpPr>
          <p:nvPr/>
        </p:nvSpPr>
        <p:spPr>
          <a:xfrm>
            <a:off x="611188" y="115888"/>
            <a:ext cx="8532812" cy="865187"/>
          </a:xfrm>
          <a:prstGeom prst="rect">
            <a:avLst/>
          </a:prstGeom>
        </p:spPr>
        <p:txBody>
          <a:bodyPr vert="horz" lIns="91440" tIns="45720" rIns="91440" bIns="45720" rtlCol="0" anchor="ctr">
            <a:norm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smtClean="0">
                <a:solidFill>
                  <a:srgbClr val="002060"/>
                </a:solidFill>
                <a:latin typeface="Arial" charset="0"/>
                <a:cs typeface="Arial" charset="0"/>
              </a:rPr>
              <a:t>Федеральная служба по надзору в сфере здравоохранения</a:t>
            </a:r>
          </a:p>
        </p:txBody>
      </p:sp>
      <p:sp>
        <p:nvSpPr>
          <p:cNvPr id="6" name="Прямоугольник 5"/>
          <p:cNvSpPr/>
          <p:nvPr/>
        </p:nvSpPr>
        <p:spPr>
          <a:xfrm>
            <a:off x="285720" y="1914386"/>
            <a:ext cx="8358246" cy="3046988"/>
          </a:xfrm>
          <a:prstGeom prst="rect">
            <a:avLst/>
          </a:prstGeom>
        </p:spPr>
        <p:txBody>
          <a:bodyPr wrap="square">
            <a:spAutoFit/>
          </a:bodyPr>
          <a:lstStyle/>
          <a:p>
            <a:pPr algn="ctr">
              <a:spcBef>
                <a:spcPct val="20000"/>
              </a:spcBef>
              <a:buFont typeface="Arial" charset="0"/>
              <a:buNone/>
            </a:pPr>
            <a:r>
              <a:rPr lang="ru-RU" sz="3200" b="1" dirty="0">
                <a:solidFill>
                  <a:srgbClr val="C00000"/>
                </a:solidFill>
                <a:latin typeface="Arial" panose="020B0604020202020204" pitchFamily="34" charset="0"/>
                <a:ea typeface="ＭＳ Ｐゴシック" pitchFamily="34" charset="-128"/>
                <a:cs typeface="Arial" panose="020B0604020202020204" pitchFamily="34" charset="0"/>
              </a:rPr>
              <a:t>Анализ запросов о предоставлении дополнительных материалов и сведений и отрицательных результатов </a:t>
            </a: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экспертизы по </a:t>
            </a:r>
            <a:r>
              <a:rPr lang="ru-RU" sz="3200" b="1" dirty="0">
                <a:solidFill>
                  <a:srgbClr val="C00000"/>
                </a:solidFill>
                <a:latin typeface="Arial" panose="020B0604020202020204" pitchFamily="34" charset="0"/>
                <a:ea typeface="ＭＳ Ｐゴシック" pitchFamily="34" charset="-128"/>
                <a:cs typeface="Arial" panose="020B0604020202020204" pitchFamily="34" charset="0"/>
              </a:rPr>
              <a:t>п.55 Правил государственной регистрации медицинских </a:t>
            </a: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изделий</a:t>
            </a:r>
            <a:endParaRPr lang="en-US" sz="3200" b="1" dirty="0">
              <a:solidFill>
                <a:srgbClr val="C0000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24815622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395536" y="1484784"/>
            <a:ext cx="8569325" cy="3354765"/>
          </a:xfrm>
          <a:prstGeom prst="rect">
            <a:avLst/>
          </a:prstGeom>
          <a:noFill/>
          <a:ln w="9525">
            <a:noFill/>
            <a:miter lim="800000"/>
            <a:headEnd/>
            <a:tailEnd/>
          </a:ln>
        </p:spPr>
        <p:txBody>
          <a:bodyPr>
            <a:spAutoFit/>
          </a:bodyPr>
          <a:lstStyle/>
          <a:p>
            <a:pPr lvl="0" algn="just"/>
            <a:endParaRPr lang="ru-RU" sz="2000" dirty="0">
              <a:solidFill>
                <a:schemeClr val="dk1"/>
              </a:solidFill>
              <a:latin typeface="Arial" panose="020B0604020202020204" pitchFamily="34" charset="0"/>
              <a:cs typeface="Arial" panose="020B0604020202020204" pitchFamily="34" charset="0"/>
            </a:endParaRPr>
          </a:p>
          <a:p>
            <a:pPr lvl="0" algn="just"/>
            <a:r>
              <a:rPr lang="ru-RU" sz="2400" dirty="0" smtClean="0">
                <a:solidFill>
                  <a:schemeClr val="dk1"/>
                </a:solidFill>
                <a:latin typeface="Arial" panose="020B0604020202020204" pitchFamily="34" charset="0"/>
                <a:cs typeface="Arial" panose="020B0604020202020204" pitchFamily="34" charset="0"/>
              </a:rPr>
              <a:t>п. 26</a:t>
            </a:r>
            <a:r>
              <a:rPr lang="ru-RU" sz="2400" dirty="0">
                <a:solidFill>
                  <a:schemeClr val="dk1"/>
                </a:solidFill>
                <a:latin typeface="Arial" panose="020B0604020202020204" pitchFamily="34" charset="0"/>
                <a:cs typeface="Arial" panose="020B0604020202020204" pitchFamily="34" charset="0"/>
              </a:rPr>
              <a:t>:</a:t>
            </a:r>
            <a:r>
              <a:rPr lang="ru-RU" sz="2400" dirty="0" smtClean="0">
                <a:solidFill>
                  <a:schemeClr val="dk1"/>
                </a:solidFill>
                <a:latin typeface="Arial" panose="020B0604020202020204" pitchFamily="34" charset="0"/>
                <a:cs typeface="Arial" panose="020B0604020202020204" pitchFamily="34" charset="0"/>
              </a:rPr>
              <a:t> </a:t>
            </a:r>
            <a:r>
              <a:rPr lang="ru-RU" sz="2400" dirty="0">
                <a:solidFill>
                  <a:schemeClr val="dk1"/>
                </a:solidFill>
                <a:latin typeface="Arial" panose="020B0604020202020204" pitchFamily="34" charset="0"/>
                <a:cs typeface="Arial" panose="020B0604020202020204" pitchFamily="34" charset="0"/>
              </a:rPr>
              <a:t>При внесении изменений в документы, указанные в подпунктах "в" и "г" пункта 10 Правил, экспертиза документов для определения возможности (невозможности) внесения изменений в документы на медицинское изделие осуществляется в порядке, аналогичном порядку проведения экспертизы качества, эффективности и безопасности медицинского изделия для его государственной регистрации </a:t>
            </a:r>
            <a:r>
              <a:rPr lang="ru-RU" sz="2400" dirty="0" smtClean="0">
                <a:solidFill>
                  <a:schemeClr val="dk1"/>
                </a:solidFill>
                <a:latin typeface="Arial" panose="020B0604020202020204" pitchFamily="34" charset="0"/>
                <a:cs typeface="Arial" panose="020B0604020202020204" pitchFamily="34" charset="0"/>
              </a:rPr>
              <a:t>…».</a:t>
            </a:r>
            <a:endParaRPr lang="ru-RU" sz="2000" dirty="0">
              <a:solidFill>
                <a:schemeClr val="dk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1"/>
          </p:nvPr>
        </p:nvSpPr>
        <p:spPr/>
        <p:txBody>
          <a:bodyPr/>
          <a:lstStyle/>
          <a:p>
            <a:pPr>
              <a:defRPr/>
            </a:pPr>
            <a:fld id="{CB39992A-6C22-4639-82C6-94E0344F6235}" type="slidenum">
              <a:rPr lang="ru-RU"/>
              <a:pPr>
                <a:defRPr/>
              </a:pPr>
              <a:t>113</a:t>
            </a:fld>
            <a:endParaRPr lang="ru-RU" dirty="0"/>
          </a:p>
        </p:txBody>
      </p:sp>
      <p:sp>
        <p:nvSpPr>
          <p:cNvPr id="4" name="Текст 2"/>
          <p:cNvSpPr>
            <a:spLocks noGrp="1"/>
          </p:cNvSpPr>
          <p:nvPr>
            <p:ph type="body" idx="1"/>
          </p:nvPr>
        </p:nvSpPr>
        <p:spPr>
          <a:xfrm>
            <a:off x="714348" y="115888"/>
            <a:ext cx="8429652" cy="955658"/>
          </a:xfrm>
        </p:spPr>
        <p:txBody>
          <a:bodyPr anchor="ctr">
            <a:noAutofit/>
          </a:bodyPr>
          <a:lstStyle/>
          <a:p>
            <a:pPr algn="ctr"/>
            <a:r>
              <a:rPr lang="ru-RU" sz="1600" b="1" dirty="0">
                <a:solidFill>
                  <a:srgbClr val="002060"/>
                </a:solidFill>
                <a:latin typeface="Arial" charset="0"/>
                <a:cs typeface="Arial" charset="0"/>
              </a:rPr>
              <a:t>Приказ Минздрава России от 21.12.2012 N </a:t>
            </a:r>
            <a:r>
              <a:rPr lang="ru-RU" sz="1600" b="1" dirty="0" smtClean="0">
                <a:solidFill>
                  <a:srgbClr val="002060"/>
                </a:solidFill>
                <a:latin typeface="Arial" charset="0"/>
                <a:cs typeface="Arial" charset="0"/>
              </a:rPr>
              <a:t>1353н "</a:t>
            </a:r>
            <a:r>
              <a:rPr lang="ru-RU" sz="1600" b="1" dirty="0">
                <a:solidFill>
                  <a:srgbClr val="002060"/>
                </a:solidFill>
                <a:latin typeface="Arial" charset="0"/>
                <a:cs typeface="Arial" charset="0"/>
              </a:rPr>
              <a:t>Об утверждении Порядка организации и проведения экспертизы качества, эффективности и безопасности медицинских </a:t>
            </a:r>
            <a:r>
              <a:rPr lang="ru-RU" sz="1600" b="1" dirty="0" smtClean="0">
                <a:solidFill>
                  <a:srgbClr val="002060"/>
                </a:solidFill>
                <a:latin typeface="Arial" charset="0"/>
                <a:cs typeface="Arial" charset="0"/>
              </a:rPr>
              <a:t>изделий« (вступил в силу с 17.07.2015 г.)</a:t>
            </a:r>
            <a:endParaRPr lang="ru-RU" sz="1600" b="1" dirty="0">
              <a:solidFill>
                <a:srgbClr val="002060"/>
              </a:solidFill>
              <a:latin typeface="Arial" charset="0"/>
              <a:cs typeface="Arial" charset="0"/>
            </a:endParaRPr>
          </a:p>
        </p:txBody>
      </p:sp>
    </p:spTree>
    <p:extLst>
      <p:ext uri="{BB962C8B-B14F-4D97-AF65-F5344CB8AC3E}">
        <p14:creationId xmlns:p14="http://schemas.microsoft.com/office/powerpoint/2010/main" val="786579462"/>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251520" y="1344999"/>
            <a:ext cx="8569325" cy="4093428"/>
          </a:xfrm>
          <a:prstGeom prst="rect">
            <a:avLst/>
          </a:prstGeom>
          <a:noFill/>
          <a:ln w="9525">
            <a:noFill/>
            <a:miter lim="800000"/>
            <a:headEnd/>
            <a:tailEnd/>
          </a:ln>
        </p:spPr>
        <p:txBody>
          <a:bodyPr>
            <a:spAutoFit/>
          </a:bodyPr>
          <a:lstStyle/>
          <a:p>
            <a:pPr lvl="0"/>
            <a:endParaRPr lang="ru-RU" sz="2000" dirty="0">
              <a:solidFill>
                <a:schemeClr val="dk1"/>
              </a:solidFill>
              <a:latin typeface="Arial" panose="020B0604020202020204" pitchFamily="34" charset="0"/>
              <a:cs typeface="Arial" panose="020B0604020202020204" pitchFamily="34" charset="0"/>
            </a:endParaRPr>
          </a:p>
          <a:p>
            <a:pPr lvl="0" algn="just"/>
            <a:r>
              <a:rPr lang="ru-RU" sz="2400" dirty="0" smtClean="0">
                <a:solidFill>
                  <a:prstClr val="black"/>
                </a:solidFill>
                <a:latin typeface="Arial" panose="020B0604020202020204" pitchFamily="34" charset="0"/>
                <a:cs typeface="Arial" panose="020B0604020202020204" pitchFamily="34" charset="0"/>
              </a:rPr>
              <a:t>В </a:t>
            </a:r>
            <a:r>
              <a:rPr lang="ru-RU" sz="2400" dirty="0">
                <a:solidFill>
                  <a:prstClr val="black"/>
                </a:solidFill>
                <a:latin typeface="Arial" panose="020B0604020202020204" pitchFamily="34" charset="0"/>
                <a:cs typeface="Arial" panose="020B0604020202020204" pitchFamily="34" charset="0"/>
              </a:rPr>
              <a:t>случае недостаточности для вынесения экспертом заключения материалов и сведений, содержащихся в представленных заявителем заявлении о регистрации и документах, предусмотренных пунктом 10 настоящих Правил, эксперт ставит вопрос о представлении ему необходимых материалов и сведений перед руководителем экспертного учреждения, который обращается с соответствующим запросом в регистрирующий орган, выдавший задание на проведение </a:t>
            </a:r>
            <a:r>
              <a:rPr lang="ru-RU" sz="2400" dirty="0" smtClean="0">
                <a:solidFill>
                  <a:prstClr val="black"/>
                </a:solidFill>
                <a:latin typeface="Arial" panose="020B0604020202020204" pitchFamily="34" charset="0"/>
                <a:cs typeface="Arial" panose="020B0604020202020204" pitchFamily="34" charset="0"/>
              </a:rPr>
              <a:t>экспертизы.</a:t>
            </a:r>
            <a:endParaRPr lang="ru-RU" sz="2000" dirty="0">
              <a:solidFill>
                <a:prstClr val="black"/>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1"/>
          </p:nvPr>
        </p:nvSpPr>
        <p:spPr/>
        <p:txBody>
          <a:bodyPr/>
          <a:lstStyle/>
          <a:p>
            <a:pPr>
              <a:defRPr/>
            </a:pPr>
            <a:fld id="{CB39992A-6C22-4639-82C6-94E0344F6235}" type="slidenum">
              <a:rPr lang="ru-RU"/>
              <a:pPr>
                <a:defRPr/>
              </a:pPr>
              <a:t>114</a:t>
            </a:fld>
            <a:endParaRPr lang="ru-RU" dirty="0"/>
          </a:p>
        </p:txBody>
      </p:sp>
      <p:sp>
        <p:nvSpPr>
          <p:cNvPr id="6" name="Текст 2"/>
          <p:cNvSpPr txBox="1">
            <a:spLocks/>
          </p:cNvSpPr>
          <p:nvPr/>
        </p:nvSpPr>
        <p:spPr>
          <a:xfrm>
            <a:off x="714348" y="115888"/>
            <a:ext cx="8429652" cy="95565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ru-RU" b="1" i="0" u="none" strike="noStrike" kern="1200" cap="none" spc="0" normalizeH="0" baseline="0" noProof="0" dirty="0" smtClean="0">
                <a:ln>
                  <a:noFill/>
                </a:ln>
                <a:solidFill>
                  <a:srgbClr val="002060"/>
                </a:solidFill>
                <a:effectLst/>
                <a:uLnTx/>
                <a:uFillTx/>
                <a:latin typeface="Arial" charset="0"/>
                <a:ea typeface="+mn-ea"/>
                <a:cs typeface="Arial" charset="0"/>
              </a:rPr>
              <a:t>Основания для подготовки запроса и предоставления дополнительных материалов и сведений (в соответствии с постановлением Правительства Российской Федерации</a:t>
            </a:r>
            <a:r>
              <a:rPr kumimoji="0" lang="ru-RU" b="1" i="0" u="none" strike="noStrike" kern="1200" cap="none" spc="0" normalizeH="0" noProof="0" dirty="0" smtClean="0">
                <a:ln>
                  <a:noFill/>
                </a:ln>
                <a:solidFill>
                  <a:srgbClr val="002060"/>
                </a:solidFill>
                <a:effectLst/>
                <a:uLnTx/>
                <a:uFillTx/>
                <a:latin typeface="Arial" charset="0"/>
                <a:ea typeface="+mn-ea"/>
                <a:cs typeface="Arial" charset="0"/>
              </a:rPr>
              <a:t> от 27.12.2012</a:t>
            </a:r>
            <a:r>
              <a:rPr kumimoji="0" lang="ru-RU" b="1" i="0" u="none" strike="noStrike" kern="1200" cap="none" spc="0" normalizeH="0" baseline="0" noProof="0" dirty="0" smtClean="0">
                <a:ln>
                  <a:noFill/>
                </a:ln>
                <a:solidFill>
                  <a:srgbClr val="002060"/>
                </a:solidFill>
                <a:effectLst/>
                <a:uLnTx/>
                <a:uFillTx/>
                <a:latin typeface="Arial" charset="0"/>
                <a:ea typeface="+mn-ea"/>
                <a:cs typeface="Arial" charset="0"/>
              </a:rPr>
              <a:t> №1416) </a:t>
            </a:r>
            <a:endParaRPr kumimoji="0" lang="ru-RU" b="1" i="0" u="none" strike="noStrike" kern="1200" cap="none" spc="0" normalizeH="0" baseline="0" noProof="0" dirty="0">
              <a:ln>
                <a:noFill/>
              </a:ln>
              <a:solidFill>
                <a:srgbClr val="002060"/>
              </a:solidFill>
              <a:effectLst/>
              <a:uLnTx/>
              <a:uFillTx/>
              <a:latin typeface="Arial" charset="0"/>
              <a:ea typeface="+mn-ea"/>
              <a:cs typeface="Arial" charset="0"/>
            </a:endParaRPr>
          </a:p>
        </p:txBody>
      </p:sp>
    </p:spTree>
    <p:extLst>
      <p:ext uri="{BB962C8B-B14F-4D97-AF65-F5344CB8AC3E}">
        <p14:creationId xmlns:p14="http://schemas.microsoft.com/office/powerpoint/2010/main" val="1116024520"/>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5"/>
          <p:cNvSpPr txBox="1">
            <a:spLocks noChangeArrowheads="1"/>
          </p:cNvSpPr>
          <p:nvPr/>
        </p:nvSpPr>
        <p:spPr bwMode="auto">
          <a:xfrm>
            <a:off x="251520" y="1344999"/>
            <a:ext cx="8569325" cy="4093428"/>
          </a:xfrm>
          <a:prstGeom prst="rect">
            <a:avLst/>
          </a:prstGeom>
          <a:noFill/>
          <a:ln w="9525">
            <a:noFill/>
            <a:miter lim="800000"/>
            <a:headEnd/>
            <a:tailEnd/>
          </a:ln>
        </p:spPr>
        <p:txBody>
          <a:bodyPr>
            <a:spAutoFit/>
          </a:bodyPr>
          <a:lstStyle/>
          <a:p>
            <a:pPr lvl="0"/>
            <a:endParaRPr lang="ru-RU" sz="2000" dirty="0">
              <a:solidFill>
                <a:schemeClr val="dk1"/>
              </a:solidFill>
              <a:latin typeface="Arial" panose="020B0604020202020204" pitchFamily="34" charset="0"/>
              <a:cs typeface="Arial" panose="020B0604020202020204" pitchFamily="34" charset="0"/>
            </a:endParaRPr>
          </a:p>
          <a:p>
            <a:pPr lvl="0" algn="just"/>
            <a:r>
              <a:rPr lang="ru-RU" sz="2400" dirty="0" smtClean="0">
                <a:solidFill>
                  <a:schemeClr val="dk1"/>
                </a:solidFill>
                <a:latin typeface="Arial" panose="020B0604020202020204" pitchFamily="34" charset="0"/>
                <a:cs typeface="Arial" panose="020B0604020202020204" pitchFamily="34" charset="0"/>
              </a:rPr>
              <a:t>Основаниями </a:t>
            </a:r>
            <a:r>
              <a:rPr lang="ru-RU" sz="2400" dirty="0">
                <a:solidFill>
                  <a:schemeClr val="dk1"/>
                </a:solidFill>
                <a:latin typeface="Arial" panose="020B0604020202020204" pitchFamily="34" charset="0"/>
                <a:cs typeface="Arial" panose="020B0604020202020204" pitchFamily="34" charset="0"/>
              </a:rPr>
              <a:t>для вынесения экспертным учреждением заключения о невозможности внесения изменений в документы, предусмотренные подпунктами "в" и "г" пункта 10 настоящих Правил, являются:</a:t>
            </a:r>
          </a:p>
          <a:p>
            <a:pPr lvl="0" algn="just"/>
            <a:r>
              <a:rPr lang="ru-RU" sz="2400" dirty="0">
                <a:solidFill>
                  <a:schemeClr val="dk1"/>
                </a:solidFill>
                <a:latin typeface="Arial" panose="020B0604020202020204" pitchFamily="34" charset="0"/>
                <a:cs typeface="Arial" panose="020B0604020202020204" pitchFamily="34" charset="0"/>
              </a:rPr>
              <a:t>а) недостоверность представленных сведений, обосновывающих внесение изменений;</a:t>
            </a:r>
          </a:p>
          <a:p>
            <a:pPr lvl="0" algn="just"/>
            <a:r>
              <a:rPr lang="ru-RU" sz="2400" dirty="0">
                <a:solidFill>
                  <a:schemeClr val="dk1"/>
                </a:solidFill>
                <a:latin typeface="Arial" panose="020B0604020202020204" pitchFamily="34" charset="0"/>
                <a:cs typeface="Arial" panose="020B0604020202020204" pitchFamily="34" charset="0"/>
              </a:rPr>
              <a:t>б) отсутствие сведений, подтверждающих неизменность функционального назначения и (или) принципа действия медицинского изделия, в связи с вносимыми изменениями в </a:t>
            </a:r>
            <a:r>
              <a:rPr lang="ru-RU" sz="2400" dirty="0" smtClean="0">
                <a:solidFill>
                  <a:schemeClr val="dk1"/>
                </a:solidFill>
                <a:latin typeface="Arial" panose="020B0604020202020204" pitchFamily="34" charset="0"/>
                <a:cs typeface="Arial" panose="020B0604020202020204" pitchFamily="34" charset="0"/>
              </a:rPr>
              <a:t>документацию.</a:t>
            </a:r>
            <a:endParaRPr lang="ru-RU" sz="2400" dirty="0">
              <a:solidFill>
                <a:schemeClr val="dk1"/>
              </a:solidFill>
              <a:latin typeface="Arial" panose="020B0604020202020204" pitchFamily="34" charset="0"/>
              <a:cs typeface="Arial" panose="020B0604020202020204" pitchFamily="34" charset="0"/>
            </a:endParaRPr>
          </a:p>
        </p:txBody>
      </p:sp>
      <p:sp>
        <p:nvSpPr>
          <p:cNvPr id="2" name="Номер слайда 1"/>
          <p:cNvSpPr>
            <a:spLocks noGrp="1"/>
          </p:cNvSpPr>
          <p:nvPr>
            <p:ph type="sldNum" sz="quarter" idx="11"/>
          </p:nvPr>
        </p:nvSpPr>
        <p:spPr/>
        <p:txBody>
          <a:bodyPr/>
          <a:lstStyle/>
          <a:p>
            <a:pPr>
              <a:defRPr/>
            </a:pPr>
            <a:fld id="{CB39992A-6C22-4639-82C6-94E0344F6235}" type="slidenum">
              <a:rPr lang="ru-RU"/>
              <a:pPr>
                <a:defRPr/>
              </a:pPr>
              <a:t>115</a:t>
            </a:fld>
            <a:endParaRPr lang="ru-RU" dirty="0"/>
          </a:p>
        </p:txBody>
      </p:sp>
      <p:sp>
        <p:nvSpPr>
          <p:cNvPr id="6" name="Текст 2"/>
          <p:cNvSpPr txBox="1">
            <a:spLocks/>
          </p:cNvSpPr>
          <p:nvPr/>
        </p:nvSpPr>
        <p:spPr>
          <a:xfrm>
            <a:off x="714348" y="115888"/>
            <a:ext cx="8429652" cy="955658"/>
          </a:xfrm>
          <a:prstGeom prst="rect">
            <a:avLst/>
          </a:prstGeom>
        </p:spPr>
        <p:txBody>
          <a:bodyPr vert="horz" lIns="91440" tIns="45720" rIns="91440" bIns="45720" rtlCol="0" anchor="ctr">
            <a:no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ru-RU" sz="2000" b="1" i="0" u="none" strike="noStrike" kern="1200" cap="none" spc="0" normalizeH="0" baseline="0" noProof="0" dirty="0" smtClean="0">
                <a:ln>
                  <a:noFill/>
                </a:ln>
                <a:solidFill>
                  <a:srgbClr val="002060"/>
                </a:solidFill>
                <a:effectLst/>
                <a:uLnTx/>
                <a:uFillTx/>
                <a:latin typeface="Arial" charset="0"/>
                <a:ea typeface="+mn-ea"/>
                <a:cs typeface="Arial" charset="0"/>
              </a:rPr>
              <a:t>Основания</a:t>
            </a:r>
            <a:r>
              <a:rPr kumimoji="0" lang="ru-RU" sz="2000" b="1" i="0" u="none" strike="noStrike" kern="1200" cap="none" spc="0" normalizeH="0" noProof="0" dirty="0" smtClean="0">
                <a:ln>
                  <a:noFill/>
                </a:ln>
                <a:solidFill>
                  <a:srgbClr val="002060"/>
                </a:solidFill>
                <a:effectLst/>
                <a:uLnTx/>
                <a:uFillTx/>
                <a:latin typeface="Arial" charset="0"/>
                <a:ea typeface="+mn-ea"/>
                <a:cs typeface="Arial" charset="0"/>
              </a:rPr>
              <a:t> для отказа по итогам экспертизы по п.55</a:t>
            </a:r>
            <a:br>
              <a:rPr kumimoji="0" lang="ru-RU" sz="2000" b="1" i="0" u="none" strike="noStrike" kern="1200" cap="none" spc="0" normalizeH="0" noProof="0" dirty="0" smtClean="0">
                <a:ln>
                  <a:noFill/>
                </a:ln>
                <a:solidFill>
                  <a:srgbClr val="002060"/>
                </a:solidFill>
                <a:effectLst/>
                <a:uLnTx/>
                <a:uFillTx/>
                <a:latin typeface="Arial" charset="0"/>
                <a:ea typeface="+mn-ea"/>
                <a:cs typeface="Arial" charset="0"/>
              </a:rPr>
            </a:br>
            <a:r>
              <a:rPr kumimoji="0" lang="ru-RU" sz="2000" b="1" i="0" u="none" strike="noStrike" kern="1200" cap="none" spc="0" normalizeH="0" noProof="0" dirty="0" smtClean="0">
                <a:ln>
                  <a:noFill/>
                </a:ln>
                <a:solidFill>
                  <a:srgbClr val="002060"/>
                </a:solidFill>
                <a:effectLst/>
                <a:uLnTx/>
                <a:uFillTx/>
                <a:latin typeface="Arial" charset="0"/>
                <a:ea typeface="+mn-ea"/>
                <a:cs typeface="Arial" charset="0"/>
              </a:rPr>
              <a:t>(</a:t>
            </a:r>
            <a:r>
              <a:rPr lang="ru-RU" sz="2000" b="1" dirty="0" smtClean="0">
                <a:solidFill>
                  <a:srgbClr val="002060"/>
                </a:solidFill>
                <a:latin typeface="Arial" charset="0"/>
                <a:cs typeface="Arial" charset="0"/>
              </a:rPr>
              <a:t>в соответствии с постановлением Правительства Российской Федерации от 27.12.2012 №1416</a:t>
            </a:r>
            <a:r>
              <a:rPr kumimoji="0" lang="ru-RU" sz="2000" b="1" i="0" u="none" strike="noStrike" kern="1200" cap="none" spc="0" normalizeH="0" noProof="0" dirty="0" smtClean="0">
                <a:ln>
                  <a:noFill/>
                </a:ln>
                <a:solidFill>
                  <a:srgbClr val="002060"/>
                </a:solidFill>
                <a:effectLst/>
                <a:uLnTx/>
                <a:uFillTx/>
                <a:latin typeface="Arial" charset="0"/>
                <a:ea typeface="+mn-ea"/>
                <a:cs typeface="Arial" charset="0"/>
              </a:rPr>
              <a:t>)</a:t>
            </a:r>
            <a:endParaRPr kumimoji="0" lang="ru-RU" sz="2000" b="1" i="0" u="none" strike="noStrike" kern="1200" cap="none" spc="0" normalizeH="0" baseline="0" noProof="0" dirty="0">
              <a:ln>
                <a:noFill/>
              </a:ln>
              <a:solidFill>
                <a:srgbClr val="002060"/>
              </a:solidFill>
              <a:effectLst/>
              <a:uLnTx/>
              <a:uFillTx/>
              <a:latin typeface="Arial" charset="0"/>
              <a:ea typeface="+mn-ea"/>
              <a:cs typeface="Arial" charset="0"/>
            </a:endParaRPr>
          </a:p>
        </p:txBody>
      </p:sp>
    </p:spTree>
    <p:extLst>
      <p:ext uri="{BB962C8B-B14F-4D97-AF65-F5344CB8AC3E}">
        <p14:creationId xmlns:p14="http://schemas.microsoft.com/office/powerpoint/2010/main" val="2511511772"/>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a:t>
            </a:r>
            <a:r>
              <a:rPr lang="ru-RU" b="1" dirty="0" smtClean="0">
                <a:solidFill>
                  <a:srgbClr val="002060"/>
                </a:solidFill>
                <a:latin typeface="Arial" charset="0"/>
                <a:cs typeface="Arial" charset="0"/>
              </a:rPr>
              <a:t>формирования запросов в рамках 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116</a:t>
            </a:fld>
            <a:endParaRPr lang="ru-RU" dirty="0"/>
          </a:p>
        </p:txBody>
      </p:sp>
      <p:graphicFrame>
        <p:nvGraphicFramePr>
          <p:cNvPr id="5" name="Таблица 4"/>
          <p:cNvGraphicFramePr>
            <a:graphicFrameLocks noGrp="1"/>
          </p:cNvGraphicFramePr>
          <p:nvPr>
            <p:extLst>
              <p:ext uri="{D42A27DB-BD31-4B8C-83A1-F6EECF244321}">
                <p14:modId xmlns:p14="http://schemas.microsoft.com/office/powerpoint/2010/main" val="43996593"/>
              </p:ext>
            </p:extLst>
          </p:nvPr>
        </p:nvGraphicFramePr>
        <p:xfrm>
          <a:off x="179512" y="1196752"/>
          <a:ext cx="8820980" cy="5400040"/>
        </p:xfrm>
        <a:graphic>
          <a:graphicData uri="http://schemas.openxmlformats.org/drawingml/2006/table">
            <a:tbl>
              <a:tblPr firstRow="1" bandRow="1">
                <a:tableStyleId>{5C22544A-7EE6-4342-B048-85BDC9FD1C3A}</a:tableStyleId>
              </a:tblPr>
              <a:tblGrid>
                <a:gridCol w="3213476"/>
                <a:gridCol w="5607504"/>
              </a:tblGrid>
              <a:tr h="370840">
                <a:tc>
                  <a:txBody>
                    <a:bodyPr/>
                    <a:lstStyle/>
                    <a:p>
                      <a:pPr algn="ctr"/>
                      <a:r>
                        <a:rPr lang="ru-RU" dirty="0" smtClean="0">
                          <a:latin typeface="Arial" panose="020B0604020202020204" pitchFamily="34" charset="0"/>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Пример</a:t>
                      </a:r>
                    </a:p>
                  </a:txBody>
                  <a:tcPr/>
                </a:tc>
              </a:tr>
              <a:tr h="370840">
                <a:tc>
                  <a:txBody>
                    <a:bodyPr/>
                    <a:lstStyle/>
                    <a:p>
                      <a:pPr algn="l"/>
                      <a:r>
                        <a:rPr lang="ru-RU" sz="2000" b="1" kern="1200" dirty="0" smtClean="0">
                          <a:solidFill>
                            <a:schemeClr val="dk1"/>
                          </a:solidFill>
                          <a:effectLst/>
                          <a:latin typeface="Arial" panose="020B0604020202020204" pitchFamily="34" charset="0"/>
                          <a:ea typeface="+mn-ea"/>
                          <a:cs typeface="Arial" panose="020B0604020202020204" pitchFamily="34" charset="0"/>
                        </a:rPr>
                        <a:t>Наименование медицинского изделия,</a:t>
                      </a:r>
                    </a:p>
                    <a:p>
                      <a:pPr algn="l"/>
                      <a:r>
                        <a:rPr lang="ru-RU" sz="2000" b="1" kern="1200" dirty="0" smtClean="0">
                          <a:solidFill>
                            <a:schemeClr val="dk1"/>
                          </a:solidFill>
                          <a:effectLst/>
                          <a:latin typeface="Arial" panose="020B0604020202020204" pitchFamily="34" charset="0"/>
                          <a:ea typeface="+mn-ea"/>
                          <a:cs typeface="Arial" panose="020B0604020202020204" pitchFamily="34" charset="0"/>
                        </a:rPr>
                        <a:t>сведения о производителе</a:t>
                      </a:r>
                      <a:endParaRPr lang="ru-RU" sz="20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just"/>
                      <a:r>
                        <a:rPr lang="ru-RU" sz="1800" b="1" kern="1200" dirty="0" smtClean="0">
                          <a:solidFill>
                            <a:schemeClr val="dk1"/>
                          </a:solidFill>
                          <a:effectLst/>
                          <a:latin typeface="Arial" panose="020B0604020202020204" pitchFamily="34" charset="0"/>
                          <a:ea typeface="+mn-ea"/>
                          <a:cs typeface="Arial" panose="020B0604020202020204" pitchFamily="34" charset="0"/>
                        </a:rPr>
                        <a:t>Стенты</a:t>
                      </a:r>
                      <a:r>
                        <a:rPr lang="ru-RU" sz="1800" b="1" kern="1200" baseline="0" dirty="0" smtClean="0">
                          <a:solidFill>
                            <a:schemeClr val="dk1"/>
                          </a:solidFill>
                          <a:effectLst/>
                          <a:latin typeface="Arial" panose="020B0604020202020204" pitchFamily="34" charset="0"/>
                          <a:ea typeface="+mn-ea"/>
                          <a:cs typeface="Arial" panose="020B0604020202020204" pitchFamily="34" charset="0"/>
                        </a:rPr>
                        <a:t> для поддержания проходимости ЖКТ</a:t>
                      </a:r>
                      <a:endParaRPr lang="ru-RU" sz="1800" b="1"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2000" kern="1200" dirty="0" smtClean="0">
                          <a:solidFill>
                            <a:schemeClr val="dk1"/>
                          </a:solidFill>
                          <a:effectLst/>
                          <a:latin typeface="Arial" panose="020B0604020202020204" pitchFamily="34" charset="0"/>
                          <a:ea typeface="+mn-ea"/>
                          <a:cs typeface="Arial" panose="020B0604020202020204" pitchFamily="34" charset="0"/>
                        </a:rPr>
                        <a:t>Несоответствие наименования МИ,</a:t>
                      </a:r>
                      <a:r>
                        <a:rPr lang="ru-RU" sz="2000" kern="1200" baseline="0" dirty="0" smtClean="0">
                          <a:solidFill>
                            <a:schemeClr val="dk1"/>
                          </a:solidFill>
                          <a:effectLst/>
                          <a:latin typeface="Arial" panose="020B0604020202020204" pitchFamily="34" charset="0"/>
                          <a:ea typeface="+mn-ea"/>
                          <a:cs typeface="Arial" panose="020B0604020202020204" pitchFamily="34" charset="0"/>
                        </a:rPr>
                        <a:t> а также сведений о производителе, указанных в заявлении о внесении изменений в РД и иных представленных на экспертизу документах</a:t>
                      </a:r>
                      <a:endParaRPr lang="ru-RU" sz="2000" dirty="0">
                        <a:latin typeface="Arial" panose="020B0604020202020204" pitchFamily="34" charset="0"/>
                        <a:cs typeface="Arial" panose="020B0604020202020204" pitchFamily="34" charset="0"/>
                      </a:endParaRPr>
                    </a:p>
                  </a:txBody>
                  <a:tcPr/>
                </a:tc>
              </a:tr>
              <a:tr h="370840">
                <a:tc>
                  <a:txBody>
                    <a:bodyPr/>
                    <a:lstStyle/>
                    <a:p>
                      <a:pPr algn="l"/>
                      <a:r>
                        <a:rPr lang="ru-RU" sz="2000" b="1" kern="1200" dirty="0" smtClean="0">
                          <a:solidFill>
                            <a:schemeClr val="dk1"/>
                          </a:solidFill>
                          <a:effectLst/>
                          <a:latin typeface="Arial" panose="020B0604020202020204" pitchFamily="34" charset="0"/>
                          <a:ea typeface="+mn-ea"/>
                          <a:cs typeface="Arial" panose="020B0604020202020204" pitchFamily="34" charset="0"/>
                        </a:rPr>
                        <a:t>Документация производителя</a:t>
                      </a:r>
                      <a:endParaRPr lang="ru-RU" sz="2000" b="1" dirty="0">
                        <a:latin typeface="Arial" panose="020B0604020202020204" pitchFamily="34" charset="0"/>
                        <a:cs typeface="Arial" panose="020B0604020202020204" pitchFamily="34" charset="0"/>
                      </a:endParaRPr>
                    </a:p>
                  </a:txBody>
                  <a:tcPr/>
                </a:tc>
                <a:tc>
                  <a:txBody>
                    <a:bodyPr/>
                    <a:lstStyle/>
                    <a:p>
                      <a:pPr marL="457200" indent="-457200" algn="just">
                        <a:buAutoNum type="arabicPeriod"/>
                      </a:pPr>
                      <a:r>
                        <a:rPr lang="ru-RU" sz="2000" kern="1200" dirty="0" smtClean="0">
                          <a:solidFill>
                            <a:schemeClr val="dk1"/>
                          </a:solidFill>
                          <a:effectLst/>
                          <a:latin typeface="Arial" panose="020B0604020202020204" pitchFamily="34" charset="0"/>
                          <a:ea typeface="+mn-ea"/>
                          <a:cs typeface="Arial" panose="020B0604020202020204" pitchFamily="34" charset="0"/>
                        </a:rPr>
                        <a:t>Не представлены</a:t>
                      </a:r>
                      <a:r>
                        <a:rPr lang="ru-RU" sz="2000" kern="1200" baseline="0" dirty="0" smtClean="0">
                          <a:solidFill>
                            <a:schemeClr val="dk1"/>
                          </a:solidFill>
                          <a:effectLst/>
                          <a:latin typeface="Arial" panose="020B0604020202020204" pitchFamily="34" charset="0"/>
                          <a:ea typeface="+mn-ea"/>
                          <a:cs typeface="Arial" panose="020B0604020202020204" pitchFamily="34" charset="0"/>
                        </a:rPr>
                        <a:t> технические условия с внесенными изменениями или извещение об изменении ТУ.</a:t>
                      </a:r>
                      <a:endParaRPr lang="ru-RU" sz="2000" kern="1200" dirty="0" smtClean="0">
                        <a:solidFill>
                          <a:schemeClr val="dk1"/>
                        </a:solidFill>
                        <a:effectLst/>
                        <a:latin typeface="Arial" panose="020B0604020202020204" pitchFamily="34" charset="0"/>
                        <a:ea typeface="+mn-ea"/>
                        <a:cs typeface="Arial" panose="020B0604020202020204" pitchFamily="34" charset="0"/>
                      </a:endParaRPr>
                    </a:p>
                    <a:p>
                      <a:pPr marL="457200" indent="-457200" algn="just">
                        <a:buAutoNum type="arabicPeriod"/>
                      </a:pPr>
                      <a:r>
                        <a:rPr lang="ru-RU" sz="2000" kern="1200" dirty="0" smtClean="0">
                          <a:solidFill>
                            <a:schemeClr val="dk1"/>
                          </a:solidFill>
                          <a:effectLst/>
                          <a:latin typeface="Arial" panose="020B0604020202020204" pitchFamily="34" charset="0"/>
                          <a:ea typeface="+mn-ea"/>
                          <a:cs typeface="Arial" panose="020B0604020202020204" pitchFamily="34" charset="0"/>
                        </a:rPr>
                        <a:t>Не представлена эксплуатационная документация на</a:t>
                      </a:r>
                      <a:r>
                        <a:rPr lang="ru-RU" sz="2000" kern="1200" baseline="0" dirty="0" smtClean="0">
                          <a:solidFill>
                            <a:schemeClr val="dk1"/>
                          </a:solidFill>
                          <a:effectLst/>
                          <a:latin typeface="Arial" panose="020B0604020202020204" pitchFamily="34" charset="0"/>
                          <a:ea typeface="+mn-ea"/>
                          <a:cs typeface="Arial" panose="020B0604020202020204" pitchFamily="34" charset="0"/>
                        </a:rPr>
                        <a:t> </a:t>
                      </a:r>
                      <a:r>
                        <a:rPr lang="ru-RU" sz="2000" kern="1200" dirty="0" smtClean="0">
                          <a:solidFill>
                            <a:schemeClr val="dk1"/>
                          </a:solidFill>
                          <a:effectLst/>
                          <a:latin typeface="Arial" panose="020B0604020202020204" pitchFamily="34" charset="0"/>
                          <a:ea typeface="+mn-ea"/>
                          <a:cs typeface="Arial" panose="020B0604020202020204" pitchFamily="34" charset="0"/>
                        </a:rPr>
                        <a:t>МИ с внесенными изменениями.</a:t>
                      </a:r>
                    </a:p>
                    <a:p>
                      <a:pPr marL="457200" indent="-457200" algn="just">
                        <a:buAutoNum type="arabicPeriod"/>
                      </a:pPr>
                      <a:r>
                        <a:rPr lang="ru-RU" sz="2000" kern="1200" dirty="0" smtClean="0">
                          <a:solidFill>
                            <a:schemeClr val="dk1"/>
                          </a:solidFill>
                          <a:effectLst/>
                          <a:latin typeface="Arial" panose="020B0604020202020204" pitchFamily="34" charset="0"/>
                          <a:ea typeface="+mn-ea"/>
                          <a:cs typeface="Arial" panose="020B0604020202020204" pitchFamily="34" charset="0"/>
                        </a:rPr>
                        <a:t>Не представлен протокол валидации процесса стерилизации.</a:t>
                      </a:r>
                    </a:p>
                    <a:p>
                      <a:pPr marL="457200" indent="-457200" algn="just">
                        <a:buAutoNum type="arabicPeriod"/>
                      </a:pPr>
                      <a:r>
                        <a:rPr lang="ru-RU" sz="2000" kern="1200" dirty="0" smtClean="0">
                          <a:solidFill>
                            <a:schemeClr val="dk1"/>
                          </a:solidFill>
                          <a:effectLst/>
                          <a:latin typeface="Arial" panose="020B0604020202020204" pitchFamily="34" charset="0"/>
                          <a:ea typeface="+mn-ea"/>
                          <a:cs typeface="Arial" panose="020B0604020202020204" pitchFamily="34" charset="0"/>
                        </a:rPr>
                        <a:t>Не представлен файл менеджмента риска</a:t>
                      </a:r>
                      <a:r>
                        <a:rPr lang="ru-RU" sz="2000" kern="1200" baseline="0" dirty="0" smtClean="0">
                          <a:solidFill>
                            <a:schemeClr val="dk1"/>
                          </a:solidFill>
                          <a:effectLst/>
                          <a:latin typeface="Arial" panose="020B0604020202020204" pitchFamily="34" charset="0"/>
                          <a:ea typeface="+mn-ea"/>
                          <a:cs typeface="Arial" panose="020B0604020202020204" pitchFamily="34" charset="0"/>
                        </a:rPr>
                        <a:t>.</a:t>
                      </a:r>
                    </a:p>
                  </a:txBody>
                  <a:tcPr/>
                </a:tc>
              </a:tr>
            </a:tbl>
          </a:graphicData>
        </a:graphic>
      </p:graphicFrame>
    </p:spTree>
    <p:extLst>
      <p:ext uri="{BB962C8B-B14F-4D97-AF65-F5344CB8AC3E}">
        <p14:creationId xmlns:p14="http://schemas.microsoft.com/office/powerpoint/2010/main" val="1954576484"/>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smtClean="0">
                <a:solidFill>
                  <a:srgbClr val="002060"/>
                </a:solidFill>
                <a:latin typeface="Arial" charset="0"/>
                <a:cs typeface="Arial" charset="0"/>
              </a:rPr>
              <a:t>Причины формирования запросов в рамках 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117</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1486898012"/>
              </p:ext>
            </p:extLst>
          </p:nvPr>
        </p:nvGraphicFramePr>
        <p:xfrm>
          <a:off x="161510" y="1102995"/>
          <a:ext cx="8820980" cy="5491480"/>
        </p:xfrm>
        <a:graphic>
          <a:graphicData uri="http://schemas.openxmlformats.org/drawingml/2006/table">
            <a:tbl>
              <a:tblPr firstRow="1" bandRow="1">
                <a:tableStyleId>{5C22544A-7EE6-4342-B048-85BDC9FD1C3A}</a:tableStyleId>
              </a:tblPr>
              <a:tblGrid>
                <a:gridCol w="2754306"/>
                <a:gridCol w="6066674"/>
              </a:tblGrid>
              <a:tr h="370840">
                <a:tc>
                  <a:txBody>
                    <a:bodyPr/>
                    <a:lstStyle/>
                    <a:p>
                      <a:pPr algn="ctr"/>
                      <a:r>
                        <a:rPr lang="ru-RU" dirty="0" smtClean="0">
                          <a:latin typeface="Arial" pitchFamily="34" charset="0"/>
                          <a:cs typeface="Arial" pitchFamily="34" charset="0"/>
                        </a:rPr>
                        <a:t>Основание</a:t>
                      </a:r>
                      <a:endParaRPr lang="ru-RU" dirty="0">
                        <a:latin typeface="Arial" pitchFamily="34" charset="0"/>
                        <a:cs typeface="Arial"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Arial" pitchFamily="34" charset="0"/>
                          <a:ea typeface="+mn-ea"/>
                          <a:cs typeface="Arial" pitchFamily="34" charset="0"/>
                        </a:rPr>
                        <a:t>Пример</a:t>
                      </a:r>
                    </a:p>
                  </a:txBody>
                  <a:tcPr/>
                </a:tc>
              </a:tr>
              <a:tr h="370840">
                <a:tc>
                  <a:txBody>
                    <a:bodyPr/>
                    <a:lstStyle/>
                    <a:p>
                      <a:r>
                        <a:rPr lang="ru-RU" sz="2000" b="1" kern="1200" dirty="0" smtClean="0">
                          <a:solidFill>
                            <a:schemeClr val="dk1"/>
                          </a:solidFill>
                          <a:effectLst/>
                          <a:latin typeface="Arial" pitchFamily="34" charset="0"/>
                          <a:ea typeface="+mn-ea"/>
                          <a:cs typeface="Arial" pitchFamily="34" charset="0"/>
                        </a:rPr>
                        <a:t>Технические испытания</a:t>
                      </a:r>
                      <a:endParaRPr lang="ru-RU" sz="2000" b="1" kern="1200" dirty="0">
                        <a:solidFill>
                          <a:schemeClr val="dk1"/>
                        </a:solidFill>
                        <a:effectLst/>
                        <a:latin typeface="Arial" pitchFamily="34" charset="0"/>
                        <a:ea typeface="+mn-ea"/>
                        <a:cs typeface="Arial" pitchFamily="34" charset="0"/>
                      </a:endParaRPr>
                    </a:p>
                  </a:txBody>
                  <a:tcPr/>
                </a:tc>
                <a:tc>
                  <a:txBody>
                    <a:bodyPr/>
                    <a:lstStyle/>
                    <a:p>
                      <a:pPr algn="ctr"/>
                      <a:r>
                        <a:rPr lang="ru-RU" sz="1800" b="1" kern="1200" dirty="0" smtClean="0">
                          <a:solidFill>
                            <a:schemeClr val="dk1"/>
                          </a:solidFill>
                          <a:effectLst/>
                          <a:latin typeface="Arial" pitchFamily="34" charset="0"/>
                          <a:ea typeface="+mn-ea"/>
                          <a:cs typeface="Arial" pitchFamily="34" charset="0"/>
                        </a:rPr>
                        <a:t>Диализаторы капиллярные</a:t>
                      </a:r>
                    </a:p>
                    <a:p>
                      <a:pPr algn="just"/>
                      <a:r>
                        <a:rPr lang="ru-RU" sz="1800" kern="1200" dirty="0" smtClean="0">
                          <a:solidFill>
                            <a:schemeClr val="dk1"/>
                          </a:solidFill>
                          <a:effectLst/>
                          <a:latin typeface="Arial" pitchFamily="34" charset="0"/>
                          <a:ea typeface="+mn-ea"/>
                          <a:cs typeface="Arial" pitchFamily="34" charset="0"/>
                        </a:rPr>
                        <a:t>1.</a:t>
                      </a:r>
                      <a:r>
                        <a:rPr lang="ru-RU" sz="1800" kern="1200" baseline="0" dirty="0" smtClean="0">
                          <a:solidFill>
                            <a:schemeClr val="dk1"/>
                          </a:solidFill>
                          <a:effectLst/>
                          <a:latin typeface="Arial" pitchFamily="34" charset="0"/>
                          <a:ea typeface="+mn-ea"/>
                          <a:cs typeface="Arial" pitchFamily="34" charset="0"/>
                        </a:rPr>
                        <a:t> В</a:t>
                      </a:r>
                      <a:r>
                        <a:rPr lang="ru-RU" sz="1800" kern="1200" dirty="0" smtClean="0">
                          <a:solidFill>
                            <a:schemeClr val="dk1"/>
                          </a:solidFill>
                          <a:effectLst/>
                          <a:latin typeface="Arial" pitchFamily="34" charset="0"/>
                          <a:ea typeface="+mn-ea"/>
                          <a:cs typeface="Arial" pitchFamily="34" charset="0"/>
                        </a:rPr>
                        <a:t> процессе технических испытаний не подтверждены параметры и характеристики изделия, ввиду их отсутствия в документации производителя.</a:t>
                      </a:r>
                    </a:p>
                    <a:p>
                      <a:pPr algn="just"/>
                      <a:r>
                        <a:rPr lang="ru-RU" sz="1800" kern="1200" dirty="0" smtClean="0">
                          <a:solidFill>
                            <a:schemeClr val="dk1"/>
                          </a:solidFill>
                          <a:effectLst/>
                          <a:latin typeface="Arial" pitchFamily="34" charset="0"/>
                          <a:ea typeface="+mn-ea"/>
                          <a:cs typeface="Arial" pitchFamily="34" charset="0"/>
                        </a:rPr>
                        <a:t>2. Проведены испытания не по всем пунктам применимых национальных</a:t>
                      </a:r>
                      <a:r>
                        <a:rPr lang="ru-RU" sz="1800" kern="1200" baseline="0" dirty="0" smtClean="0">
                          <a:solidFill>
                            <a:schemeClr val="dk1"/>
                          </a:solidFill>
                          <a:effectLst/>
                          <a:latin typeface="Arial" pitchFamily="34" charset="0"/>
                          <a:ea typeface="+mn-ea"/>
                          <a:cs typeface="Arial" pitchFamily="34" charset="0"/>
                        </a:rPr>
                        <a:t> стандартов.</a:t>
                      </a:r>
                    </a:p>
                    <a:p>
                      <a:pPr algn="just"/>
                      <a:r>
                        <a:rPr lang="ru-RU" sz="1800" kern="1200" baseline="0" dirty="0" smtClean="0">
                          <a:solidFill>
                            <a:schemeClr val="dk1"/>
                          </a:solidFill>
                          <a:effectLst/>
                          <a:latin typeface="Arial" pitchFamily="34" charset="0"/>
                          <a:ea typeface="+mn-ea"/>
                          <a:cs typeface="Arial" pitchFamily="34" charset="0"/>
                        </a:rPr>
                        <a:t>3. Проведены испытания не по всем измененным параметрам, указанным в документации производителя.</a:t>
                      </a:r>
                    </a:p>
                    <a:p>
                      <a:pPr algn="just"/>
                      <a:r>
                        <a:rPr lang="ru-RU" sz="1800" kern="1200" baseline="0" dirty="0" smtClean="0">
                          <a:solidFill>
                            <a:schemeClr val="dk1"/>
                          </a:solidFill>
                          <a:effectLst/>
                          <a:latin typeface="Arial" pitchFamily="34" charset="0"/>
                          <a:ea typeface="+mn-ea"/>
                          <a:cs typeface="Arial" pitchFamily="34" charset="0"/>
                        </a:rPr>
                        <a:t>4. Не представлена программа технических испытаний.</a:t>
                      </a:r>
                    </a:p>
                  </a:txBody>
                  <a:tcPr/>
                </a:tc>
              </a:tr>
              <a:tr h="370840">
                <a:tc>
                  <a:txBody>
                    <a:bodyPr/>
                    <a:lstStyle/>
                    <a:p>
                      <a:r>
                        <a:rPr lang="ru-RU" sz="2000" b="1" kern="1200" dirty="0" smtClean="0">
                          <a:solidFill>
                            <a:schemeClr val="dk1"/>
                          </a:solidFill>
                          <a:effectLst/>
                          <a:latin typeface="Arial" pitchFamily="34" charset="0"/>
                          <a:ea typeface="+mn-ea"/>
                          <a:cs typeface="Arial" pitchFamily="34" charset="0"/>
                        </a:rPr>
                        <a:t>Токсикологические исследования</a:t>
                      </a:r>
                      <a:endParaRPr lang="ru-RU" sz="2000" b="1" dirty="0">
                        <a:latin typeface="Arial" pitchFamily="34" charset="0"/>
                        <a:cs typeface="Arial" pitchFamily="34" charset="0"/>
                      </a:endParaRPr>
                    </a:p>
                  </a:txBody>
                  <a:tcPr/>
                </a:tc>
                <a:tc>
                  <a:txBody>
                    <a:bodyPr/>
                    <a:lstStyle/>
                    <a:p>
                      <a:pPr algn="just"/>
                      <a:r>
                        <a:rPr lang="ru-RU" sz="1800" kern="1200" dirty="0" smtClean="0">
                          <a:solidFill>
                            <a:schemeClr val="dk1"/>
                          </a:solidFill>
                          <a:effectLst/>
                          <a:latin typeface="Arial" pitchFamily="34" charset="0"/>
                          <a:ea typeface="+mn-ea"/>
                          <a:cs typeface="Arial" pitchFamily="34" charset="0"/>
                        </a:rPr>
                        <a:t>1. В документах, содержащих результаты токсикологических исследований, указаны</a:t>
                      </a:r>
                      <a:r>
                        <a:rPr lang="ru-RU" sz="1800" kern="1200" baseline="0" dirty="0" smtClean="0">
                          <a:solidFill>
                            <a:schemeClr val="dk1"/>
                          </a:solidFill>
                          <a:effectLst/>
                          <a:latin typeface="Arial" pitchFamily="34" charset="0"/>
                          <a:ea typeface="+mn-ea"/>
                          <a:cs typeface="Arial" pitchFamily="34" charset="0"/>
                        </a:rPr>
                        <a:t> только наименования материалов, без указания их марок в соответствии с данными документации производителя.</a:t>
                      </a:r>
                    </a:p>
                    <a:p>
                      <a:pPr algn="just"/>
                      <a:r>
                        <a:rPr lang="ru-RU" sz="1800" dirty="0" smtClean="0">
                          <a:latin typeface="Arial" pitchFamily="34" charset="0"/>
                          <a:cs typeface="Arial" pitchFamily="34" charset="0"/>
                        </a:rPr>
                        <a:t>2. Не</a:t>
                      </a:r>
                      <a:r>
                        <a:rPr lang="ru-RU" sz="1800" baseline="0" dirty="0" smtClean="0">
                          <a:latin typeface="Arial" pitchFamily="34" charset="0"/>
                          <a:cs typeface="Arial" pitchFamily="34" charset="0"/>
                        </a:rPr>
                        <a:t> представлена программа токсикологических исследований.</a:t>
                      </a:r>
                      <a:endParaRPr lang="ru-RU" sz="1800" kern="1200" dirty="0">
                        <a:solidFill>
                          <a:schemeClr val="dk1"/>
                        </a:solidFill>
                        <a:effectLst/>
                        <a:latin typeface="Arial" pitchFamily="34" charset="0"/>
                        <a:ea typeface="+mn-ea"/>
                        <a:cs typeface="Arial" pitchFamily="34" charset="0"/>
                      </a:endParaRPr>
                    </a:p>
                  </a:txBody>
                  <a:tcPr/>
                </a:tc>
              </a:tr>
            </a:tbl>
          </a:graphicData>
        </a:graphic>
      </p:graphicFrame>
    </p:spTree>
    <p:extLst>
      <p:ext uri="{BB962C8B-B14F-4D97-AF65-F5344CB8AC3E}">
        <p14:creationId xmlns:p14="http://schemas.microsoft.com/office/powerpoint/2010/main" val="3427764933"/>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smtClean="0">
                <a:solidFill>
                  <a:srgbClr val="002060"/>
                </a:solidFill>
                <a:latin typeface="Arial" charset="0"/>
                <a:cs typeface="Arial" charset="0"/>
              </a:rPr>
              <a:t>Причины формирования запросов в рамках 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118</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366813924"/>
              </p:ext>
            </p:extLst>
          </p:nvPr>
        </p:nvGraphicFramePr>
        <p:xfrm>
          <a:off x="161510" y="1230630"/>
          <a:ext cx="8820980" cy="5339080"/>
        </p:xfrm>
        <a:graphic>
          <a:graphicData uri="http://schemas.openxmlformats.org/drawingml/2006/table">
            <a:tbl>
              <a:tblPr firstRow="1" bandRow="1">
                <a:tableStyleId>{5C22544A-7EE6-4342-B048-85BDC9FD1C3A}</a:tableStyleId>
              </a:tblPr>
              <a:tblGrid>
                <a:gridCol w="2466274"/>
                <a:gridCol w="6354706"/>
              </a:tblGrid>
              <a:tr h="370840">
                <a:tc>
                  <a:txBody>
                    <a:bodyPr/>
                    <a:lstStyle/>
                    <a:p>
                      <a:pPr algn="ctr"/>
                      <a:r>
                        <a:rPr lang="ru-RU" dirty="0" smtClean="0">
                          <a:latin typeface="Arial" panose="020B0604020202020204" pitchFamily="34" charset="0"/>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white"/>
                          </a:solidFill>
                          <a:effectLst/>
                          <a:uLnTx/>
                          <a:uFillTx/>
                          <a:latin typeface="Arial" panose="020B0604020202020204" pitchFamily="34" charset="0"/>
                          <a:ea typeface="+mn-ea"/>
                          <a:cs typeface="Arial" panose="020B0604020202020204" pitchFamily="34" charset="0"/>
                        </a:rPr>
                        <a:t>Пример</a:t>
                      </a:r>
                    </a:p>
                  </a:txBody>
                  <a:tcPr/>
                </a:tc>
              </a:tr>
              <a:tr h="370840">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Клинические испытания</a:t>
                      </a:r>
                      <a:endParaRPr lang="ru-RU" sz="2000" b="1" kern="1200" dirty="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algn="ctr"/>
                      <a:r>
                        <a:rPr lang="ru-RU" sz="2000" b="1" kern="1200" dirty="0" smtClean="0">
                          <a:solidFill>
                            <a:schemeClr val="dk1"/>
                          </a:solidFill>
                          <a:effectLst/>
                          <a:latin typeface="Arial" panose="020B0604020202020204" pitchFamily="34" charset="0"/>
                          <a:ea typeface="+mn-ea"/>
                          <a:cs typeface="Arial" panose="020B0604020202020204" pitchFamily="34" charset="0"/>
                        </a:rPr>
                        <a:t>Штифты стоматологические эндоканальные</a:t>
                      </a:r>
                    </a:p>
                    <a:p>
                      <a:pPr algn="just"/>
                      <a:r>
                        <a:rPr lang="ru-RU" sz="2000" kern="1200" dirty="0" smtClean="0">
                          <a:solidFill>
                            <a:schemeClr val="dk1"/>
                          </a:solidFill>
                          <a:effectLst/>
                          <a:latin typeface="Arial" panose="020B0604020202020204" pitchFamily="34" charset="0"/>
                          <a:ea typeface="+mn-ea"/>
                          <a:cs typeface="Arial" panose="020B0604020202020204" pitchFamily="34" charset="0"/>
                        </a:rPr>
                        <a:t>В качестве приложений к Акту КИ не представлены:</a:t>
                      </a:r>
                    </a:p>
                    <a:p>
                      <a:pPr marL="457200" marR="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ru-RU" sz="2000" kern="1200" baseline="0" dirty="0" smtClean="0">
                          <a:solidFill>
                            <a:schemeClr val="dk1"/>
                          </a:solidFill>
                          <a:effectLst/>
                          <a:latin typeface="Arial" panose="020B0604020202020204" pitchFamily="34" charset="0"/>
                          <a:ea typeface="+mn-ea"/>
                          <a:cs typeface="Arial" panose="020B0604020202020204" pitchFamily="34" charset="0"/>
                        </a:rPr>
                        <a:t>программа КИ МИ;</a:t>
                      </a: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lang="ru-RU" sz="2000" kern="1200" dirty="0" smtClean="0">
                          <a:solidFill>
                            <a:schemeClr val="dk1"/>
                          </a:solidFill>
                          <a:effectLst/>
                          <a:latin typeface="Arial" panose="020B0604020202020204" pitchFamily="34" charset="0"/>
                          <a:ea typeface="+mn-ea"/>
                          <a:cs typeface="Arial" panose="020B0604020202020204" pitchFamily="34" charset="0"/>
                        </a:rPr>
                        <a:t>документы (материалы), содержащие данные о клиническом применении медицинского изделия, в том числе за пределами Российской Федерации, в том числе обзоры, отчеты о проведенных научных исследованиях, публикации, доклады, анализ риска применения, методы применения медицинского изделия;</a:t>
                      </a: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457200" marR="0" lvl="0" indent="-457200" algn="just" defTabSz="457200" rtl="0" eaLnBrk="1" fontAlgn="auto" latinLnBrk="0" hangingPunct="1">
                        <a:lnSpc>
                          <a:spcPct val="100000"/>
                        </a:lnSpc>
                        <a:spcBef>
                          <a:spcPts val="0"/>
                        </a:spcBef>
                        <a:spcAft>
                          <a:spcPts val="0"/>
                        </a:spcAft>
                        <a:buClrTx/>
                        <a:buSzTx/>
                        <a:buFont typeface="+mj-lt"/>
                        <a:buAutoNum type="arabicPeriod"/>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эксплуатационная документация на МИ при КИ физиотерапевтических аппаратов, реагентов для ин-витро диагностики, а также МИ, предназначенных для применения в домашних условиях.</a:t>
                      </a:r>
                      <a:endParaRPr lang="ru-RU" sz="2000" kern="1200" dirty="0" smtClean="0">
                        <a:solidFill>
                          <a:schemeClr val="dk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248810614"/>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119</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2528027749"/>
              </p:ext>
            </p:extLst>
          </p:nvPr>
        </p:nvGraphicFramePr>
        <p:xfrm>
          <a:off x="323528" y="1253336"/>
          <a:ext cx="8424936" cy="4119880"/>
        </p:xfrm>
        <a:graphic>
          <a:graphicData uri="http://schemas.openxmlformats.org/drawingml/2006/table">
            <a:tbl>
              <a:tblPr firstRow="1" bandRow="1">
                <a:tableStyleId>{5C22544A-7EE6-4342-B048-85BDC9FD1C3A}</a:tableStyleId>
              </a:tblPr>
              <a:tblGrid>
                <a:gridCol w="2952328"/>
                <a:gridCol w="5472608"/>
              </a:tblGrid>
              <a:tr h="370840">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 </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3733616">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algn="just"/>
                      <a:r>
                        <a:rPr lang="ru-RU" sz="2000" b="1" kern="1200" dirty="0" smtClean="0">
                          <a:solidFill>
                            <a:schemeClr val="tx1"/>
                          </a:solidFill>
                          <a:effectLst/>
                          <a:latin typeface="Arial" panose="020B0604020202020204" pitchFamily="34" charset="0"/>
                          <a:ea typeface="+mn-ea"/>
                          <a:cs typeface="Arial" panose="020B0604020202020204" pitchFamily="34" charset="0"/>
                        </a:rPr>
                        <a:t>Камера радиографическая </a:t>
                      </a:r>
                    </a:p>
                    <a:p>
                      <a:pPr algn="just"/>
                      <a:r>
                        <a:rPr lang="ru-RU" sz="2000" kern="1200" dirty="0" smtClean="0">
                          <a:solidFill>
                            <a:schemeClr val="tx1"/>
                          </a:solidFill>
                          <a:effectLst/>
                          <a:latin typeface="Arial" panose="020B0604020202020204" pitchFamily="34" charset="0"/>
                          <a:ea typeface="+mn-ea"/>
                          <a:cs typeface="Arial" panose="020B0604020202020204" pitchFamily="34" charset="0"/>
                        </a:rPr>
                        <a:t>Включение в состав медицинского изделия нового варианта исполнения Устройства формирования изображения предполагает расширение модельного ряда медицинского изделия и требует проведения не только технических испытаний и токсикологических исследований, но и проведения испытаний, подтверждающих эффективность новых вариантов исполнения медицинского изделия.</a:t>
                      </a:r>
                    </a:p>
                    <a:p>
                      <a:pPr algn="just"/>
                      <a:endParaRPr lang="ru-RU" sz="2000" dirty="0">
                        <a:solidFill>
                          <a:schemeClr val="tx1"/>
                        </a:solidFill>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10793292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08620" y="146728"/>
            <a:ext cx="8435380" cy="924817"/>
          </a:xfrm>
        </p:spPr>
        <p:txBody>
          <a:bodyPr>
            <a:noAutofit/>
          </a:bodyPr>
          <a:lstStyle/>
          <a:p>
            <a:pPr lvl="0" defTabSz="914400">
              <a:spcBef>
                <a:spcPts val="0"/>
              </a:spcBef>
              <a:defRPr/>
            </a:pPr>
            <a:r>
              <a:rPr lang="ru-RU" sz="2000" b="1" dirty="0" smtClean="0">
                <a:solidFill>
                  <a:srgbClr val="003366"/>
                </a:solidFill>
                <a:latin typeface="Arial" panose="020B0604020202020204" pitchFamily="34" charset="0"/>
                <a:ea typeface="Arial Unicode MS" panose="020B0604020202020204" pitchFamily="34" charset="-128"/>
                <a:cs typeface="Arial" panose="020B0604020202020204" pitchFamily="34" charset="0"/>
              </a:rPr>
              <a:t>Нормативно-правовые акты, применяемые при подготовке документов для процедуры внесения изменений в регистрационное удостоверение</a:t>
            </a:r>
            <a:endParaRPr lang="ru-RU" sz="2000" b="1" dirty="0">
              <a:solidFill>
                <a:srgbClr val="003366"/>
              </a:solidFill>
              <a:latin typeface="Arial" panose="020B0604020202020204" pitchFamily="34" charset="0"/>
              <a:ea typeface="Arial Unicode MS" panose="020B0604020202020204" pitchFamily="34" charset="-128"/>
              <a:cs typeface="Arial" panose="020B0604020202020204"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12</a:t>
            </a:fld>
            <a:endParaRPr lang="ru-RU"/>
          </a:p>
        </p:txBody>
      </p:sp>
      <p:sp>
        <p:nvSpPr>
          <p:cNvPr id="7" name="Скругленный прямоугольник 6"/>
          <p:cNvSpPr/>
          <p:nvPr/>
        </p:nvSpPr>
        <p:spPr>
          <a:xfrm>
            <a:off x="285720" y="1164491"/>
            <a:ext cx="8572560" cy="100878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lnSpc>
                <a:spcPct val="80000"/>
              </a:lnSpc>
              <a:buClr>
                <a:srgbClr val="00B0F0"/>
              </a:buClr>
              <a:buSzPct val="70000"/>
              <a:defRPr/>
            </a:pPr>
            <a:r>
              <a:rPr lang="ru-RU" b="1" dirty="0" smtClean="0">
                <a:solidFill>
                  <a:srgbClr val="FF0000"/>
                </a:solidFill>
                <a:latin typeface="Arial" panose="020B0604020202020204" pitchFamily="34" charset="0"/>
                <a:cs typeface="Arial" panose="020B0604020202020204" pitchFamily="34" charset="0"/>
              </a:rPr>
              <a:t>1. </a:t>
            </a:r>
            <a:r>
              <a:rPr lang="ru-RU" b="1" dirty="0" smtClean="0">
                <a:solidFill>
                  <a:schemeClr val="tx1"/>
                </a:solidFill>
                <a:latin typeface="Arial" panose="020B0604020202020204" pitchFamily="34" charset="0"/>
                <a:cs typeface="Arial" panose="020B0604020202020204" pitchFamily="34" charset="0"/>
              </a:rPr>
              <a:t>Постановление </a:t>
            </a:r>
            <a:r>
              <a:rPr lang="ru-RU" b="1" dirty="0">
                <a:solidFill>
                  <a:schemeClr val="tx1"/>
                </a:solidFill>
                <a:latin typeface="Arial" panose="020B0604020202020204" pitchFamily="34" charset="0"/>
                <a:cs typeface="Arial" panose="020B0604020202020204" pitchFamily="34" charset="0"/>
              </a:rPr>
              <a:t>Правительства Российской </a:t>
            </a:r>
            <a:r>
              <a:rPr lang="ru-RU" b="1" dirty="0" smtClean="0">
                <a:solidFill>
                  <a:schemeClr val="tx1"/>
                </a:solidFill>
                <a:latin typeface="Arial" panose="020B0604020202020204" pitchFamily="34" charset="0"/>
                <a:cs typeface="Arial" panose="020B0604020202020204" pitchFamily="34" charset="0"/>
              </a:rPr>
              <a:t>Федерации </a:t>
            </a:r>
            <a:r>
              <a:rPr lang="ru-RU" b="1" dirty="0" smtClean="0">
                <a:solidFill>
                  <a:srgbClr val="FF0000"/>
                </a:solidFill>
                <a:latin typeface="Arial" panose="020B0604020202020204" pitchFamily="34" charset="0"/>
                <a:cs typeface="Arial" panose="020B0604020202020204" pitchFamily="34" charset="0"/>
              </a:rPr>
              <a:t>от </a:t>
            </a:r>
            <a:r>
              <a:rPr lang="ru-RU" b="1" dirty="0">
                <a:solidFill>
                  <a:srgbClr val="FF0000"/>
                </a:solidFill>
                <a:latin typeface="Arial" panose="020B0604020202020204" pitchFamily="34" charset="0"/>
                <a:cs typeface="Arial" panose="020B0604020202020204" pitchFamily="34" charset="0"/>
              </a:rPr>
              <a:t>27.12.2012 № 1416 </a:t>
            </a:r>
            <a:r>
              <a:rPr lang="ru-RU" b="1" dirty="0">
                <a:solidFill>
                  <a:schemeClr val="tx1"/>
                </a:solidFill>
                <a:latin typeface="Arial" panose="020B0604020202020204" pitchFamily="34" charset="0"/>
                <a:cs typeface="Arial" panose="020B0604020202020204" pitchFamily="34" charset="0"/>
              </a:rPr>
              <a:t>«Об утверждении Правил государственной регистрации медицинских </a:t>
            </a:r>
            <a:r>
              <a:rPr lang="ru-RU" b="1" dirty="0" smtClean="0">
                <a:solidFill>
                  <a:schemeClr val="tx1"/>
                </a:solidFill>
                <a:latin typeface="Arial" panose="020B0604020202020204" pitchFamily="34" charset="0"/>
                <a:cs typeface="Arial" panose="020B0604020202020204" pitchFamily="34" charset="0"/>
              </a:rPr>
              <a:t>изделий»</a:t>
            </a:r>
          </a:p>
          <a:p>
            <a:pPr algn="just">
              <a:lnSpc>
                <a:spcPct val="80000"/>
              </a:lnSpc>
              <a:buClr>
                <a:srgbClr val="00B0F0"/>
              </a:buClr>
              <a:buSzPct val="70000"/>
              <a:defRPr/>
            </a:pPr>
            <a:r>
              <a:rPr lang="ru-RU" b="1" i="1" dirty="0" smtClean="0">
                <a:solidFill>
                  <a:schemeClr val="tx1"/>
                </a:solidFill>
                <a:latin typeface="Arial" panose="020B0604020202020204" pitchFamily="34" charset="0"/>
                <a:cs typeface="Arial" panose="020B0604020202020204" pitchFamily="34" charset="0"/>
              </a:rPr>
              <a:t>в </a:t>
            </a:r>
            <a:r>
              <a:rPr lang="ru-RU" b="1" i="1" dirty="0">
                <a:solidFill>
                  <a:schemeClr val="tx1"/>
                </a:solidFill>
                <a:latin typeface="Arial" panose="020B0604020202020204" pitchFamily="34" charset="0"/>
                <a:cs typeface="Arial" panose="020B0604020202020204" pitchFamily="34" charset="0"/>
              </a:rPr>
              <a:t>редакции постановлений Правительства Российской </a:t>
            </a:r>
            <a:r>
              <a:rPr lang="ru-RU" b="1" i="1" dirty="0" smtClean="0">
                <a:solidFill>
                  <a:schemeClr val="tx1"/>
                </a:solidFill>
                <a:latin typeface="Arial" panose="020B0604020202020204" pitchFamily="34" charset="0"/>
                <a:cs typeface="Arial" panose="020B0604020202020204" pitchFamily="34" charset="0"/>
              </a:rPr>
              <a:t>Федерации: </a:t>
            </a:r>
            <a:endParaRPr lang="ru-RU" b="1" i="1" dirty="0">
              <a:solidFill>
                <a:schemeClr val="tx1"/>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268866" y="2923332"/>
            <a:ext cx="8589413" cy="51828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55600" algn="just">
              <a:lnSpc>
                <a:spcPct val="80000"/>
              </a:lnSpc>
              <a:buClr>
                <a:srgbClr val="00B0F0"/>
              </a:buClr>
              <a:buSzPct val="70000"/>
              <a:defRPr/>
            </a:pPr>
            <a:r>
              <a:rPr lang="ru-RU" sz="1600" b="1" dirty="0">
                <a:solidFill>
                  <a:schemeClr val="tx1"/>
                </a:solidFill>
                <a:latin typeface="Arial" panose="020B0604020202020204" pitchFamily="34" charset="0"/>
                <a:cs typeface="Arial" panose="020B0604020202020204" pitchFamily="34" charset="0"/>
              </a:rPr>
              <a:t>от 17.07.2014 № 670 «О внесении изменений в Правила государственной регистрации медицинских изделий».</a:t>
            </a:r>
          </a:p>
        </p:txBody>
      </p:sp>
      <p:sp>
        <p:nvSpPr>
          <p:cNvPr id="9" name="Скругленный прямоугольник 8"/>
          <p:cNvSpPr/>
          <p:nvPr/>
        </p:nvSpPr>
        <p:spPr>
          <a:xfrm>
            <a:off x="285720" y="2291075"/>
            <a:ext cx="8572560" cy="51389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55600" algn="just">
              <a:lnSpc>
                <a:spcPct val="80000"/>
              </a:lnSpc>
              <a:buClr>
                <a:srgbClr val="00B0F0"/>
              </a:buClr>
              <a:buSzPct val="70000"/>
              <a:defRPr/>
            </a:pPr>
            <a:r>
              <a:rPr lang="ru-RU" sz="1600" b="1" dirty="0">
                <a:solidFill>
                  <a:schemeClr val="tx1"/>
                </a:solidFill>
                <a:latin typeface="Arial" panose="020B0604020202020204" pitchFamily="34" charset="0"/>
                <a:cs typeface="Arial" panose="020B0604020202020204" pitchFamily="34" charset="0"/>
              </a:rPr>
              <a:t>от 17.10.2013  № 930 «О внесении изменений в постановление Правительства Российской Федерации от 27 декабря 2012 г. №1416» </a:t>
            </a:r>
          </a:p>
        </p:txBody>
      </p:sp>
      <p:sp>
        <p:nvSpPr>
          <p:cNvPr id="10" name="Скругленный прямоугольник 9"/>
          <p:cNvSpPr/>
          <p:nvPr/>
        </p:nvSpPr>
        <p:spPr>
          <a:xfrm>
            <a:off x="285720" y="3559982"/>
            <a:ext cx="8572560" cy="4559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55600" algn="ctr"/>
            <a:r>
              <a:rPr lang="ru-RU" b="1" dirty="0">
                <a:solidFill>
                  <a:srgbClr val="FF0000"/>
                </a:solidFill>
                <a:latin typeface="Arial" panose="020B0604020202020204" pitchFamily="34" charset="0"/>
                <a:cs typeface="Arial" panose="020B0604020202020204" pitchFamily="34" charset="0"/>
              </a:rPr>
              <a:t>2.</a:t>
            </a:r>
            <a:r>
              <a:rPr lang="ru-RU" b="1" dirty="0">
                <a:latin typeface="Arial" panose="020B0604020202020204" pitchFamily="34" charset="0"/>
                <a:cs typeface="Arial" panose="020B0604020202020204" pitchFamily="34" charset="0"/>
              </a:rPr>
              <a:t> </a:t>
            </a:r>
            <a:r>
              <a:rPr lang="ru-RU" b="1" dirty="0">
                <a:solidFill>
                  <a:schemeClr val="tx1"/>
                </a:solidFill>
                <a:latin typeface="Arial" panose="020B0604020202020204" pitchFamily="34" charset="0"/>
                <a:cs typeface="Arial" panose="020B0604020202020204" pitchFamily="34" charset="0"/>
              </a:rPr>
              <a:t>Приказы Минздрава России:</a:t>
            </a:r>
          </a:p>
        </p:txBody>
      </p:sp>
      <p:sp>
        <p:nvSpPr>
          <p:cNvPr id="11" name="Скругленный прямоугольник 10"/>
          <p:cNvSpPr/>
          <p:nvPr/>
        </p:nvSpPr>
        <p:spPr>
          <a:xfrm>
            <a:off x="285720" y="4134893"/>
            <a:ext cx="8572559" cy="104609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55600" algn="just"/>
            <a:r>
              <a:rPr lang="ru-RU" sz="1600" b="1" dirty="0">
                <a:solidFill>
                  <a:schemeClr val="tx1"/>
                </a:solidFill>
                <a:latin typeface="Arial" panose="020B0604020202020204" pitchFamily="34" charset="0"/>
                <a:cs typeface="Arial" panose="020B0604020202020204" pitchFamily="34" charset="0"/>
              </a:rPr>
              <a:t>от 14.10.2013 № 737н «Об утверждении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a:t>
            </a:r>
            <a:r>
              <a:rPr lang="ru-RU" sz="1600" b="1" dirty="0" smtClean="0">
                <a:solidFill>
                  <a:schemeClr val="tx1"/>
                </a:solidFill>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285720" y="5852251"/>
            <a:ext cx="8572560" cy="80301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marL="355600" algn="just"/>
            <a:r>
              <a:rPr lang="ru-RU" sz="1600" b="1" dirty="0" smtClean="0">
                <a:latin typeface="Arial" panose="020B0604020202020204" pitchFamily="34" charset="0"/>
                <a:cs typeface="Arial" panose="020B0604020202020204" pitchFamily="34" charset="0"/>
              </a:rPr>
              <a:t>от 16.01.2013 № 40-Пр/13 «Об утверждении формы регистрационного удостоверения на медицинское изделие»</a:t>
            </a:r>
            <a:endParaRPr lang="ru-RU" sz="1600" b="1" dirty="0">
              <a:solidFill>
                <a:schemeClr val="tx1"/>
              </a:solidFill>
              <a:latin typeface="Arial" panose="020B0604020202020204" pitchFamily="34" charset="0"/>
              <a:cs typeface="Arial" panose="020B0604020202020204" pitchFamily="34" charset="0"/>
            </a:endParaRPr>
          </a:p>
        </p:txBody>
      </p:sp>
      <p:sp>
        <p:nvSpPr>
          <p:cNvPr id="13" name="Скругленный прямоугольник 12"/>
          <p:cNvSpPr/>
          <p:nvPr/>
        </p:nvSpPr>
        <p:spPr>
          <a:xfrm>
            <a:off x="285720" y="5299969"/>
            <a:ext cx="8572560" cy="45592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55600" algn="ctr"/>
            <a:r>
              <a:rPr lang="ru-RU" b="1" dirty="0" smtClean="0">
                <a:solidFill>
                  <a:srgbClr val="FF0000"/>
                </a:solidFill>
                <a:latin typeface="Arial" panose="020B0604020202020204" pitchFamily="34" charset="0"/>
                <a:cs typeface="Arial" panose="020B0604020202020204" pitchFamily="34" charset="0"/>
              </a:rPr>
              <a:t>3.</a:t>
            </a:r>
            <a:r>
              <a:rPr lang="ru-RU" b="1" dirty="0" smtClean="0">
                <a:latin typeface="Arial" panose="020B0604020202020204" pitchFamily="34" charset="0"/>
                <a:cs typeface="Arial" panose="020B0604020202020204" pitchFamily="34" charset="0"/>
              </a:rPr>
              <a:t> </a:t>
            </a:r>
            <a:r>
              <a:rPr lang="ru-RU" b="1" dirty="0">
                <a:solidFill>
                  <a:schemeClr val="tx1"/>
                </a:solidFill>
                <a:latin typeface="Arial" panose="020B0604020202020204" pitchFamily="34" charset="0"/>
                <a:cs typeface="Arial" panose="020B0604020202020204" pitchFamily="34" charset="0"/>
              </a:rPr>
              <a:t>Приказы </a:t>
            </a:r>
            <a:r>
              <a:rPr lang="ru-RU" b="1" dirty="0" smtClean="0">
                <a:solidFill>
                  <a:schemeClr val="tx1"/>
                </a:solidFill>
                <a:latin typeface="Arial" panose="020B0604020202020204" pitchFamily="34" charset="0"/>
                <a:cs typeface="Arial" panose="020B0604020202020204" pitchFamily="34" charset="0"/>
              </a:rPr>
              <a:t>Росздравнадзора:</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97873674"/>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120</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687689245"/>
              </p:ext>
            </p:extLst>
          </p:nvPr>
        </p:nvGraphicFramePr>
        <p:xfrm>
          <a:off x="359532" y="1721285"/>
          <a:ext cx="8424936" cy="4404360"/>
        </p:xfrm>
        <a:graphic>
          <a:graphicData uri="http://schemas.openxmlformats.org/drawingml/2006/table">
            <a:tbl>
              <a:tblPr firstRow="1" bandRow="1">
                <a:tableStyleId>{5C22544A-7EE6-4342-B048-85BDC9FD1C3A}</a:tableStyleId>
              </a:tblPr>
              <a:tblGrid>
                <a:gridCol w="2556284"/>
                <a:gridCol w="5868652"/>
              </a:tblGrid>
              <a:tr h="272703">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 </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3529094">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algn="ctr"/>
                      <a:r>
                        <a:rPr lang="ru-RU" sz="2000" b="1" kern="1200" dirty="0" smtClean="0">
                          <a:solidFill>
                            <a:schemeClr val="dk1"/>
                          </a:solidFill>
                          <a:effectLst/>
                          <a:latin typeface="Arial" panose="020B0604020202020204" pitchFamily="34" charset="0"/>
                          <a:ea typeface="+mn-ea"/>
                          <a:cs typeface="Arial" panose="020B0604020202020204" pitchFamily="34" charset="0"/>
                        </a:rPr>
                        <a:t>Кресло инвалидное</a:t>
                      </a:r>
                    </a:p>
                    <a:p>
                      <a:pPr algn="just"/>
                      <a:r>
                        <a:rPr lang="ru-RU" sz="2000" kern="1200" dirty="0" smtClean="0">
                          <a:solidFill>
                            <a:schemeClr val="dk1"/>
                          </a:solidFill>
                          <a:effectLst/>
                          <a:latin typeface="Arial" panose="020B0604020202020204" pitchFamily="34" charset="0"/>
                          <a:ea typeface="+mn-ea"/>
                          <a:cs typeface="Arial" panose="020B0604020202020204" pitchFamily="34" charset="0"/>
                        </a:rPr>
                        <a:t>Ряд</a:t>
                      </a:r>
                      <a:r>
                        <a:rPr lang="ru-RU" sz="2000" kern="1200" baseline="0" dirty="0" smtClean="0">
                          <a:solidFill>
                            <a:schemeClr val="dk1"/>
                          </a:solidFill>
                          <a:effectLst/>
                          <a:latin typeface="Arial" panose="020B0604020202020204" pitchFamily="34" charset="0"/>
                          <a:ea typeface="+mn-ea"/>
                          <a:cs typeface="Arial" panose="020B0604020202020204" pitchFamily="34" charset="0"/>
                        </a:rPr>
                        <a:t> т</a:t>
                      </a:r>
                      <a:r>
                        <a:rPr lang="ru-RU" sz="2000" kern="1200" dirty="0" smtClean="0">
                          <a:solidFill>
                            <a:schemeClr val="dk1"/>
                          </a:solidFill>
                          <a:effectLst/>
                          <a:latin typeface="Arial" panose="020B0604020202020204" pitchFamily="34" charset="0"/>
                          <a:ea typeface="+mn-ea"/>
                          <a:cs typeface="Arial" panose="020B0604020202020204" pitchFamily="34" charset="0"/>
                        </a:rPr>
                        <a:t>ехнических характеристик и параметров МИ, указанных в технической документации, не соответствуют значениям этих характеристик, отраженных в эксплуатационной документации. Результаты технических испытаний подтверждают соответствие образца,</a:t>
                      </a:r>
                      <a:r>
                        <a:rPr lang="ru-RU" sz="2000" kern="1200" baseline="0" dirty="0" smtClean="0">
                          <a:solidFill>
                            <a:schemeClr val="dk1"/>
                          </a:solidFill>
                          <a:effectLst/>
                          <a:latin typeface="Arial" panose="020B0604020202020204" pitchFamily="34" charset="0"/>
                          <a:ea typeface="+mn-ea"/>
                          <a:cs typeface="Arial" panose="020B0604020202020204" pitchFamily="34" charset="0"/>
                        </a:rPr>
                        <a:t> подвергнутого испытаниям, данным технической документации и свидетельствуют о несоответствии изделия требованиям эксплуатационной документации производителя.</a:t>
                      </a:r>
                    </a:p>
                    <a:p>
                      <a:endParaRPr lang="ru-RU" sz="1900" kern="1200" baseline="0" dirty="0" smtClean="0">
                        <a:solidFill>
                          <a:schemeClr val="dk1"/>
                        </a:solidFill>
                        <a:effectLst/>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385131732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121</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3195856746"/>
              </p:ext>
            </p:extLst>
          </p:nvPr>
        </p:nvGraphicFramePr>
        <p:xfrm>
          <a:off x="269522" y="1255608"/>
          <a:ext cx="8766974" cy="5125720"/>
        </p:xfrm>
        <a:graphic>
          <a:graphicData uri="http://schemas.openxmlformats.org/drawingml/2006/table">
            <a:tbl>
              <a:tblPr firstRow="1" bandRow="1">
                <a:tableStyleId>{5C22544A-7EE6-4342-B048-85BDC9FD1C3A}</a:tableStyleId>
              </a:tblPr>
              <a:tblGrid>
                <a:gridCol w="2727303"/>
                <a:gridCol w="6039671"/>
              </a:tblGrid>
              <a:tr h="370840">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370840">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algn="ctr"/>
                      <a:r>
                        <a:rPr lang="ru-RU" sz="1800" b="1" kern="1200" dirty="0" smtClean="0">
                          <a:solidFill>
                            <a:schemeClr val="dk1"/>
                          </a:solidFill>
                          <a:effectLst/>
                          <a:latin typeface="Arial" panose="020B0604020202020204" pitchFamily="34" charset="0"/>
                          <a:ea typeface="+mn-ea"/>
                          <a:cs typeface="Arial" panose="020B0604020202020204" pitchFamily="34" charset="0"/>
                        </a:rPr>
                        <a:t>Устройство для имплантации интраокулярной линзы</a:t>
                      </a:r>
                      <a:endParaRPr lang="ru-RU" sz="18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1800" kern="1200" dirty="0" smtClean="0">
                          <a:solidFill>
                            <a:schemeClr val="dk1"/>
                          </a:solidFill>
                          <a:effectLst/>
                          <a:latin typeface="Arial" panose="020B0604020202020204" pitchFamily="34" charset="0"/>
                          <a:ea typeface="+mn-ea"/>
                          <a:cs typeface="Arial" panose="020B0604020202020204" pitchFamily="34" charset="0"/>
                        </a:rPr>
                        <a:t>В состав медицинского изделия добавлен новый вариант исполнения «Устройства для имплантации интраокулярной линзы </a:t>
                      </a:r>
                      <a:r>
                        <a:rPr lang="en-US" sz="1800" u="sng" kern="1200" dirty="0" smtClean="0">
                          <a:solidFill>
                            <a:schemeClr val="dk1"/>
                          </a:solidFill>
                          <a:effectLst/>
                          <a:latin typeface="Arial" panose="020B0604020202020204" pitchFamily="34" charset="0"/>
                          <a:ea typeface="+mn-ea"/>
                          <a:cs typeface="Arial" panose="020B0604020202020204" pitchFamily="34" charset="0"/>
                        </a:rPr>
                        <a:t>Y</a:t>
                      </a:r>
                      <a:r>
                        <a:rPr lang="ru-RU" sz="1800" kern="1200" dirty="0" smtClean="0">
                          <a:solidFill>
                            <a:schemeClr val="dk1"/>
                          </a:solidFill>
                          <a:effectLst/>
                          <a:latin typeface="Arial" panose="020B0604020202020204" pitchFamily="34" charset="0"/>
                          <a:ea typeface="+mn-ea"/>
                          <a:cs typeface="Arial" panose="020B0604020202020204" pitchFamily="34" charset="0"/>
                        </a:rPr>
                        <a:t>» - в комплекте с интраокулярной линзой. </a:t>
                      </a:r>
                    </a:p>
                    <a:p>
                      <a:pPr algn="just"/>
                      <a:r>
                        <a:rPr lang="ru-RU" sz="1800" kern="1200" dirty="0" smtClean="0">
                          <a:solidFill>
                            <a:schemeClr val="dk1"/>
                          </a:solidFill>
                          <a:effectLst/>
                          <a:latin typeface="Arial" panose="020B0604020202020204" pitchFamily="34" charset="0"/>
                          <a:ea typeface="+mn-ea"/>
                          <a:cs typeface="Arial" panose="020B0604020202020204" pitchFamily="34" charset="0"/>
                        </a:rPr>
                        <a:t>Зарегистрирован вариант исполнения </a:t>
                      </a:r>
                      <a:r>
                        <a:rPr lang="ru-RU" sz="1800" u="sng" kern="1200" dirty="0" smtClean="0">
                          <a:solidFill>
                            <a:schemeClr val="dk1"/>
                          </a:solidFill>
                          <a:effectLst/>
                          <a:latin typeface="Arial" panose="020B0604020202020204" pitchFamily="34" charset="0"/>
                          <a:ea typeface="+mn-ea"/>
                          <a:cs typeface="Arial" panose="020B0604020202020204" pitchFamily="34" charset="0"/>
                        </a:rPr>
                        <a:t>«</a:t>
                      </a:r>
                      <a:r>
                        <a:rPr lang="en-US" sz="1800" u="sng" kern="1200" dirty="0" smtClean="0">
                          <a:solidFill>
                            <a:schemeClr val="dk1"/>
                          </a:solidFill>
                          <a:effectLst/>
                          <a:latin typeface="Arial" panose="020B0604020202020204" pitchFamily="34" charset="0"/>
                          <a:ea typeface="+mn-ea"/>
                          <a:cs typeface="Arial" panose="020B0604020202020204" pitchFamily="34" charset="0"/>
                        </a:rPr>
                        <a:t>X</a:t>
                      </a:r>
                      <a:r>
                        <a:rPr lang="ru-RU" sz="1800" u="sng" kern="1200" dirty="0" smtClean="0">
                          <a:solidFill>
                            <a:schemeClr val="dk1"/>
                          </a:solidFill>
                          <a:effectLst/>
                          <a:latin typeface="Arial" panose="020B0604020202020204" pitchFamily="34" charset="0"/>
                          <a:ea typeface="+mn-ea"/>
                          <a:cs typeface="Arial" panose="020B0604020202020204" pitchFamily="34" charset="0"/>
                        </a:rPr>
                        <a:t>»</a:t>
                      </a:r>
                      <a:r>
                        <a:rPr lang="ru-RU" sz="1800" kern="1200" dirty="0" smtClean="0">
                          <a:solidFill>
                            <a:schemeClr val="dk1"/>
                          </a:solidFill>
                          <a:effectLst/>
                          <a:latin typeface="Arial" panose="020B0604020202020204" pitchFamily="34" charset="0"/>
                          <a:ea typeface="+mn-ea"/>
                          <a:cs typeface="Arial" panose="020B0604020202020204" pitchFamily="34" charset="0"/>
                        </a:rPr>
                        <a:t> в комплекте с интраокулярной линзой «</a:t>
                      </a:r>
                      <a:r>
                        <a:rPr lang="en-US" sz="1800" u="sng" kern="1200" dirty="0" smtClean="0">
                          <a:solidFill>
                            <a:schemeClr val="dk1"/>
                          </a:solidFill>
                          <a:effectLst/>
                          <a:latin typeface="Arial" panose="020B0604020202020204" pitchFamily="34" charset="0"/>
                          <a:ea typeface="+mn-ea"/>
                          <a:cs typeface="Arial" panose="020B0604020202020204" pitchFamily="34" charset="0"/>
                        </a:rPr>
                        <a:t>X-1</a:t>
                      </a:r>
                      <a:r>
                        <a:rPr lang="ru-RU" sz="1800" u="sng" kern="1200" dirty="0" smtClean="0">
                          <a:solidFill>
                            <a:schemeClr val="dk1"/>
                          </a:solidFill>
                          <a:effectLst/>
                          <a:latin typeface="Arial" panose="020B0604020202020204" pitchFamily="34" charset="0"/>
                          <a:ea typeface="+mn-ea"/>
                          <a:cs typeface="Arial" panose="020B0604020202020204" pitchFamily="34" charset="0"/>
                        </a:rPr>
                        <a:t>».</a:t>
                      </a:r>
                    </a:p>
                    <a:p>
                      <a:pPr algn="just"/>
                      <a:endParaRPr lang="ru-RU" sz="18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1800" kern="1200" dirty="0" smtClean="0">
                          <a:solidFill>
                            <a:schemeClr val="dk1"/>
                          </a:solidFill>
                          <a:effectLst/>
                          <a:latin typeface="Arial" panose="020B0604020202020204" pitchFamily="34" charset="0"/>
                          <a:ea typeface="+mn-ea"/>
                          <a:cs typeface="Arial" panose="020B0604020202020204" pitchFamily="34" charset="0"/>
                        </a:rPr>
                        <a:t>Выявлены конструктивные различия и несоответствие материалов нового варианта «</a:t>
                      </a:r>
                      <a:r>
                        <a:rPr lang="en-US" sz="1800" kern="1200" dirty="0" smtClean="0">
                          <a:solidFill>
                            <a:schemeClr val="dk1"/>
                          </a:solidFill>
                          <a:effectLst/>
                          <a:latin typeface="Arial" panose="020B0604020202020204" pitchFamily="34" charset="0"/>
                          <a:ea typeface="+mn-ea"/>
                          <a:cs typeface="Arial" panose="020B0604020202020204" pitchFamily="34" charset="0"/>
                        </a:rPr>
                        <a:t>Y</a:t>
                      </a:r>
                      <a:r>
                        <a:rPr lang="ru-RU" sz="1800" kern="1200" dirty="0" smtClean="0">
                          <a:solidFill>
                            <a:schemeClr val="dk1"/>
                          </a:solidFill>
                          <a:effectLst/>
                          <a:latin typeface="Arial" panose="020B0604020202020204" pitchFamily="34" charset="0"/>
                          <a:ea typeface="+mn-ea"/>
                          <a:cs typeface="Arial" panose="020B0604020202020204" pitchFamily="34" charset="0"/>
                        </a:rPr>
                        <a:t>» и уже зарегистрированного  варианта «</a:t>
                      </a:r>
                      <a:r>
                        <a:rPr lang="en-US" sz="1800" kern="1200" dirty="0" smtClean="0">
                          <a:solidFill>
                            <a:schemeClr val="dk1"/>
                          </a:solidFill>
                          <a:effectLst/>
                          <a:latin typeface="Arial" panose="020B0604020202020204" pitchFamily="34" charset="0"/>
                          <a:ea typeface="+mn-ea"/>
                          <a:cs typeface="Arial" panose="020B0604020202020204" pitchFamily="34" charset="0"/>
                        </a:rPr>
                        <a:t>X</a:t>
                      </a:r>
                      <a:r>
                        <a:rPr lang="ru-RU" sz="1800" kern="1200" dirty="0" smtClean="0">
                          <a:solidFill>
                            <a:schemeClr val="dk1"/>
                          </a:solidFill>
                          <a:effectLst/>
                          <a:latin typeface="Arial" panose="020B0604020202020204" pitchFamily="34" charset="0"/>
                          <a:ea typeface="+mn-ea"/>
                          <a:cs typeface="Arial" panose="020B0604020202020204" pitchFamily="34" charset="0"/>
                        </a:rPr>
                        <a:t>».</a:t>
                      </a:r>
                    </a:p>
                    <a:p>
                      <a:pPr algn="just"/>
                      <a:endParaRPr lang="ru-RU" sz="18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1800" kern="1200" dirty="0" smtClean="0">
                          <a:solidFill>
                            <a:schemeClr val="dk1"/>
                          </a:solidFill>
                          <a:effectLst/>
                          <a:latin typeface="Arial" panose="020B0604020202020204" pitchFamily="34" charset="0"/>
                          <a:ea typeface="+mn-ea"/>
                          <a:cs typeface="Arial" panose="020B0604020202020204" pitchFamily="34" charset="0"/>
                        </a:rPr>
                        <a:t>На основании вышеизложенного можно сделать вывод о наличии </a:t>
                      </a:r>
                      <a:r>
                        <a:rPr lang="ru-RU" sz="1800" u="sng" kern="1200" dirty="0" smtClean="0">
                          <a:solidFill>
                            <a:schemeClr val="dk1"/>
                          </a:solidFill>
                          <a:effectLst/>
                          <a:latin typeface="Arial" panose="020B0604020202020204" pitchFamily="34" charset="0"/>
                          <a:ea typeface="+mn-ea"/>
                          <a:cs typeface="Arial" panose="020B0604020202020204" pitchFamily="34" charset="0"/>
                        </a:rPr>
                        <a:t>двух самостоятельных </a:t>
                      </a:r>
                      <a:r>
                        <a:rPr lang="ru-RU" sz="1800" kern="1200" dirty="0" smtClean="0">
                          <a:solidFill>
                            <a:schemeClr val="dk1"/>
                          </a:solidFill>
                          <a:effectLst/>
                          <a:latin typeface="Arial" panose="020B0604020202020204" pitchFamily="34" charset="0"/>
                          <a:ea typeface="+mn-ea"/>
                          <a:cs typeface="Arial" panose="020B0604020202020204" pitchFamily="34" charset="0"/>
                        </a:rPr>
                        <a:t>медицинских изделий, подлежащих </a:t>
                      </a:r>
                      <a:r>
                        <a:rPr lang="ru-RU" sz="1800" u="sng" kern="1200" dirty="0" smtClean="0">
                          <a:solidFill>
                            <a:schemeClr val="dk1"/>
                          </a:solidFill>
                          <a:effectLst/>
                          <a:latin typeface="Arial" panose="020B0604020202020204" pitchFamily="34" charset="0"/>
                          <a:ea typeface="+mn-ea"/>
                          <a:cs typeface="Arial" panose="020B0604020202020204" pitchFamily="34" charset="0"/>
                        </a:rPr>
                        <a:t>отдельным</a:t>
                      </a:r>
                      <a:r>
                        <a:rPr lang="ru-RU" sz="1800" kern="1200" dirty="0" smtClean="0">
                          <a:solidFill>
                            <a:schemeClr val="dk1"/>
                          </a:solidFill>
                          <a:effectLst/>
                          <a:latin typeface="Arial" panose="020B0604020202020204" pitchFamily="34" charset="0"/>
                          <a:ea typeface="+mn-ea"/>
                          <a:cs typeface="Arial" panose="020B0604020202020204" pitchFamily="34" charset="0"/>
                        </a:rPr>
                        <a:t> процедурам государственной регистрации.</a:t>
                      </a:r>
                    </a:p>
                  </a:txBody>
                  <a:tcPr/>
                </a:tc>
              </a:tr>
            </a:tbl>
          </a:graphicData>
        </a:graphic>
      </p:graphicFrame>
    </p:spTree>
    <p:extLst>
      <p:ext uri="{BB962C8B-B14F-4D97-AF65-F5344CB8AC3E}">
        <p14:creationId xmlns:p14="http://schemas.microsoft.com/office/powerpoint/2010/main" val="18935950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122</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3455346132"/>
              </p:ext>
            </p:extLst>
          </p:nvPr>
        </p:nvGraphicFramePr>
        <p:xfrm>
          <a:off x="269522" y="1255608"/>
          <a:ext cx="8766974" cy="4851400"/>
        </p:xfrm>
        <a:graphic>
          <a:graphicData uri="http://schemas.openxmlformats.org/drawingml/2006/table">
            <a:tbl>
              <a:tblPr firstRow="1" bandRow="1">
                <a:tableStyleId>{5C22544A-7EE6-4342-B048-85BDC9FD1C3A}</a:tableStyleId>
              </a:tblPr>
              <a:tblGrid>
                <a:gridCol w="2727303"/>
                <a:gridCol w="6039671"/>
              </a:tblGrid>
              <a:tr h="370840">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370840">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algn="ctr"/>
                      <a:r>
                        <a:rPr lang="ru-RU" sz="1800" b="1" kern="1200" dirty="0" smtClean="0">
                          <a:solidFill>
                            <a:schemeClr val="dk1"/>
                          </a:solidFill>
                          <a:effectLst/>
                          <a:latin typeface="Arial" panose="020B0604020202020204" pitchFamily="34" charset="0"/>
                          <a:ea typeface="+mn-ea"/>
                          <a:cs typeface="Arial" panose="020B0604020202020204" pitchFamily="34" charset="0"/>
                        </a:rPr>
                        <a:t>Устройство для имплантации интраокулярной линзы</a:t>
                      </a:r>
                      <a:r>
                        <a:rPr lang="en-US" sz="1800" b="1" kern="1200" dirty="0" smtClean="0">
                          <a:solidFill>
                            <a:schemeClr val="dk1"/>
                          </a:solidFill>
                          <a:effectLst/>
                          <a:latin typeface="Arial" panose="020B0604020202020204" pitchFamily="34" charset="0"/>
                          <a:ea typeface="+mn-ea"/>
                          <a:cs typeface="Arial" panose="020B0604020202020204" pitchFamily="34" charset="0"/>
                        </a:rPr>
                        <a:t> </a:t>
                      </a:r>
                      <a:endParaRPr lang="ru-RU" sz="1800" b="1"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1800" kern="1200" dirty="0" smtClean="0">
                          <a:solidFill>
                            <a:schemeClr val="dk1"/>
                          </a:solidFill>
                          <a:effectLst/>
                          <a:latin typeface="Arial" panose="020B0604020202020204" pitchFamily="34" charset="0"/>
                          <a:ea typeface="+mn-ea"/>
                          <a:cs typeface="Arial" panose="020B0604020202020204" pitchFamily="34" charset="0"/>
                        </a:rPr>
                        <a:t>В измененной эксплуатационной документации производителя указаны противопоказания к применению (состояния, из-за которых пациент может не подойти для имплантации), информация о которых отсутствует в эксплуатационной документации из комплекта регистрационных документов.</a:t>
                      </a:r>
                    </a:p>
                    <a:p>
                      <a:pPr algn="just"/>
                      <a:endParaRPr lang="ru-RU" sz="1800"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1800" kern="1200" dirty="0" smtClean="0">
                          <a:solidFill>
                            <a:schemeClr val="dk1"/>
                          </a:solidFill>
                          <a:effectLst/>
                          <a:latin typeface="Arial" panose="020B0604020202020204" pitchFamily="34" charset="0"/>
                          <a:ea typeface="+mn-ea"/>
                          <a:cs typeface="Arial" panose="020B0604020202020204" pitchFamily="34" charset="0"/>
                        </a:rPr>
                        <a:t>В измененной эксплуатационной документации производителя указаны возможные риски применения (повреждение эндотелия роговицы, эндофтальмит, отслойка сетчатки, витреит и др.), информация о которых отсутствует в эксплуатационной документации из комплекта регистрационных документов.</a:t>
                      </a:r>
                    </a:p>
                  </a:txBody>
                  <a:tcPr/>
                </a:tc>
              </a:tr>
            </a:tbl>
          </a:graphicData>
        </a:graphic>
      </p:graphicFrame>
    </p:spTree>
    <p:extLst>
      <p:ext uri="{BB962C8B-B14F-4D97-AF65-F5344CB8AC3E}">
        <p14:creationId xmlns:p14="http://schemas.microsoft.com/office/powerpoint/2010/main" val="4073231619"/>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123</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1902277257"/>
              </p:ext>
            </p:extLst>
          </p:nvPr>
        </p:nvGraphicFramePr>
        <p:xfrm>
          <a:off x="188513" y="1354896"/>
          <a:ext cx="8766974" cy="4738400"/>
        </p:xfrm>
        <a:graphic>
          <a:graphicData uri="http://schemas.openxmlformats.org/drawingml/2006/table">
            <a:tbl>
              <a:tblPr firstRow="1" bandRow="1">
                <a:tableStyleId>{5C22544A-7EE6-4342-B048-85BDC9FD1C3A}</a:tableStyleId>
              </a:tblPr>
              <a:tblGrid>
                <a:gridCol w="2583287"/>
                <a:gridCol w="6183687"/>
              </a:tblGrid>
              <a:tr h="408386">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 </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4330014">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ru-RU" sz="1900" b="1" kern="1200" dirty="0" smtClean="0">
                          <a:solidFill>
                            <a:schemeClr val="dk1"/>
                          </a:solidFill>
                          <a:effectLst/>
                          <a:latin typeface="Arial" panose="020B0604020202020204" pitchFamily="34" charset="0"/>
                          <a:ea typeface="+mn-ea"/>
                          <a:cs typeface="Arial" panose="020B0604020202020204" pitchFamily="34" charset="0"/>
                        </a:rPr>
                        <a:t>Индикатор компьютерный полиграфический</a:t>
                      </a:r>
                    </a:p>
                    <a:p>
                      <a:pPr marL="0" marR="0" lvl="0" indent="0" algn="just" defTabSz="457200" rtl="0" eaLnBrk="1" fontAlgn="auto" latinLnBrk="0" hangingPunct="1">
                        <a:lnSpc>
                          <a:spcPct val="100000"/>
                        </a:lnSpc>
                        <a:spcBef>
                          <a:spcPts val="0"/>
                        </a:spcBef>
                        <a:spcAft>
                          <a:spcPts val="0"/>
                        </a:spcAft>
                        <a:buClrTx/>
                        <a:buSzTx/>
                        <a:buFontTx/>
                        <a:buNone/>
                        <a:tabLst/>
                        <a:defRPr/>
                      </a:pPr>
                      <a:r>
                        <a:rPr lang="ru-RU" sz="1900" b="0" kern="1200" dirty="0" smtClean="0">
                          <a:solidFill>
                            <a:schemeClr val="dk1"/>
                          </a:solidFill>
                          <a:effectLst/>
                          <a:latin typeface="Arial" panose="020B0604020202020204" pitchFamily="34" charset="0"/>
                          <a:ea typeface="+mn-ea"/>
                          <a:cs typeface="Arial" panose="020B0604020202020204" pitchFamily="34" charset="0"/>
                        </a:rPr>
                        <a:t>Внесены изменения в специальное программное обеспечение.</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ru-RU" sz="2000" b="0" u="none"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ru-RU" sz="2000" b="0" u="none" kern="1200" dirty="0" smtClean="0">
                          <a:solidFill>
                            <a:schemeClr val="dk1"/>
                          </a:solidFill>
                          <a:effectLst/>
                          <a:latin typeface="Arial" panose="020B0604020202020204" pitchFamily="34" charset="0"/>
                          <a:ea typeface="+mn-ea"/>
                          <a:cs typeface="Arial" panose="020B0604020202020204" pitchFamily="34" charset="0"/>
                        </a:rPr>
                        <a:t>Варианты программного обеспечения «001», «002» исключены из комплекта поставки. Добавлено ПО «</a:t>
                      </a:r>
                      <a:r>
                        <a:rPr lang="en-US" sz="2000" b="0" u="none" kern="1200" dirty="0" smtClean="0">
                          <a:solidFill>
                            <a:schemeClr val="dk1"/>
                          </a:solidFill>
                          <a:effectLst/>
                          <a:latin typeface="Arial" panose="020B0604020202020204" pitchFamily="34" charset="0"/>
                          <a:ea typeface="+mn-ea"/>
                          <a:cs typeface="Arial" panose="020B0604020202020204" pitchFamily="34" charset="0"/>
                        </a:rPr>
                        <a:t>Z-1</a:t>
                      </a:r>
                      <a:r>
                        <a:rPr lang="ru-RU" sz="2000" b="0" u="none" kern="1200" dirty="0" smtClean="0">
                          <a:solidFill>
                            <a:schemeClr val="dk1"/>
                          </a:solidFill>
                          <a:effectLst/>
                          <a:latin typeface="Arial" panose="020B0604020202020204" pitchFamily="34" charset="0"/>
                          <a:ea typeface="+mn-ea"/>
                          <a:cs typeface="Arial" panose="020B0604020202020204" pitchFamily="34" charset="0"/>
                        </a:rPr>
                        <a:t>». </a:t>
                      </a:r>
                    </a:p>
                    <a:p>
                      <a:pPr marL="0" marR="0" lvl="0" indent="0" algn="just" defTabSz="457200" rtl="0" eaLnBrk="1" fontAlgn="auto" latinLnBrk="0" hangingPunct="1">
                        <a:lnSpc>
                          <a:spcPct val="100000"/>
                        </a:lnSpc>
                        <a:spcBef>
                          <a:spcPts val="0"/>
                        </a:spcBef>
                        <a:spcAft>
                          <a:spcPts val="0"/>
                        </a:spcAft>
                        <a:buClrTx/>
                        <a:buSzTx/>
                        <a:buFontTx/>
                        <a:buNone/>
                        <a:tabLst/>
                        <a:defRPr/>
                      </a:pPr>
                      <a:endParaRPr lang="ru-RU" sz="2000" b="0" u="none" kern="1200" dirty="0" smtClean="0">
                        <a:solidFill>
                          <a:schemeClr val="dk1"/>
                        </a:solidFill>
                        <a:effectLst/>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ru-RU" sz="2000" b="0" u="none" kern="1200" dirty="0" smtClean="0">
                          <a:solidFill>
                            <a:schemeClr val="dk1"/>
                          </a:solidFill>
                          <a:effectLst/>
                          <a:latin typeface="Arial" panose="020B0604020202020204" pitchFamily="34" charset="0"/>
                          <a:ea typeface="+mn-ea"/>
                          <a:cs typeface="Arial" panose="020B0604020202020204" pitchFamily="34" charset="0"/>
                        </a:rPr>
                        <a:t>Не представлены документы, подтверждающие эффективность медицинского изделия при совместной работе с ПО «</a:t>
                      </a:r>
                      <a:r>
                        <a:rPr lang="en-US" sz="2000" b="0" u="none" kern="1200" dirty="0" smtClean="0">
                          <a:solidFill>
                            <a:schemeClr val="dk1"/>
                          </a:solidFill>
                          <a:effectLst/>
                          <a:latin typeface="Arial" panose="020B0604020202020204" pitchFamily="34" charset="0"/>
                          <a:ea typeface="+mn-ea"/>
                          <a:cs typeface="Arial" panose="020B0604020202020204" pitchFamily="34" charset="0"/>
                        </a:rPr>
                        <a:t>Z-1</a:t>
                      </a:r>
                      <a:r>
                        <a:rPr lang="ru-RU" sz="2000" b="0" u="none" kern="1200" dirty="0" smtClean="0">
                          <a:solidFill>
                            <a:schemeClr val="dk1"/>
                          </a:solidFill>
                          <a:effectLst/>
                          <a:latin typeface="Arial" panose="020B0604020202020204" pitchFamily="34" charset="0"/>
                          <a:ea typeface="+mn-ea"/>
                          <a:cs typeface="Arial" panose="020B0604020202020204" pitchFamily="34" charset="0"/>
                        </a:rPr>
                        <a:t>».</a:t>
                      </a:r>
                      <a:endPar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2885348616"/>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124</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3109750497"/>
              </p:ext>
            </p:extLst>
          </p:nvPr>
        </p:nvGraphicFramePr>
        <p:xfrm>
          <a:off x="142844" y="1214422"/>
          <a:ext cx="8786874" cy="5146040"/>
        </p:xfrm>
        <a:graphic>
          <a:graphicData uri="http://schemas.openxmlformats.org/drawingml/2006/table">
            <a:tbl>
              <a:tblPr firstRow="1" bandRow="1">
                <a:tableStyleId>{5C22544A-7EE6-4342-B048-85BDC9FD1C3A}</a:tableStyleId>
              </a:tblPr>
              <a:tblGrid>
                <a:gridCol w="2589150"/>
                <a:gridCol w="6197724"/>
              </a:tblGrid>
              <a:tr h="378238">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4767802">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Система офтальмологическая диагностическая</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Система представлена в двух вариантах исполнения.</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Представлено заявление о внесении изменений в регистрационные документы на МИ без указания причины внесения изменений, новая редакция Инструкции, измененная техническая документация и документы по результатам технических испытаний.</a:t>
                      </a: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Не представлены документы, подтверждающие соответствие медицинского изделия требованиям ГОСТ МЭК 62304-2013, ГОСТ Р 62366-2013, идентичным стандартам EN 62304 и EN 62366, указанным производителем в разделе «Данные для разработки МИ» Технической документации.</a:t>
                      </a: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Не представлены результаты испытаний по параметрам электромагнитной совместимости второго варианта исполнения</a:t>
                      </a:r>
                    </a:p>
                  </a:txBody>
                  <a:tcPr/>
                </a:tc>
              </a:tr>
            </a:tbl>
          </a:graphicData>
        </a:graphic>
      </p:graphicFrame>
    </p:spTree>
    <p:extLst>
      <p:ext uri="{BB962C8B-B14F-4D97-AF65-F5344CB8AC3E}">
        <p14:creationId xmlns:p14="http://schemas.microsoft.com/office/powerpoint/2010/main" val="165076585"/>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125</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193459156"/>
              </p:ext>
            </p:extLst>
          </p:nvPr>
        </p:nvGraphicFramePr>
        <p:xfrm>
          <a:off x="188513" y="1178674"/>
          <a:ext cx="8766974" cy="4409976"/>
        </p:xfrm>
        <a:graphic>
          <a:graphicData uri="http://schemas.openxmlformats.org/drawingml/2006/table">
            <a:tbl>
              <a:tblPr firstRow="1" bandRow="1">
                <a:tableStyleId>{5C22544A-7EE6-4342-B048-85BDC9FD1C3A}</a:tableStyleId>
              </a:tblPr>
              <a:tblGrid>
                <a:gridCol w="3015335"/>
                <a:gridCol w="5751639"/>
              </a:tblGrid>
              <a:tr h="391998">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4017978">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Салфетки медицинские атравматические</a:t>
                      </a: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Не представлены результаты технических испытаний на соответствие изделия требованиям нормативной, технической и эксплуатационной документации производителя в связи с введением ГОСТ Р 50444-92, ГОСТ ISO 11137-1-2011, изменением срока годности изделия и на соответствие требованиям, предъявляемым к упаковке медицинских изделий, подлежащим финишной стерилизации.</a:t>
                      </a:r>
                    </a:p>
                  </a:txBody>
                  <a:tcPr/>
                </a:tc>
              </a:tr>
            </a:tbl>
          </a:graphicData>
        </a:graphic>
      </p:graphicFrame>
    </p:spTree>
    <p:extLst>
      <p:ext uri="{BB962C8B-B14F-4D97-AF65-F5344CB8AC3E}">
        <p14:creationId xmlns:p14="http://schemas.microsoft.com/office/powerpoint/2010/main" val="216190205"/>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126</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Таблица 4"/>
          <p:cNvGraphicFramePr>
            <a:graphicFrameLocks noGrp="1"/>
          </p:cNvGraphicFramePr>
          <p:nvPr>
            <p:extLst>
              <p:ext uri="{D42A27DB-BD31-4B8C-83A1-F6EECF244321}">
                <p14:modId xmlns:p14="http://schemas.microsoft.com/office/powerpoint/2010/main" val="2669060844"/>
              </p:ext>
            </p:extLst>
          </p:nvPr>
        </p:nvGraphicFramePr>
        <p:xfrm>
          <a:off x="215516" y="1124744"/>
          <a:ext cx="8820980" cy="5354320"/>
        </p:xfrm>
        <a:graphic>
          <a:graphicData uri="http://schemas.openxmlformats.org/drawingml/2006/table">
            <a:tbl>
              <a:tblPr firstRow="1" bandRow="1">
                <a:tableStyleId>{5C22544A-7EE6-4342-B048-85BDC9FD1C3A}</a:tableStyleId>
              </a:tblPr>
              <a:tblGrid>
                <a:gridCol w="2628292"/>
                <a:gridCol w="6192688"/>
              </a:tblGrid>
              <a:tr h="370840">
                <a:tc>
                  <a:txBody>
                    <a:bodyPr/>
                    <a:lstStyle/>
                    <a:p>
                      <a:pPr algn="ctr"/>
                      <a:r>
                        <a:rPr lang="ru-RU" dirty="0" smtClean="0">
                          <a:latin typeface="Arial" panose="020B0604020202020204" pitchFamily="34" charset="0"/>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dirty="0" smtClean="0">
                          <a:latin typeface="Arial" panose="020B0604020202020204" pitchFamily="34" charset="0"/>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370840">
                <a:tc>
                  <a:txBody>
                    <a:bodyPr/>
                    <a:lstStyle/>
                    <a:p>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Недостоверность представленных сведений, обосновывающих внесение изменений</a:t>
                      </a:r>
                    </a:p>
                  </a:txBody>
                  <a:tcPr/>
                </a:tc>
                <a:tc>
                  <a:txBody>
                    <a:bodyPr/>
                    <a:lstStyle/>
                    <a:p>
                      <a:pPr algn="ctr"/>
                      <a:r>
                        <a:rPr lang="ru-RU" sz="2100" b="1" kern="1200" dirty="0" smtClean="0">
                          <a:solidFill>
                            <a:schemeClr val="dk1"/>
                          </a:solidFill>
                          <a:effectLst/>
                          <a:latin typeface="Arial" panose="020B0604020202020204" pitchFamily="34" charset="0"/>
                          <a:ea typeface="+mn-ea"/>
                          <a:cs typeface="Arial" panose="020B0604020202020204" pitchFamily="34" charset="0"/>
                        </a:rPr>
                        <a:t>Линзы</a:t>
                      </a:r>
                      <a:r>
                        <a:rPr lang="ru-RU" sz="2100" b="1" kern="1200" baseline="0" dirty="0" smtClean="0">
                          <a:solidFill>
                            <a:schemeClr val="dk1"/>
                          </a:solidFill>
                          <a:effectLst/>
                          <a:latin typeface="Arial" panose="020B0604020202020204" pitchFamily="34" charset="0"/>
                          <a:ea typeface="+mn-ea"/>
                          <a:cs typeface="Arial" panose="020B0604020202020204" pitchFamily="34" charset="0"/>
                        </a:rPr>
                        <a:t> мягкие контактные</a:t>
                      </a:r>
                      <a:endParaRPr lang="en-US" sz="2100" b="1" kern="1200" dirty="0" smtClean="0">
                        <a:solidFill>
                          <a:schemeClr val="dk1"/>
                        </a:solidFill>
                        <a:effectLst/>
                        <a:latin typeface="Arial" panose="020B0604020202020204" pitchFamily="34" charset="0"/>
                        <a:ea typeface="+mn-ea"/>
                        <a:cs typeface="Arial" panose="020B0604020202020204" pitchFamily="34" charset="0"/>
                      </a:endParaRPr>
                    </a:p>
                    <a:p>
                      <a:pPr algn="just"/>
                      <a:r>
                        <a:rPr lang="ru-RU" sz="2100" kern="1200" dirty="0" smtClean="0">
                          <a:solidFill>
                            <a:schemeClr val="dk1"/>
                          </a:solidFill>
                          <a:effectLst/>
                          <a:latin typeface="Arial" panose="020B0604020202020204" pitchFamily="34" charset="0"/>
                          <a:ea typeface="+mn-ea"/>
                          <a:cs typeface="Arial" panose="020B0604020202020204" pitchFamily="34" charset="0"/>
                        </a:rPr>
                        <a:t>1. В представленном Заключении по результатам токсикологических исследований, сведения о материалах представленных для проведения испытаний, не соответствуют данным, указанным в Выписке из технического файла и Руководстве по применению.</a:t>
                      </a:r>
                      <a:endParaRPr lang="ru-RU" sz="2100" dirty="0" smtClean="0">
                        <a:latin typeface="Arial" panose="020B0604020202020204" pitchFamily="34" charset="0"/>
                        <a:cs typeface="Arial" panose="020B0604020202020204" pitchFamily="34" charset="0"/>
                      </a:endParaRPr>
                    </a:p>
                    <a:p>
                      <a:pPr algn="just"/>
                      <a:endParaRPr lang="ru-RU" sz="2100" dirty="0">
                        <a:latin typeface="Arial" panose="020B0604020202020204" pitchFamily="34" charset="0"/>
                        <a:cs typeface="Arial" panose="020B0604020202020204" pitchFamily="34" charset="0"/>
                      </a:endParaRPr>
                    </a:p>
                  </a:txBody>
                  <a:tcPr/>
                </a:tc>
              </a:tr>
              <a:tr h="370840">
                <a:tc>
                  <a:txBody>
                    <a:bodyPr/>
                    <a:lstStyle/>
                    <a:p>
                      <a:endParaRPr lang="ru-RU" sz="2000" b="1" dirty="0">
                        <a:latin typeface="Arial" panose="020B0604020202020204" pitchFamily="34" charset="0"/>
                        <a:cs typeface="Arial" panose="020B0604020202020204" pitchFamily="34" charset="0"/>
                      </a:endParaRPr>
                    </a:p>
                  </a:txBody>
                  <a:tcPr/>
                </a:tc>
                <a:tc>
                  <a:txBody>
                    <a:bodyPr/>
                    <a:lstStyle/>
                    <a:p>
                      <a:pPr algn="ctr"/>
                      <a:r>
                        <a:rPr lang="ru-RU" sz="2100" b="1" kern="1200" dirty="0" smtClean="0">
                          <a:solidFill>
                            <a:schemeClr val="dk1"/>
                          </a:solidFill>
                          <a:effectLst/>
                          <a:latin typeface="Arial" panose="020B0604020202020204" pitchFamily="34" charset="0"/>
                          <a:ea typeface="+mn-ea"/>
                          <a:cs typeface="Arial" panose="020B0604020202020204" pitchFamily="34" charset="0"/>
                        </a:rPr>
                        <a:t>Цемент адгезивный стоматологический</a:t>
                      </a:r>
                    </a:p>
                    <a:p>
                      <a:pPr algn="just"/>
                      <a:r>
                        <a:rPr lang="ru-RU" sz="2100" kern="1200" dirty="0" smtClean="0">
                          <a:solidFill>
                            <a:schemeClr val="dk1"/>
                          </a:solidFill>
                          <a:effectLst/>
                          <a:latin typeface="Arial" panose="020B0604020202020204" pitchFamily="34" charset="0"/>
                          <a:ea typeface="+mn-ea"/>
                          <a:cs typeface="Arial" panose="020B0604020202020204" pitchFamily="34" charset="0"/>
                        </a:rPr>
                        <a:t>2. Токсикологические исследования не подтверждают безопасность</a:t>
                      </a:r>
                      <a:r>
                        <a:rPr lang="ru-RU" sz="2100" kern="1200" baseline="0" dirty="0" smtClean="0">
                          <a:solidFill>
                            <a:schemeClr val="dk1"/>
                          </a:solidFill>
                          <a:effectLst/>
                          <a:latin typeface="Arial" panose="020B0604020202020204" pitchFamily="34" charset="0"/>
                          <a:ea typeface="+mn-ea"/>
                          <a:cs typeface="Arial" panose="020B0604020202020204" pitchFamily="34" charset="0"/>
                        </a:rPr>
                        <a:t> МИ</a:t>
                      </a:r>
                      <a:r>
                        <a:rPr lang="ru-RU" sz="2100" kern="1200" dirty="0" smtClean="0">
                          <a:solidFill>
                            <a:schemeClr val="dk1"/>
                          </a:solidFill>
                          <a:effectLst/>
                          <a:latin typeface="Arial" panose="020B0604020202020204" pitchFamily="34" charset="0"/>
                          <a:ea typeface="+mn-ea"/>
                          <a:cs typeface="Arial" panose="020B0604020202020204" pitchFamily="34" charset="0"/>
                        </a:rPr>
                        <a:t>, ввиду выявленного несоответствия информации о материалах, указанных в технической и эксплуатационной документации производителя.</a:t>
                      </a:r>
                      <a:endParaRPr lang="ru-RU" sz="21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284341989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127</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3367541561"/>
              </p:ext>
            </p:extLst>
          </p:nvPr>
        </p:nvGraphicFramePr>
        <p:xfrm>
          <a:off x="188513" y="1178674"/>
          <a:ext cx="8766974" cy="5055438"/>
        </p:xfrm>
        <a:graphic>
          <a:graphicData uri="http://schemas.openxmlformats.org/drawingml/2006/table">
            <a:tbl>
              <a:tblPr firstRow="1" bandRow="1">
                <a:tableStyleId>{5C22544A-7EE6-4342-B048-85BDC9FD1C3A}</a:tableStyleId>
              </a:tblPr>
              <a:tblGrid>
                <a:gridCol w="2655295"/>
                <a:gridCol w="6111679"/>
              </a:tblGrid>
              <a:tr h="391998">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4017978">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Изменение функционального назначения</a:t>
                      </a:r>
                      <a:r>
                        <a:rPr lang="ru-RU" sz="2000" b="1" kern="1200" baseline="0" dirty="0" smtClean="0">
                          <a:solidFill>
                            <a:schemeClr val="dk1"/>
                          </a:solidFill>
                          <a:effectLst/>
                          <a:latin typeface="Arial" panose="020B0604020202020204" pitchFamily="34" charset="0"/>
                          <a:ea typeface="+mn-ea"/>
                          <a:cs typeface="Arial" panose="020B0604020202020204" pitchFamily="34" charset="0"/>
                        </a:rPr>
                        <a:t> МИ</a:t>
                      </a:r>
                      <a:endParaRPr lang="ru-RU" sz="2000" b="1" kern="1200" dirty="0" smtClean="0">
                        <a:solidFill>
                          <a:schemeClr val="dk1"/>
                        </a:solidFill>
                        <a:effectLst/>
                        <a:latin typeface="Arial" panose="020B0604020202020204" pitchFamily="34" charset="0"/>
                        <a:ea typeface="+mn-ea"/>
                        <a:cs typeface="Arial" panose="020B0604020202020204" pitchFamily="34" charset="0"/>
                      </a:endParaRP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Перчатки смотровые (диагностические) латексные</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регистрации МИ было указано назначение: </a:t>
                      </a:r>
                      <a:r>
                        <a:rPr kumimoji="0" lang="ru-RU" sz="2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Для защиты пациента и медицинского работника от взаимного заражения во время проведения диагностического осмотра.</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Внесены изменения в наименование:  </a:t>
                      </a: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Перчатки хирургические латексные </a:t>
                      </a: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и назначение: </a:t>
                      </a:r>
                      <a:r>
                        <a:rPr kumimoji="0" lang="ru-RU" sz="2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Защита пациента и медицинского персонала от взаимного заражения во время проведения хирургических операций (и приравненных к ним процедур).</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352236886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128</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257522650"/>
              </p:ext>
            </p:extLst>
          </p:nvPr>
        </p:nvGraphicFramePr>
        <p:xfrm>
          <a:off x="188513" y="1178674"/>
          <a:ext cx="8766974" cy="4409976"/>
        </p:xfrm>
        <a:graphic>
          <a:graphicData uri="http://schemas.openxmlformats.org/drawingml/2006/table">
            <a:tbl>
              <a:tblPr firstRow="1" bandRow="1">
                <a:tableStyleId>{5C22544A-7EE6-4342-B048-85BDC9FD1C3A}</a:tableStyleId>
              </a:tblPr>
              <a:tblGrid>
                <a:gridCol w="2655295"/>
                <a:gridCol w="6111679"/>
              </a:tblGrid>
              <a:tr h="391998">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4017978">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Изменение принципа действия</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Аппарат физиотерапевтический с применением эндомассажа и магнитного поля</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Аппарат состоит из 2-х манипул. Принцип действия – </a:t>
                      </a:r>
                      <a:r>
                        <a:rPr kumimoji="0" lang="ru-RU" sz="20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Arial" panose="020B0604020202020204" pitchFamily="34" charset="0"/>
                        </a:rPr>
                        <a:t>эндомассаж</a:t>
                      </a: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и магнитное поле.</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внесении изменений добавлена манипула № 3, принцип действия которой основан на лазерном (световом) воздействии.</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33425477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a:solidFill>
                  <a:srgbClr val="002060"/>
                </a:solidFill>
                <a:latin typeface="Arial" charset="0"/>
                <a:cs typeface="Arial" charset="0"/>
              </a:rPr>
              <a:t>Причины для отказа при проведении экспертизы в рамках </a:t>
            </a:r>
            <a:r>
              <a:rPr lang="ru-RU" b="1" dirty="0" smtClean="0">
                <a:solidFill>
                  <a:srgbClr val="002060"/>
                </a:solidFill>
                <a:latin typeface="Arial" charset="0"/>
                <a:cs typeface="Arial" charset="0"/>
              </a:rPr>
              <a:t>п. 55 Правил государственной регистрации медицинских изделий</a:t>
            </a:r>
            <a:endParaRPr lang="ru-RU" b="1" dirty="0">
              <a:solidFill>
                <a:srgbClr val="002060"/>
              </a:solidFill>
              <a:latin typeface="Arial" charset="0"/>
              <a:cs typeface="Arial"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129</a:t>
            </a:fld>
            <a:endParaRPr lang="ru-RU" dirty="0"/>
          </a:p>
        </p:txBody>
      </p:sp>
      <p:graphicFrame>
        <p:nvGraphicFramePr>
          <p:cNvPr id="31" name="Диаграмма 30"/>
          <p:cNvGraphicFramePr/>
          <p:nvPr>
            <p:extLst/>
          </p:nvPr>
        </p:nvGraphicFramePr>
        <p:xfrm>
          <a:off x="1524000" y="1397000"/>
          <a:ext cx="6096000" cy="448027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Таблица 34"/>
          <p:cNvGraphicFramePr>
            <a:graphicFrameLocks noGrp="1"/>
          </p:cNvGraphicFramePr>
          <p:nvPr>
            <p:extLst>
              <p:ext uri="{D42A27DB-BD31-4B8C-83A1-F6EECF244321}">
                <p14:modId xmlns:p14="http://schemas.microsoft.com/office/powerpoint/2010/main" val="648888326"/>
              </p:ext>
            </p:extLst>
          </p:nvPr>
        </p:nvGraphicFramePr>
        <p:xfrm>
          <a:off x="188513" y="1178674"/>
          <a:ext cx="8766974" cy="4409976"/>
        </p:xfrm>
        <a:graphic>
          <a:graphicData uri="http://schemas.openxmlformats.org/drawingml/2006/table">
            <a:tbl>
              <a:tblPr firstRow="1" bandRow="1">
                <a:tableStyleId>{5C22544A-7EE6-4342-B048-85BDC9FD1C3A}</a:tableStyleId>
              </a:tblPr>
              <a:tblGrid>
                <a:gridCol w="2655295"/>
                <a:gridCol w="6111679"/>
              </a:tblGrid>
              <a:tr h="391998">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Основание</a:t>
                      </a:r>
                      <a:endParaRPr lang="ru-RU" dirty="0">
                        <a:latin typeface="Arial" panose="020B0604020202020204" pitchFamily="34" charset="0"/>
                        <a:cs typeface="Arial" panose="020B0604020202020204" pitchFamily="34" charset="0"/>
                      </a:endParaRPr>
                    </a:p>
                  </a:txBody>
                  <a:tcPr/>
                </a:tc>
                <a:tc>
                  <a:txBody>
                    <a:bodyPr/>
                    <a:lstStyle/>
                    <a:p>
                      <a:pPr algn="ctr"/>
                      <a:r>
                        <a:rPr lang="ru-RU" sz="1800" b="1" kern="1200" dirty="0" smtClean="0">
                          <a:solidFill>
                            <a:schemeClr val="lt1"/>
                          </a:solidFill>
                          <a:effectLst/>
                          <a:latin typeface="Arial" panose="020B0604020202020204" pitchFamily="34" charset="0"/>
                          <a:ea typeface="+mn-ea"/>
                          <a:cs typeface="Arial" panose="020B0604020202020204" pitchFamily="34" charset="0"/>
                        </a:rPr>
                        <a:t>Пример</a:t>
                      </a:r>
                      <a:endParaRPr lang="ru-RU" dirty="0">
                        <a:latin typeface="Arial" panose="020B0604020202020204" pitchFamily="34" charset="0"/>
                        <a:cs typeface="Arial" panose="020B0604020202020204" pitchFamily="34" charset="0"/>
                      </a:endParaRPr>
                    </a:p>
                  </a:txBody>
                  <a:tcPr/>
                </a:tc>
              </a:tr>
              <a:tr h="4017978">
                <a:tc>
                  <a:txBody>
                    <a:bodyPr/>
                    <a:lstStyle/>
                    <a:p>
                      <a:r>
                        <a:rPr lang="ru-RU" sz="2000" b="1" kern="1200" dirty="0" smtClean="0">
                          <a:solidFill>
                            <a:schemeClr val="dk1"/>
                          </a:solidFill>
                          <a:effectLst/>
                          <a:latin typeface="Arial" panose="020B0604020202020204" pitchFamily="34" charset="0"/>
                          <a:ea typeface="+mn-ea"/>
                          <a:cs typeface="Arial" panose="020B0604020202020204" pitchFamily="34" charset="0"/>
                        </a:rPr>
                        <a:t>Изменение функционального</a:t>
                      </a:r>
                      <a:r>
                        <a:rPr lang="ru-RU" sz="2000" b="1" kern="1200" baseline="0" dirty="0" smtClean="0">
                          <a:solidFill>
                            <a:schemeClr val="dk1"/>
                          </a:solidFill>
                          <a:effectLst/>
                          <a:latin typeface="Arial" panose="020B0604020202020204" pitchFamily="34" charset="0"/>
                          <a:ea typeface="+mn-ea"/>
                          <a:cs typeface="Arial" panose="020B0604020202020204" pitchFamily="34" charset="0"/>
                        </a:rPr>
                        <a:t> назначения и </a:t>
                      </a:r>
                      <a:r>
                        <a:rPr lang="ru-RU" sz="2000" b="1" kern="1200" dirty="0" smtClean="0">
                          <a:solidFill>
                            <a:schemeClr val="dk1"/>
                          </a:solidFill>
                          <a:effectLst/>
                          <a:latin typeface="Arial" panose="020B0604020202020204" pitchFamily="34" charset="0"/>
                          <a:ea typeface="+mn-ea"/>
                          <a:cs typeface="Arial" panose="020B0604020202020204" pitchFamily="34" charset="0"/>
                        </a:rPr>
                        <a:t>принципа действия</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20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Воск ортодонтический</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Назначение МИ при регистрации: </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для профилактики </a:t>
                      </a:r>
                      <a:r>
                        <a:rPr kumimoji="0" lang="ru-RU" sz="2000" b="0"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травмирования</a:t>
                      </a:r>
                      <a:r>
                        <a:rPr kumimoji="0" lang="ru-RU" sz="2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слизистой оболочки рта, уменьшения трения дуги с самим </a:t>
                      </a:r>
                      <a:r>
                        <a:rPr kumimoji="0" lang="ru-RU" sz="2000" b="0" i="0" u="none" strike="noStrike" kern="1200" cap="none" spc="0" normalizeH="0" baseline="0" dirty="0" err="1" smtClean="0">
                          <a:ln>
                            <a:noFill/>
                          </a:ln>
                          <a:solidFill>
                            <a:prstClr val="black"/>
                          </a:solidFill>
                          <a:effectLst/>
                          <a:uLnTx/>
                          <a:uFillTx/>
                          <a:latin typeface="Arial" panose="020B0604020202020204" pitchFamily="34" charset="0"/>
                          <a:ea typeface="+mn-ea"/>
                          <a:cs typeface="Arial" panose="020B0604020202020204" pitchFamily="34" charset="0"/>
                        </a:rPr>
                        <a:t>брекетом</a:t>
                      </a:r>
                      <a:r>
                        <a:rPr kumimoji="0" lang="ru-RU" sz="2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 или мягкими тканями.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При внесении изменений добавлен вариант исполнения № 2 с назначением:  </a:t>
                      </a:r>
                      <a:r>
                        <a:rPr kumimoji="0" lang="ru-RU" sz="2000" b="0" i="0" u="none" strike="noStrike" kern="1200" cap="none" spc="0" normalizeH="0" baseline="0" dirty="0" smtClean="0">
                          <a:ln>
                            <a:noFill/>
                          </a:ln>
                          <a:solidFill>
                            <a:prstClr val="black"/>
                          </a:solidFill>
                          <a:effectLst/>
                          <a:uLnTx/>
                          <a:uFillTx/>
                          <a:latin typeface="Arial" panose="020B0604020202020204" pitchFamily="34" charset="0"/>
                          <a:ea typeface="+mn-ea"/>
                          <a:cs typeface="Arial" panose="020B0604020202020204" pitchFamily="34" charset="0"/>
                        </a:rPr>
                        <a:t>Воск стоматологический, используемый для создания восковых моделей при изготовлении несъемных протезов с помощью техники потери воска (беззольной техники).</a:t>
                      </a:r>
                      <a:endParaRPr kumimoji="0" lang="ru-RU" sz="20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a:txBody>
                  <a:tcPr/>
                </a:tc>
              </a:tr>
            </a:tbl>
          </a:graphicData>
        </a:graphic>
      </p:graphicFrame>
    </p:spTree>
    <p:extLst>
      <p:ext uri="{BB962C8B-B14F-4D97-AF65-F5344CB8AC3E}">
        <p14:creationId xmlns:p14="http://schemas.microsoft.com/office/powerpoint/2010/main" val="16151605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714347" y="109080"/>
            <a:ext cx="8399489" cy="962466"/>
          </a:xfrm>
          <a:prstGeom prst="rect">
            <a:avLst/>
          </a:prstGeom>
        </p:spPr>
        <p:txBody>
          <a:bodyPr wrap="square" anchor="ctr" anchorCtr="0">
            <a:noAutofit/>
          </a:bodyPr>
          <a:lstStyle/>
          <a:p>
            <a:pPr algn="ctr"/>
            <a:r>
              <a:rPr lang="ru-RU" sz="2000" b="1" dirty="0" smtClean="0">
                <a:solidFill>
                  <a:srgbClr val="003366"/>
                </a:solidFill>
                <a:latin typeface="Arial" pitchFamily="34" charset="0"/>
                <a:cs typeface="Arial" pitchFamily="34" charset="0"/>
              </a:rPr>
              <a:t>Государственная пошлина за процедуру внесения изменений в регистрационное удостоверение на медицинское изделие</a:t>
            </a:r>
          </a:p>
        </p:txBody>
      </p:sp>
      <p:sp>
        <p:nvSpPr>
          <p:cNvPr id="5" name="Скругленный прямоугольник 4"/>
          <p:cNvSpPr/>
          <p:nvPr/>
        </p:nvSpPr>
        <p:spPr>
          <a:xfrm>
            <a:off x="285720" y="1433999"/>
            <a:ext cx="8653923" cy="2715081"/>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r>
              <a:rPr lang="ru-RU" sz="2400" b="1" dirty="0">
                <a:latin typeface="Arial" panose="020B0604020202020204" pitchFamily="34" charset="0"/>
                <a:cs typeface="Arial" panose="020B0604020202020204" pitchFamily="34" charset="0"/>
              </a:rPr>
              <a:t>Согласно ст. 333.32.2 Налогового кодекса Российской Федерации, за совершение уполномоченным федеральным органом исполнительной власти действий, связанных с осуществлением государственной регистрации медицинских изделий, </a:t>
            </a:r>
            <a:r>
              <a:rPr lang="ru-RU" sz="2400" b="1" u="sng" dirty="0">
                <a:latin typeface="Arial" panose="020B0604020202020204" pitchFamily="34" charset="0"/>
                <a:cs typeface="Arial" panose="020B0604020202020204" pitchFamily="34" charset="0"/>
              </a:rPr>
              <a:t>государственная пошлина уплачивается в следующих размерах</a:t>
            </a:r>
            <a:r>
              <a:rPr lang="ru-RU" sz="2400" b="1" dirty="0">
                <a:latin typeface="Arial" panose="020B0604020202020204" pitchFamily="34" charset="0"/>
                <a:cs typeface="Arial" panose="020B0604020202020204" pitchFamily="34" charset="0"/>
              </a:rPr>
              <a:t>:</a:t>
            </a:r>
          </a:p>
        </p:txBody>
      </p:sp>
      <p:sp>
        <p:nvSpPr>
          <p:cNvPr id="7" name="Скругленный прямоугольник 6"/>
          <p:cNvSpPr/>
          <p:nvPr/>
        </p:nvSpPr>
        <p:spPr>
          <a:xfrm>
            <a:off x="285720" y="4458334"/>
            <a:ext cx="8653923" cy="154243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buClr>
                <a:srgbClr val="00B0F0"/>
              </a:buClr>
              <a:buFont typeface="Wingdings" pitchFamily="2" charset="2"/>
              <a:buChar char="ü"/>
            </a:pPr>
            <a:r>
              <a:rPr lang="ru-RU" sz="2200" b="1" dirty="0">
                <a:latin typeface="Arial" panose="020B0604020202020204" pitchFamily="34" charset="0"/>
                <a:cs typeface="Arial" panose="020B0604020202020204" pitchFamily="34" charset="0"/>
              </a:rPr>
              <a:t>за внесение изменений в регистрационное удостоверение на медицинское изделие - </a:t>
            </a:r>
            <a:r>
              <a:rPr lang="ru-RU" sz="2200" b="1" dirty="0">
                <a:solidFill>
                  <a:srgbClr val="FF0000"/>
                </a:solidFill>
                <a:latin typeface="Arial" panose="020B0604020202020204" pitchFamily="34" charset="0"/>
                <a:cs typeface="Arial" panose="020B0604020202020204" pitchFamily="34" charset="0"/>
              </a:rPr>
              <a:t>1 500 </a:t>
            </a:r>
            <a:r>
              <a:rPr lang="ru-RU" sz="2200" b="1" dirty="0" smtClean="0">
                <a:solidFill>
                  <a:srgbClr val="FF0000"/>
                </a:solidFill>
                <a:latin typeface="Arial" panose="020B0604020202020204" pitchFamily="34" charset="0"/>
                <a:cs typeface="Arial" panose="020B0604020202020204" pitchFamily="34" charset="0"/>
              </a:rPr>
              <a:t>рублей</a:t>
            </a:r>
            <a:endParaRPr lang="ru-RU" sz="2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145181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130</a:t>
            </a:fld>
            <a:endParaRPr lang="ru-RU" dirty="0"/>
          </a:p>
        </p:txBody>
      </p:sp>
      <p:sp>
        <p:nvSpPr>
          <p:cNvPr id="7" name="TextBox 6"/>
          <p:cNvSpPr txBox="1"/>
          <p:nvPr/>
        </p:nvSpPr>
        <p:spPr>
          <a:xfrm>
            <a:off x="0" y="2276872"/>
            <a:ext cx="9144000" cy="830997"/>
          </a:xfrm>
          <a:prstGeom prst="rect">
            <a:avLst/>
          </a:prstGeom>
          <a:noFill/>
        </p:spPr>
        <p:txBody>
          <a:bodyPr wrap="square" rtlCol="0">
            <a:spAutoFit/>
          </a:bodyPr>
          <a:lstStyle/>
          <a:p>
            <a:pPr algn="ctr">
              <a:buClr>
                <a:srgbClr val="00B0F0"/>
              </a:buClr>
            </a:pPr>
            <a:r>
              <a:rPr lang="ru-RU" sz="4800" b="1" dirty="0" smtClean="0">
                <a:solidFill>
                  <a:srgbClr val="C00000"/>
                </a:solidFill>
                <a:effectLst>
                  <a:outerShdw blurRad="38100" dist="38100" dir="2700000" algn="tl">
                    <a:srgbClr val="000000">
                      <a:alpha val="43137"/>
                    </a:srgbClr>
                  </a:outerShdw>
                </a:effectLst>
                <a:latin typeface="Arial" pitchFamily="34" charset="0"/>
                <a:cs typeface="Arial" pitchFamily="34" charset="0"/>
              </a:rPr>
              <a:t>Спасибо за внимание!</a:t>
            </a:r>
            <a:endParaRPr lang="ru-RU" sz="4800" b="1" dirty="0">
              <a:solidFill>
                <a:srgbClr val="C00000"/>
              </a:solidFill>
              <a:effectLst>
                <a:outerShdw blurRad="38100" dist="38100" dir="2700000" algn="tl">
                  <a:srgbClr val="000000">
                    <a:alpha val="43137"/>
                  </a:srgbClr>
                </a:outerShdw>
              </a:effectLst>
              <a:latin typeface="Arial" pitchFamily="34" charset="0"/>
              <a:cs typeface="Arial" pitchFamily="34" charset="0"/>
            </a:endParaRPr>
          </a:p>
        </p:txBody>
      </p:sp>
      <p:sp>
        <p:nvSpPr>
          <p:cNvPr id="8" name="Прямоугольник 7"/>
          <p:cNvSpPr>
            <a:spLocks noChangeArrowheads="1"/>
          </p:cNvSpPr>
          <p:nvPr/>
        </p:nvSpPr>
        <p:spPr bwMode="auto">
          <a:xfrm>
            <a:off x="0" y="4581128"/>
            <a:ext cx="9144000" cy="461665"/>
          </a:xfrm>
          <a:prstGeom prst="rect">
            <a:avLst/>
          </a:prstGeom>
          <a:noFill/>
          <a:ln w="9525">
            <a:noFill/>
            <a:miter lim="800000"/>
            <a:headEnd/>
            <a:tailEnd/>
          </a:ln>
        </p:spPr>
        <p:txBody>
          <a:bodyPr wrap="square">
            <a:spAutoFit/>
          </a:bodyPr>
          <a:lstStyle/>
          <a:p>
            <a:pPr algn="ctr"/>
            <a:r>
              <a:rPr lang="en-US" sz="2400" b="1" dirty="0" smtClean="0">
                <a:solidFill>
                  <a:srgbClr val="C00000"/>
                </a:solidFill>
                <a:latin typeface="Arial" pitchFamily="34" charset="0"/>
                <a:cs typeface="Arial" pitchFamily="34" charset="0"/>
              </a:rPr>
              <a:t>info@roszdravnadzor.ru</a:t>
            </a:r>
            <a:endParaRPr lang="ru-RU" sz="2400" b="1"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513755729"/>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131</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23470"/>
            <a:ext cx="8429652" cy="948075"/>
          </a:xfrm>
        </p:spPr>
        <p:txBody>
          <a:bodyPr>
            <a:normAutofit/>
          </a:bodyPr>
          <a:lstStyle/>
          <a:p>
            <a:r>
              <a:rPr lang="ru-RU" sz="2800" b="1" dirty="0" smtClean="0">
                <a:solidFill>
                  <a:srgbClr val="003366"/>
                </a:solidFill>
                <a:latin typeface="Arial" panose="020B0604020202020204" pitchFamily="34" charset="0"/>
                <a:cs typeface="Arial" panose="020B0604020202020204" pitchFamily="34" charset="0"/>
              </a:rPr>
              <a:t>Кто такой заявитель?</a:t>
            </a:r>
            <a:endParaRPr lang="ru-RU" sz="2800" b="1" dirty="0">
              <a:solidFill>
                <a:srgbClr val="003366"/>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446815" y="1484784"/>
            <a:ext cx="8357874" cy="64486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a:solidFill>
                  <a:schemeClr val="tx1"/>
                </a:solidFill>
                <a:latin typeface="Arial" panose="020B0604020202020204" pitchFamily="34" charset="0"/>
                <a:cs typeface="Arial" panose="020B0604020202020204" pitchFamily="34" charset="0"/>
              </a:rPr>
              <a:t>Согласно пункту 8 Правил государственной регистрации, заявителем является:</a:t>
            </a:r>
          </a:p>
        </p:txBody>
      </p:sp>
      <p:sp>
        <p:nvSpPr>
          <p:cNvPr id="5" name="Скругленный прямоугольник 4"/>
          <p:cNvSpPr/>
          <p:nvPr/>
        </p:nvSpPr>
        <p:spPr>
          <a:xfrm>
            <a:off x="446815" y="2387056"/>
            <a:ext cx="8358246" cy="470439"/>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r>
              <a:rPr lang="ru-RU" b="1" dirty="0" smtClean="0">
                <a:solidFill>
                  <a:schemeClr val="tx1"/>
                </a:solidFill>
                <a:latin typeface="Arial" panose="020B0604020202020204" pitchFamily="34" charset="0"/>
                <a:cs typeface="Arial" panose="020B0604020202020204" pitchFamily="34" charset="0"/>
              </a:rPr>
              <a:t>1. Разработчик</a:t>
            </a:r>
            <a:endParaRPr lang="ru-RU" b="1" dirty="0">
              <a:solidFill>
                <a:schemeClr val="tx1"/>
              </a:solidFill>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446443" y="2989154"/>
            <a:ext cx="8358246" cy="43984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r>
              <a:rPr lang="ru-RU" b="1" dirty="0" smtClean="0">
                <a:solidFill>
                  <a:schemeClr val="tx1"/>
                </a:solidFill>
                <a:latin typeface="Arial" panose="020B0604020202020204" pitchFamily="34" charset="0"/>
                <a:cs typeface="Arial" panose="020B0604020202020204" pitchFamily="34" charset="0"/>
              </a:rPr>
              <a:t>2. Производитель медицинского изделия </a:t>
            </a:r>
            <a:endParaRPr lang="ru-RU" b="1"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446443" y="3573672"/>
            <a:ext cx="8358246" cy="49827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r>
              <a:rPr lang="ru-RU" b="1" dirty="0" smtClean="0">
                <a:solidFill>
                  <a:schemeClr val="tx1"/>
                </a:solidFill>
                <a:latin typeface="Arial" panose="020B0604020202020204" pitchFamily="34" charset="0"/>
                <a:cs typeface="Arial" panose="020B0604020202020204" pitchFamily="34" charset="0"/>
              </a:rPr>
              <a:t>3. Уполномоченный </a:t>
            </a:r>
            <a:r>
              <a:rPr lang="ru-RU" b="1" dirty="0">
                <a:solidFill>
                  <a:schemeClr val="tx1"/>
                </a:solidFill>
                <a:latin typeface="Arial" panose="020B0604020202020204" pitchFamily="34" charset="0"/>
                <a:cs typeface="Arial" panose="020B0604020202020204" pitchFamily="34" charset="0"/>
              </a:rPr>
              <a:t>представитель производителя</a:t>
            </a:r>
          </a:p>
        </p:txBody>
      </p:sp>
      <p:sp>
        <p:nvSpPr>
          <p:cNvPr id="8" name="Скругленный прямоугольник 7"/>
          <p:cNvSpPr/>
          <p:nvPr/>
        </p:nvSpPr>
        <p:spPr>
          <a:xfrm>
            <a:off x="446443" y="4437112"/>
            <a:ext cx="8332598" cy="172819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ru-RU" b="1" u="sng" dirty="0">
                <a:solidFill>
                  <a:schemeClr val="tx1"/>
                </a:solidFill>
                <a:latin typeface="Arial" panose="020B0604020202020204" pitchFamily="34" charset="0"/>
                <a:cs typeface="Arial" panose="020B0604020202020204" pitchFamily="34" charset="0"/>
              </a:rPr>
              <a:t>Важно отметить</a:t>
            </a:r>
            <a:r>
              <a:rPr lang="ru-RU" b="1" dirty="0">
                <a:solidFill>
                  <a:schemeClr val="tx1"/>
                </a:solidFill>
                <a:latin typeface="Arial" panose="020B0604020202020204" pitchFamily="34" charset="0"/>
                <a:cs typeface="Arial" panose="020B0604020202020204" pitchFamily="34" charset="0"/>
              </a:rPr>
              <a:t>, что в рамках процедуры внесения изменений в регистрационное </a:t>
            </a:r>
            <a:r>
              <a:rPr lang="ru-RU" b="1" dirty="0" smtClean="0">
                <a:solidFill>
                  <a:schemeClr val="tx1"/>
                </a:solidFill>
                <a:latin typeface="Arial" panose="020B0604020202020204" pitchFamily="34" charset="0"/>
                <a:cs typeface="Arial" panose="020B0604020202020204" pitchFamily="34" charset="0"/>
              </a:rPr>
              <a:t>удостоверение </a:t>
            </a:r>
            <a:r>
              <a:rPr lang="ru-RU" b="1" dirty="0">
                <a:solidFill>
                  <a:srgbClr val="FF0000"/>
                </a:solidFill>
                <a:latin typeface="Arial" panose="020B0604020202020204" pitchFamily="34" charset="0"/>
                <a:cs typeface="Arial" panose="020B0604020202020204" pitchFamily="34" charset="0"/>
              </a:rPr>
              <a:t>заявителем является производитель медицинского изделия </a:t>
            </a:r>
          </a:p>
        </p:txBody>
      </p:sp>
    </p:spTree>
    <p:extLst>
      <p:ext uri="{BB962C8B-B14F-4D97-AF65-F5344CB8AC3E}">
        <p14:creationId xmlns:p14="http://schemas.microsoft.com/office/powerpoint/2010/main" val="315185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Оформление заявления  о внесении изменений в регистрационное удостоверение на медицинское изделие</a:t>
            </a: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15</a:t>
            </a:fld>
            <a:endParaRPr lang="ru-RU" dirty="0"/>
          </a:p>
        </p:txBody>
      </p:sp>
      <p:pic>
        <p:nvPicPr>
          <p:cNvPr id="11" name="Рисунок 10"/>
          <p:cNvPicPr>
            <a:picLocks noChangeAspect="1"/>
          </p:cNvPicPr>
          <p:nvPr/>
        </p:nvPicPr>
        <p:blipFill>
          <a:blip r:embed="rId2"/>
          <a:stretch>
            <a:fillRect/>
          </a:stretch>
        </p:blipFill>
        <p:spPr>
          <a:xfrm>
            <a:off x="3929058" y="1556792"/>
            <a:ext cx="5069186" cy="5301208"/>
          </a:xfrm>
          <a:prstGeom prst="rect">
            <a:avLst/>
          </a:prstGeom>
        </p:spPr>
      </p:pic>
      <p:sp>
        <p:nvSpPr>
          <p:cNvPr id="12" name="Скругленный прямоугольник 11"/>
          <p:cNvSpPr/>
          <p:nvPr/>
        </p:nvSpPr>
        <p:spPr>
          <a:xfrm>
            <a:off x="3714744" y="1214422"/>
            <a:ext cx="5357850" cy="384221"/>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600" b="1" dirty="0">
                <a:latin typeface="Arial" panose="020B0604020202020204" pitchFamily="34" charset="0"/>
                <a:cs typeface="Arial" panose="020B0604020202020204" pitchFamily="34" charset="0"/>
              </a:rPr>
              <a:t>Требования к заявлению определены п.9 Правил.</a:t>
            </a:r>
          </a:p>
        </p:txBody>
      </p:sp>
      <p:sp>
        <p:nvSpPr>
          <p:cNvPr id="13" name="Скругленный прямоугольник 12"/>
          <p:cNvSpPr/>
          <p:nvPr/>
        </p:nvSpPr>
        <p:spPr>
          <a:xfrm>
            <a:off x="142844" y="1643050"/>
            <a:ext cx="3696791" cy="124802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r>
              <a:rPr lang="ru-RU" sz="1600" b="1" dirty="0">
                <a:latin typeface="Arial" panose="020B0604020202020204" pitchFamily="34" charset="0"/>
                <a:cs typeface="Arial" panose="020B0604020202020204" pitchFamily="34" charset="0"/>
              </a:rPr>
              <a:t>Заявление оформляется в соответствии с утверждённой формой на бланке компании.</a:t>
            </a:r>
          </a:p>
        </p:txBody>
      </p:sp>
      <p:sp>
        <p:nvSpPr>
          <p:cNvPr id="14" name="Скругленный прямоугольник 13"/>
          <p:cNvSpPr/>
          <p:nvPr/>
        </p:nvSpPr>
        <p:spPr>
          <a:xfrm>
            <a:off x="142844" y="3000372"/>
            <a:ext cx="3696791" cy="283713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r>
              <a:rPr lang="ru-RU" sz="1600" b="1" dirty="0">
                <a:latin typeface="Arial" panose="020B0604020202020204" pitchFamily="34" charset="0"/>
                <a:cs typeface="Arial" panose="020B0604020202020204" pitchFamily="34" charset="0"/>
              </a:rPr>
              <a:t>Все сведения, указанные в </a:t>
            </a:r>
            <a:r>
              <a:rPr lang="ru-RU" sz="1600" b="1" dirty="0" smtClean="0">
                <a:latin typeface="Arial" panose="020B0604020202020204" pitchFamily="34" charset="0"/>
                <a:cs typeface="Arial" panose="020B0604020202020204" pitchFamily="34" charset="0"/>
              </a:rPr>
              <a:t>заявлении, </a:t>
            </a:r>
            <a:r>
              <a:rPr lang="ru-RU" sz="1600" b="1" dirty="0">
                <a:latin typeface="Arial" panose="020B0604020202020204" pitchFamily="34" charset="0"/>
                <a:cs typeface="Arial" panose="020B0604020202020204" pitchFamily="34" charset="0"/>
              </a:rPr>
              <a:t>должны соответствовать документам, которые подаются вместе с заявлением о внесении изменений в регистрационное удостоверение, подтверждающим указанные сведения.</a:t>
            </a:r>
          </a:p>
        </p:txBody>
      </p:sp>
      <p:sp>
        <p:nvSpPr>
          <p:cNvPr id="15" name="Скругленный прямоугольник 14"/>
          <p:cNvSpPr/>
          <p:nvPr/>
        </p:nvSpPr>
        <p:spPr>
          <a:xfrm>
            <a:off x="160829" y="5973002"/>
            <a:ext cx="3672605" cy="748473"/>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r>
              <a:rPr lang="ru-RU" sz="1600" b="1" dirty="0">
                <a:latin typeface="Arial" panose="020B0604020202020204" pitchFamily="34" charset="0"/>
                <a:cs typeface="Arial" panose="020B0604020202020204" pitchFamily="34" charset="0"/>
              </a:rPr>
              <a:t>При необходимости, заявление может иметь приложения</a:t>
            </a:r>
          </a:p>
        </p:txBody>
      </p:sp>
    </p:spTree>
    <p:extLst>
      <p:ext uri="{BB962C8B-B14F-4D97-AF65-F5344CB8AC3E}">
        <p14:creationId xmlns:p14="http://schemas.microsoft.com/office/powerpoint/2010/main" val="1531513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42852"/>
            <a:ext cx="8429652" cy="928694"/>
          </a:xfrm>
        </p:spPr>
        <p:txBody>
          <a:bodyPr>
            <a:noAutofit/>
          </a:bodyPr>
          <a:lstStyle/>
          <a:p>
            <a:r>
              <a:rPr lang="ru-RU" sz="1500" b="1" dirty="0" smtClean="0">
                <a:solidFill>
                  <a:srgbClr val="003366"/>
                </a:solidFill>
                <a:latin typeface="Arial" panose="020B0604020202020204" pitchFamily="34" charset="0"/>
                <a:cs typeface="Arial" panose="020B0604020202020204" pitchFamily="34" charset="0"/>
              </a:rPr>
              <a:t>п. 6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 утвержденного приказом Минздрава России</a:t>
            </a:r>
            <a:br>
              <a:rPr lang="ru-RU" sz="1500" b="1" dirty="0" smtClean="0">
                <a:solidFill>
                  <a:srgbClr val="003366"/>
                </a:solidFill>
                <a:latin typeface="Arial" panose="020B0604020202020204" pitchFamily="34" charset="0"/>
                <a:cs typeface="Arial" panose="020B0604020202020204" pitchFamily="34" charset="0"/>
              </a:rPr>
            </a:br>
            <a:r>
              <a:rPr lang="ru-RU" sz="1500" b="1" dirty="0" smtClean="0">
                <a:solidFill>
                  <a:srgbClr val="003366"/>
                </a:solidFill>
                <a:latin typeface="Arial" panose="020B0604020202020204" pitchFamily="34" charset="0"/>
                <a:cs typeface="Arial" panose="020B0604020202020204" pitchFamily="34" charset="0"/>
              </a:rPr>
              <a:t>от </a:t>
            </a:r>
            <a:r>
              <a:rPr lang="ru-RU" sz="1500" b="1" dirty="0">
                <a:solidFill>
                  <a:srgbClr val="003366"/>
                </a:solidFill>
                <a:latin typeface="Arial" panose="020B0604020202020204" pitchFamily="34" charset="0"/>
                <a:cs typeface="Arial" panose="020B0604020202020204" pitchFamily="34" charset="0"/>
              </a:rPr>
              <a:t>14.10.2013 № </a:t>
            </a:r>
            <a:r>
              <a:rPr lang="ru-RU" sz="1500" b="1" dirty="0" smtClean="0">
                <a:solidFill>
                  <a:srgbClr val="003366"/>
                </a:solidFill>
                <a:latin typeface="Arial" panose="020B0604020202020204" pitchFamily="34" charset="0"/>
                <a:cs typeface="Arial" panose="020B0604020202020204" pitchFamily="34" charset="0"/>
              </a:rPr>
              <a:t>737н</a:t>
            </a:r>
            <a:endParaRPr lang="ru-RU" sz="1500" b="1" dirty="0">
              <a:solidFill>
                <a:srgbClr val="003366"/>
              </a:solidFill>
              <a:latin typeface="Arial" panose="020B0604020202020204" pitchFamily="34" charset="0"/>
              <a:cs typeface="Arial" panose="020B0604020202020204" pitchFamily="34" charset="0"/>
            </a:endParaRPr>
          </a:p>
        </p:txBody>
      </p:sp>
      <p:sp>
        <p:nvSpPr>
          <p:cNvPr id="4" name="Скругленный прямоугольник 3"/>
          <p:cNvSpPr/>
          <p:nvPr/>
        </p:nvSpPr>
        <p:spPr>
          <a:xfrm>
            <a:off x="214282" y="1357298"/>
            <a:ext cx="8714710" cy="135732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smtClean="0">
                <a:solidFill>
                  <a:schemeClr val="tx1"/>
                </a:solidFill>
                <a:latin typeface="Arial" panose="020B0604020202020204" pitchFamily="34" charset="0"/>
                <a:cs typeface="Arial" panose="020B0604020202020204" pitchFamily="34" charset="0"/>
              </a:rPr>
              <a:t>Основными </a:t>
            </a:r>
            <a:r>
              <a:rPr lang="ru-RU" sz="2000" b="1" dirty="0">
                <a:solidFill>
                  <a:schemeClr val="tx1"/>
                </a:solidFill>
                <a:latin typeface="Arial" panose="020B0604020202020204" pitchFamily="34" charset="0"/>
                <a:cs typeface="Arial" panose="020B0604020202020204" pitchFamily="34" charset="0"/>
              </a:rPr>
              <a:t>требованиями к информации, предоставляемой </a:t>
            </a:r>
            <a:r>
              <a:rPr lang="ru-RU" sz="2000" b="1" dirty="0" smtClean="0">
                <a:solidFill>
                  <a:schemeClr val="tx1"/>
                </a:solidFill>
                <a:latin typeface="Arial" panose="020B0604020202020204" pitchFamily="34" charset="0"/>
                <a:cs typeface="Arial" panose="020B0604020202020204" pitchFamily="34" charset="0"/>
              </a:rPr>
              <a:t>заявителями, </a:t>
            </a:r>
            <a:r>
              <a:rPr lang="ru-RU" sz="2000" b="1" dirty="0">
                <a:solidFill>
                  <a:schemeClr val="tx1"/>
                </a:solidFill>
                <a:latin typeface="Arial" panose="020B0604020202020204" pitchFamily="34" charset="0"/>
                <a:cs typeface="Arial" panose="020B0604020202020204" pitchFamily="34" charset="0"/>
              </a:rPr>
              <a:t>являются</a:t>
            </a:r>
            <a:r>
              <a:rPr lang="ru-RU" sz="2000" b="1" dirty="0" smtClean="0">
                <a:solidFill>
                  <a:schemeClr val="tx1"/>
                </a:solidFill>
                <a:latin typeface="Arial" panose="020B0604020202020204" pitchFamily="34" charset="0"/>
                <a:cs typeface="Arial" panose="020B0604020202020204" pitchFamily="34" charset="0"/>
              </a:rPr>
              <a:t>:</a:t>
            </a:r>
            <a:endParaRPr lang="ru-RU" sz="2000" b="1" dirty="0">
              <a:solidFill>
                <a:schemeClr val="tx1"/>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500034" y="2928934"/>
            <a:ext cx="814393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достоверность</a:t>
            </a:r>
            <a:endParaRPr lang="ru-RU" dirty="0"/>
          </a:p>
        </p:txBody>
      </p:sp>
      <p:sp>
        <p:nvSpPr>
          <p:cNvPr id="6" name="Скругленный прямоугольник 5"/>
          <p:cNvSpPr/>
          <p:nvPr/>
        </p:nvSpPr>
        <p:spPr>
          <a:xfrm>
            <a:off x="500034" y="5929330"/>
            <a:ext cx="814393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оперативность</a:t>
            </a:r>
            <a:endParaRPr lang="ru-RU" dirty="0"/>
          </a:p>
        </p:txBody>
      </p:sp>
      <p:sp>
        <p:nvSpPr>
          <p:cNvPr id="8" name="Скругленный прямоугольник 7"/>
          <p:cNvSpPr/>
          <p:nvPr/>
        </p:nvSpPr>
        <p:spPr>
          <a:xfrm>
            <a:off x="500034" y="4786322"/>
            <a:ext cx="814393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удобство и доступность</a:t>
            </a:r>
            <a:endParaRPr lang="ru-RU" dirty="0"/>
          </a:p>
        </p:txBody>
      </p:sp>
      <p:sp>
        <p:nvSpPr>
          <p:cNvPr id="9" name="Скругленный прямоугольник 8"/>
          <p:cNvSpPr/>
          <p:nvPr/>
        </p:nvSpPr>
        <p:spPr>
          <a:xfrm>
            <a:off x="500034" y="5357826"/>
            <a:ext cx="814393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наглядность форм</a:t>
            </a:r>
            <a:endParaRPr lang="ru-RU" dirty="0"/>
          </a:p>
        </p:txBody>
      </p:sp>
      <p:sp>
        <p:nvSpPr>
          <p:cNvPr id="10" name="Скругленный прямоугольник 9"/>
          <p:cNvSpPr/>
          <p:nvPr/>
        </p:nvSpPr>
        <p:spPr>
          <a:xfrm>
            <a:off x="500034" y="4214818"/>
            <a:ext cx="814393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полнота</a:t>
            </a:r>
            <a:endParaRPr lang="ru-RU" dirty="0"/>
          </a:p>
        </p:txBody>
      </p:sp>
      <p:sp>
        <p:nvSpPr>
          <p:cNvPr id="11" name="Скругленный прямоугольник 10"/>
          <p:cNvSpPr/>
          <p:nvPr/>
        </p:nvSpPr>
        <p:spPr>
          <a:xfrm>
            <a:off x="500034" y="3571876"/>
            <a:ext cx="8143932" cy="42862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четкость в изложении</a:t>
            </a:r>
            <a:endParaRPr lang="ru-RU" dirty="0"/>
          </a:p>
        </p:txBody>
      </p:sp>
    </p:spTree>
    <p:extLst>
      <p:ext uri="{BB962C8B-B14F-4D97-AF65-F5344CB8AC3E}">
        <p14:creationId xmlns:p14="http://schemas.microsoft.com/office/powerpoint/2010/main" val="13350707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55576" y="181174"/>
            <a:ext cx="7992888" cy="1077218"/>
          </a:xfrm>
          <a:prstGeom prst="rect">
            <a:avLst/>
          </a:prstGeom>
        </p:spPr>
        <p:txBody>
          <a:bodyPr wrap="square">
            <a:spAutoFit/>
          </a:bodyPr>
          <a:lstStyle/>
          <a:p>
            <a:pPr algn="ctr"/>
            <a:r>
              <a:rPr lang="ru-RU" sz="2400" b="1" dirty="0" smtClean="0">
                <a:solidFill>
                  <a:srgbClr val="003366"/>
                </a:solidFill>
                <a:latin typeface="Cambria Math" panose="02040503050406030204" pitchFamily="18" charset="0"/>
                <a:ea typeface="Cambria Math" panose="02040503050406030204" pitchFamily="18" charset="0"/>
              </a:rPr>
              <a:t>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Внесение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изменений в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регистрационное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удостоверение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согласно подпункту «а» п.37 Правил </a:t>
            </a:r>
            <a:endParaRPr lang="en-US"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endParaRPr>
          </a:p>
          <a:p>
            <a:pPr algn="ctr"/>
            <a:endParaRPr lang="en-US" sz="2000" b="1" dirty="0" smtClean="0">
              <a:solidFill>
                <a:srgbClr val="003366"/>
              </a:solidFill>
              <a:latin typeface="Times New Roman" panose="02020603050405020304" pitchFamily="18" charset="0"/>
              <a:cs typeface="Times New Roman" panose="02020603050405020304" pitchFamily="18" charset="0"/>
            </a:endParaRPr>
          </a:p>
        </p:txBody>
      </p:sp>
      <p:sp>
        <p:nvSpPr>
          <p:cNvPr id="6" name="Скругленный прямоугольник 5"/>
          <p:cNvSpPr/>
          <p:nvPr/>
        </p:nvSpPr>
        <p:spPr>
          <a:xfrm>
            <a:off x="428596" y="1428736"/>
            <a:ext cx="8357874" cy="7089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2000" b="1" dirty="0">
                <a:latin typeface="Arial" panose="020B0604020202020204" pitchFamily="34" charset="0"/>
                <a:cs typeface="Arial" panose="020B0604020202020204" pitchFamily="34" charset="0"/>
              </a:rPr>
              <a:t>а) изменение сведений о заявителе (производителе):</a:t>
            </a:r>
            <a:endParaRPr lang="en-US" sz="2000" b="1" dirty="0">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428596" y="2643182"/>
            <a:ext cx="8364179" cy="3528392"/>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buFontTx/>
              <a:buChar char="-"/>
            </a:pPr>
            <a:r>
              <a:rPr lang="ru-RU" sz="2000" b="1" dirty="0" smtClean="0">
                <a:latin typeface="Arial" panose="020B0604020202020204" pitchFamily="34" charset="0"/>
                <a:cs typeface="Arial" panose="020B0604020202020204" pitchFamily="34" charset="0"/>
              </a:rPr>
              <a:t> о </a:t>
            </a:r>
            <a:r>
              <a:rPr lang="ru-RU" sz="2000" b="1" dirty="0">
                <a:latin typeface="Arial" panose="020B0604020202020204" pitchFamily="34" charset="0"/>
                <a:cs typeface="Arial" panose="020B0604020202020204" pitchFamily="34" charset="0"/>
              </a:rPr>
              <a:t>реорганизации юридического лица; </a:t>
            </a:r>
            <a:endParaRPr lang="ru-RU" sz="2000" b="1" dirty="0" smtClean="0">
              <a:latin typeface="Arial" panose="020B0604020202020204" pitchFamily="34" charset="0"/>
              <a:cs typeface="Arial" panose="020B0604020202020204" pitchFamily="34" charset="0"/>
            </a:endParaRPr>
          </a:p>
          <a:p>
            <a:pPr>
              <a:buFontTx/>
              <a:buChar char="-"/>
            </a:pPr>
            <a:endParaRPr lang="en-US" sz="2000" b="1" dirty="0">
              <a:latin typeface="Arial" panose="020B0604020202020204" pitchFamily="34" charset="0"/>
              <a:cs typeface="Arial" panose="020B0604020202020204" pitchFamily="34" charset="0"/>
            </a:endParaRPr>
          </a:p>
          <a:p>
            <a:pPr>
              <a:buFontTx/>
              <a:buChar char="-"/>
            </a:pPr>
            <a:r>
              <a:rPr lang="ru-RU" sz="2000" b="1" dirty="0" smtClean="0">
                <a:latin typeface="Arial" panose="020B0604020202020204" pitchFamily="34" charset="0"/>
                <a:cs typeface="Arial" panose="020B0604020202020204" pitchFamily="34" charset="0"/>
              </a:rPr>
              <a:t> изменение юридического </a:t>
            </a:r>
            <a:r>
              <a:rPr lang="ru-RU" sz="2000" b="1" dirty="0">
                <a:latin typeface="Arial" panose="020B0604020202020204" pitchFamily="34" charset="0"/>
                <a:cs typeface="Arial" panose="020B0604020202020204" pitchFamily="34" charset="0"/>
              </a:rPr>
              <a:t>лица (другой производитель); </a:t>
            </a:r>
            <a:endParaRPr lang="ru-RU" sz="2000" b="1" dirty="0" smtClean="0">
              <a:latin typeface="Arial" panose="020B0604020202020204" pitchFamily="34" charset="0"/>
              <a:cs typeface="Arial" panose="020B0604020202020204" pitchFamily="34" charset="0"/>
            </a:endParaRPr>
          </a:p>
          <a:p>
            <a:pPr>
              <a:buFontTx/>
              <a:buChar char="-"/>
            </a:pPr>
            <a:endParaRPr lang="ru-RU" sz="2000" b="1" dirty="0">
              <a:latin typeface="Arial" panose="020B0604020202020204" pitchFamily="34" charset="0"/>
              <a:cs typeface="Arial" panose="020B0604020202020204" pitchFamily="34" charset="0"/>
            </a:endParaRPr>
          </a:p>
          <a:p>
            <a:pPr>
              <a:buFontTx/>
              <a:buChar char="-"/>
            </a:pPr>
            <a:r>
              <a:rPr lang="ru-RU" sz="2000" b="1" dirty="0" smtClean="0">
                <a:latin typeface="Arial" panose="020B0604020202020204" pitchFamily="34" charset="0"/>
                <a:cs typeface="Arial" panose="020B0604020202020204" pitchFamily="34" charset="0"/>
              </a:rPr>
              <a:t> об </a:t>
            </a:r>
            <a:r>
              <a:rPr lang="ru-RU" sz="2000" b="1" dirty="0">
                <a:latin typeface="Arial" panose="020B0604020202020204" pitchFamily="34" charset="0"/>
                <a:cs typeface="Arial" panose="020B0604020202020204" pitchFamily="34" charset="0"/>
              </a:rPr>
              <a:t>изменении его наименования (полного и (в случае, если имеется) сокращенного, в том числе фирменного наименования), </a:t>
            </a:r>
            <a:endParaRPr lang="ru-RU" sz="2000" b="1" dirty="0" smtClean="0">
              <a:latin typeface="Arial" panose="020B0604020202020204" pitchFamily="34" charset="0"/>
              <a:cs typeface="Arial" panose="020B0604020202020204" pitchFamily="34" charset="0"/>
            </a:endParaRPr>
          </a:p>
          <a:p>
            <a:pPr>
              <a:buFontTx/>
              <a:buChar char="-"/>
            </a:pPr>
            <a:endParaRPr lang="ru-RU" sz="2000" b="1" dirty="0">
              <a:latin typeface="Arial" panose="020B0604020202020204" pitchFamily="34" charset="0"/>
              <a:cs typeface="Arial" panose="020B0604020202020204" pitchFamily="34" charset="0"/>
            </a:endParaRPr>
          </a:p>
          <a:p>
            <a:pPr>
              <a:buFontTx/>
              <a:buChar char="-"/>
            </a:pPr>
            <a:r>
              <a:rPr lang="ru-RU" sz="2000" b="1" dirty="0" smtClean="0">
                <a:latin typeface="Arial" panose="020B0604020202020204" pitchFamily="34" charset="0"/>
                <a:cs typeface="Arial" panose="020B0604020202020204" pitchFamily="34" charset="0"/>
              </a:rPr>
              <a:t> изменение </a:t>
            </a:r>
            <a:r>
              <a:rPr lang="ru-RU" sz="2000" b="1" dirty="0">
                <a:latin typeface="Arial" panose="020B0604020202020204" pitchFamily="34" charset="0"/>
                <a:cs typeface="Arial" panose="020B0604020202020204" pitchFamily="34" charset="0"/>
              </a:rPr>
              <a:t>адреса (места нахождения) заявителя (производителя)</a:t>
            </a:r>
          </a:p>
        </p:txBody>
      </p:sp>
    </p:spTree>
    <p:extLst>
      <p:ext uri="{BB962C8B-B14F-4D97-AF65-F5344CB8AC3E}">
        <p14:creationId xmlns:p14="http://schemas.microsoft.com/office/powerpoint/2010/main" val="24312558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50388"/>
            <a:ext cx="8429652" cy="921158"/>
          </a:xfrm>
        </p:spPr>
        <p:txBody>
          <a:bodyPr>
            <a:noAutofit/>
          </a:bodyPr>
          <a:lstStyle/>
          <a:p>
            <a:r>
              <a:rPr lang="ru-RU" sz="2000" b="1" dirty="0" smtClean="0">
                <a:solidFill>
                  <a:srgbClr val="003366"/>
                </a:solidFill>
                <a:latin typeface="Arial" panose="020B0604020202020204" pitchFamily="34" charset="0"/>
                <a:cs typeface="Arial" panose="020B0604020202020204" pitchFamily="34" charset="0"/>
              </a:rPr>
              <a:t>Реорганизация юридического лица и (или) смена адреса места нахождения юридического лица</a:t>
            </a:r>
            <a:endParaRPr lang="ru-RU" sz="2000" b="1" dirty="0">
              <a:solidFill>
                <a:srgbClr val="003366"/>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571472" y="1214422"/>
            <a:ext cx="8357874" cy="6227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b="1" u="sng" dirty="0">
                <a:solidFill>
                  <a:schemeClr val="tx1"/>
                </a:solidFill>
                <a:latin typeface="Arial" panose="020B0604020202020204" pitchFamily="34" charset="0"/>
                <a:cs typeface="Arial" panose="020B0604020202020204" pitchFamily="34" charset="0"/>
              </a:rPr>
              <a:t>Документы, подтверждающие такие изменения, например:</a:t>
            </a:r>
          </a:p>
        </p:txBody>
      </p:sp>
      <p:sp>
        <p:nvSpPr>
          <p:cNvPr id="8" name="Скругленный прямоугольник 7"/>
          <p:cNvSpPr/>
          <p:nvPr/>
        </p:nvSpPr>
        <p:spPr>
          <a:xfrm>
            <a:off x="290004" y="2071678"/>
            <a:ext cx="8602704" cy="214313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457200" indent="-457200">
              <a:buFontTx/>
              <a:buChar char="-"/>
            </a:pPr>
            <a:endParaRPr lang="ru-RU" sz="1600" b="1" dirty="0" smtClean="0">
              <a:latin typeface="Arial" panose="020B0604020202020204" pitchFamily="34" charset="0"/>
              <a:cs typeface="Arial" panose="020B0604020202020204" pitchFamily="34" charset="0"/>
            </a:endParaRPr>
          </a:p>
          <a:p>
            <a:pPr marL="457200" indent="-457200">
              <a:buClr>
                <a:srgbClr val="385D8A"/>
              </a:buClr>
              <a:buFont typeface="Wingdings" pitchFamily="2" charset="2"/>
              <a:buChar char="Ø"/>
            </a:pPr>
            <a:r>
              <a:rPr lang="ru-RU" sz="1600" b="1" dirty="0" smtClean="0">
                <a:latin typeface="Arial" panose="020B0604020202020204" pitchFamily="34" charset="0"/>
                <a:cs typeface="Arial" panose="020B0604020202020204" pitchFamily="34" charset="0"/>
              </a:rPr>
              <a:t>Выписка </a:t>
            </a:r>
            <a:r>
              <a:rPr lang="ru-RU" sz="1600" b="1" dirty="0">
                <a:latin typeface="Arial" panose="020B0604020202020204" pitchFamily="34" charset="0"/>
                <a:cs typeface="Arial" panose="020B0604020202020204" pitchFamily="34" charset="0"/>
              </a:rPr>
              <a:t>из </a:t>
            </a:r>
            <a:r>
              <a:rPr lang="ru-RU" sz="1600" b="1" dirty="0" smtClean="0">
                <a:latin typeface="Arial" panose="020B0604020202020204" pitchFamily="34" charset="0"/>
                <a:cs typeface="Arial" panose="020B0604020202020204" pitchFamily="34" charset="0"/>
              </a:rPr>
              <a:t>ЕГРЮЛ, </a:t>
            </a:r>
            <a:r>
              <a:rPr lang="ru-RU" sz="1600" b="1" dirty="0">
                <a:solidFill>
                  <a:schemeClr val="tx1"/>
                </a:solidFill>
                <a:latin typeface="Arial" panose="020B0604020202020204" pitchFamily="34" charset="0"/>
                <a:cs typeface="Arial" panose="020B0604020202020204" pitchFamily="34" charset="0"/>
              </a:rPr>
              <a:t>подтверждающая реорганизацию юридического лица (смену адреса), уставные документы </a:t>
            </a:r>
            <a:r>
              <a:rPr lang="ru-RU" sz="1600" b="1" dirty="0" smtClean="0">
                <a:solidFill>
                  <a:schemeClr val="tx1"/>
                </a:solidFill>
                <a:latin typeface="Arial" panose="020B0604020202020204" pitchFamily="34" charset="0"/>
                <a:cs typeface="Arial" panose="020B0604020202020204" pitchFamily="34" charset="0"/>
              </a:rPr>
              <a:t>общества </a:t>
            </a:r>
            <a:r>
              <a:rPr lang="ru-RU" sz="1600" b="1" dirty="0">
                <a:solidFill>
                  <a:schemeClr val="tx1"/>
                </a:solidFill>
                <a:latin typeface="Arial" panose="020B0604020202020204" pitchFamily="34" charset="0"/>
                <a:cs typeface="Arial" panose="020B0604020202020204" pitchFamily="34" charset="0"/>
              </a:rPr>
              <a:t>(изменения к </a:t>
            </a:r>
            <a:r>
              <a:rPr lang="ru-RU" sz="1600" b="1" dirty="0" smtClean="0">
                <a:solidFill>
                  <a:schemeClr val="tx1"/>
                </a:solidFill>
                <a:latin typeface="Arial" panose="020B0604020202020204" pitchFamily="34" charset="0"/>
                <a:cs typeface="Arial" panose="020B0604020202020204" pitchFamily="34" charset="0"/>
              </a:rPr>
              <a:t>уставу)</a:t>
            </a:r>
          </a:p>
          <a:p>
            <a:pPr marL="457200" indent="-457200">
              <a:buClr>
                <a:srgbClr val="385D8A"/>
              </a:buClr>
              <a:buFont typeface="Wingdings" pitchFamily="2" charset="2"/>
              <a:buChar char="Ø"/>
            </a:pPr>
            <a:r>
              <a:rPr lang="ru-RU" sz="1600" b="1" dirty="0" smtClean="0">
                <a:latin typeface="Arial" panose="020B0604020202020204" pitchFamily="34" charset="0"/>
                <a:cs typeface="Arial" panose="020B0604020202020204" pitchFamily="34" charset="0"/>
              </a:rPr>
              <a:t>Документы</a:t>
            </a:r>
            <a:r>
              <a:rPr lang="ru-RU" sz="1600" b="1" dirty="0">
                <a:latin typeface="Arial" panose="020B0604020202020204" pitchFamily="34" charset="0"/>
                <a:cs typeface="Arial" panose="020B0604020202020204" pitchFamily="34" charset="0"/>
              </a:rPr>
              <a:t>, подтверждающие реорганизацию юридического лица (соответствующие договоры, письма, приказы</a:t>
            </a:r>
            <a:r>
              <a:rPr lang="ru-RU" sz="1600" b="1" dirty="0" smtClean="0">
                <a:latin typeface="Arial" panose="020B0604020202020204" pitchFamily="34" charset="0"/>
                <a:cs typeface="Arial" panose="020B0604020202020204" pitchFamily="34" charset="0"/>
              </a:rPr>
              <a:t>)</a:t>
            </a:r>
          </a:p>
          <a:p>
            <a:pPr marL="457200" indent="-457200">
              <a:buClr>
                <a:srgbClr val="385D8A"/>
              </a:buClr>
              <a:buFont typeface="Wingdings" pitchFamily="2" charset="2"/>
              <a:buChar char="Ø"/>
            </a:pPr>
            <a:r>
              <a:rPr lang="ru-RU" sz="1600" b="1" dirty="0">
                <a:latin typeface="Arial" panose="020B0604020202020204" pitchFamily="34" charset="0"/>
                <a:cs typeface="Arial" panose="020B0604020202020204" pitchFamily="34" charset="0"/>
              </a:rPr>
              <a:t>Выписка из торгово-промышленной палаты, или иные документы, подтверждающие изменения в стране происхождения (для изделий зарубежного производства</a:t>
            </a:r>
            <a:r>
              <a:rPr lang="ru-RU" sz="1600" b="1" dirty="0" smtClean="0">
                <a:latin typeface="Arial" panose="020B0604020202020204" pitchFamily="34" charset="0"/>
                <a:cs typeface="Arial" panose="020B0604020202020204" pitchFamily="34" charset="0"/>
              </a:rPr>
              <a:t>).</a:t>
            </a:r>
            <a:endParaRPr lang="ru-RU" sz="1600" b="1"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1000100" y="4500570"/>
            <a:ext cx="7272808" cy="216024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r>
              <a:rPr lang="ru-RU" dirty="0" smtClean="0">
                <a:solidFill>
                  <a:schemeClr val="tx1"/>
                </a:solidFill>
                <a:latin typeface="Arial" panose="020B0604020202020204" pitchFamily="34" charset="0"/>
                <a:cs typeface="Arial" panose="020B0604020202020204" pitchFamily="34" charset="0"/>
              </a:rPr>
              <a:t>В документах должна присутствовать информация, позволяющая идентифицировать, с какой даты произошли те или иные изменения учредительных документов</a:t>
            </a:r>
            <a:endParaRPr lang="ru-RU"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2682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30596"/>
            <a:ext cx="8429652" cy="940950"/>
          </a:xfrm>
        </p:spPr>
        <p:txBody>
          <a:bodyPr>
            <a:normAutofit/>
          </a:bodyPr>
          <a:lstStyle/>
          <a:p>
            <a:r>
              <a:rPr lang="ru-RU" sz="2000" b="1" dirty="0">
                <a:solidFill>
                  <a:srgbClr val="003366"/>
                </a:solidFill>
                <a:latin typeface="Arial" panose="020B0604020202020204" pitchFamily="34" charset="0"/>
                <a:cs typeface="Arial" panose="020B0604020202020204" pitchFamily="34" charset="0"/>
              </a:rPr>
              <a:t>И</a:t>
            </a:r>
            <a:r>
              <a:rPr lang="ru-RU" sz="2000" b="1" dirty="0" smtClean="0">
                <a:solidFill>
                  <a:srgbClr val="003366"/>
                </a:solidFill>
                <a:latin typeface="Arial" panose="020B0604020202020204" pitchFamily="34" charset="0"/>
                <a:cs typeface="Arial" panose="020B0604020202020204" pitchFamily="34" charset="0"/>
              </a:rPr>
              <a:t>зменение </a:t>
            </a:r>
            <a:r>
              <a:rPr lang="ru-RU" sz="2000" b="1" dirty="0">
                <a:solidFill>
                  <a:srgbClr val="003366"/>
                </a:solidFill>
                <a:latin typeface="Arial" panose="020B0604020202020204" pitchFamily="34" charset="0"/>
                <a:cs typeface="Arial" panose="020B0604020202020204" pitchFamily="34" charset="0"/>
              </a:rPr>
              <a:t>наименования </a:t>
            </a:r>
            <a:r>
              <a:rPr lang="ru-RU" sz="2000" b="1" dirty="0" smtClean="0">
                <a:solidFill>
                  <a:srgbClr val="003366"/>
                </a:solidFill>
                <a:latin typeface="Arial" panose="020B0604020202020204" pitchFamily="34" charset="0"/>
                <a:cs typeface="Arial" panose="020B0604020202020204" pitchFamily="34" charset="0"/>
              </a:rPr>
              <a:t>заявителя (производителя)</a:t>
            </a:r>
            <a:endParaRPr lang="ru-RU" sz="2000" b="1" dirty="0">
              <a:solidFill>
                <a:srgbClr val="003366"/>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539552" y="1218615"/>
            <a:ext cx="8358246" cy="69821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r>
              <a:rPr lang="ru-RU" sz="2000" dirty="0">
                <a:latin typeface="Arial" panose="020B0604020202020204" pitchFamily="34" charset="0"/>
                <a:cs typeface="Arial" panose="020B0604020202020204" pitchFamily="34" charset="0"/>
              </a:rPr>
              <a:t>П</a:t>
            </a:r>
            <a:r>
              <a:rPr lang="ru-RU" sz="2000" dirty="0" smtClean="0">
                <a:latin typeface="Arial" panose="020B0604020202020204" pitchFamily="34" charset="0"/>
                <a:cs typeface="Arial" panose="020B0604020202020204" pitchFamily="34" charset="0"/>
              </a:rPr>
              <a:t>исьмо </a:t>
            </a:r>
            <a:r>
              <a:rPr lang="ru-RU" sz="2000" dirty="0">
                <a:latin typeface="Arial" panose="020B0604020202020204" pitchFamily="34" charset="0"/>
                <a:cs typeface="Arial" panose="020B0604020202020204" pitchFamily="34" charset="0"/>
              </a:rPr>
              <a:t>от производителя, в котором содержатся </a:t>
            </a:r>
            <a:r>
              <a:rPr lang="ru-RU" sz="2000" dirty="0" smtClean="0">
                <a:latin typeface="Arial" panose="020B0604020202020204" pitchFamily="34" charset="0"/>
                <a:cs typeface="Arial" panose="020B0604020202020204" pitchFamily="34" charset="0"/>
              </a:rPr>
              <a:t>пояснения о характере внесенных изменений, а именно:</a:t>
            </a:r>
            <a:endParaRPr lang="ru-RU" sz="2000" b="1" u="sng" dirty="0">
              <a:solidFill>
                <a:schemeClr val="tx1"/>
              </a:solidFill>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515594" y="2109873"/>
            <a:ext cx="8358246" cy="44777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FontTx/>
              <a:buChar char="-"/>
            </a:pPr>
            <a:r>
              <a:rPr lang="ru-RU" sz="2000" b="1" dirty="0">
                <a:latin typeface="Arial" panose="020B0604020202020204" pitchFamily="34" charset="0"/>
                <a:cs typeface="Arial" panose="020B0604020202020204" pitchFamily="34" charset="0"/>
              </a:rPr>
              <a:t>устав с учетом изменений</a:t>
            </a:r>
            <a:endParaRPr lang="ru-RU" sz="2000" b="1" dirty="0">
              <a:solidFill>
                <a:schemeClr val="tx1"/>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515594" y="2782988"/>
            <a:ext cx="8358246" cy="4695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FontTx/>
              <a:buChar char="-"/>
            </a:pPr>
            <a:r>
              <a:rPr lang="ru-RU" sz="2000" b="1" dirty="0">
                <a:latin typeface="Arial" panose="020B0604020202020204" pitchFamily="34" charset="0"/>
                <a:cs typeface="Arial" panose="020B0604020202020204" pitchFamily="34" charset="0"/>
              </a:rPr>
              <a:t>выписка из ЕГРЮЛ</a:t>
            </a:r>
            <a:endParaRPr lang="ru-RU" sz="2000" b="1" dirty="0">
              <a:solidFill>
                <a:schemeClr val="tx1"/>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500034" y="3500438"/>
            <a:ext cx="8358246" cy="59537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FontTx/>
              <a:buChar char="-"/>
            </a:pPr>
            <a:r>
              <a:rPr lang="ru-RU" sz="2000" b="1" dirty="0">
                <a:latin typeface="Arial" panose="020B0604020202020204" pitchFamily="34" charset="0"/>
                <a:cs typeface="Arial" panose="020B0604020202020204" pitchFamily="34" charset="0"/>
              </a:rPr>
              <a:t>региональный нормативный акт о переименовании компании</a:t>
            </a:r>
            <a:endParaRPr lang="ru-RU" sz="2000" b="1" dirty="0">
              <a:solidFill>
                <a:schemeClr val="tx1"/>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500034" y="4286256"/>
            <a:ext cx="8358246" cy="56340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FontTx/>
              <a:buChar char="-"/>
            </a:pPr>
            <a:r>
              <a:rPr lang="ru-RU" sz="2000" b="1" dirty="0">
                <a:latin typeface="Arial" panose="020B0604020202020204" pitchFamily="34" charset="0"/>
                <a:cs typeface="Arial" panose="020B0604020202020204" pitchFamily="34" charset="0"/>
              </a:rPr>
              <a:t>решение учредителей компании</a:t>
            </a:r>
            <a:endParaRPr lang="ru-RU" sz="2000" b="1" dirty="0">
              <a:solidFill>
                <a:schemeClr val="tx1"/>
              </a:solidFill>
              <a:latin typeface="Arial" panose="020B0604020202020204" pitchFamily="34" charset="0"/>
              <a:cs typeface="Arial" panose="020B0604020202020204" pitchFamily="34" charset="0"/>
            </a:endParaRPr>
          </a:p>
        </p:txBody>
      </p:sp>
      <p:sp>
        <p:nvSpPr>
          <p:cNvPr id="12" name="Скругленный прямоугольник 11"/>
          <p:cNvSpPr/>
          <p:nvPr/>
        </p:nvSpPr>
        <p:spPr>
          <a:xfrm>
            <a:off x="500034" y="5072074"/>
            <a:ext cx="8358246" cy="65194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buFontTx/>
              <a:buChar char="-"/>
            </a:pPr>
            <a:r>
              <a:rPr lang="ru-RU" sz="2000" b="1" dirty="0" smtClean="0">
                <a:latin typeface="Arial" panose="020B0604020202020204" pitchFamily="34" charset="0"/>
                <a:cs typeface="Arial" panose="020B0604020202020204" pitchFamily="34" charset="0"/>
              </a:rPr>
              <a:t>внутренние документы юридического лица (соответствующие </a:t>
            </a:r>
            <a:r>
              <a:rPr lang="ru-RU" sz="2000" b="1" dirty="0">
                <a:latin typeface="Arial" panose="020B0604020202020204" pitchFamily="34" charset="0"/>
                <a:cs typeface="Arial" panose="020B0604020202020204" pitchFamily="34" charset="0"/>
              </a:rPr>
              <a:t>договоры, письма, </a:t>
            </a:r>
            <a:r>
              <a:rPr lang="ru-RU" sz="2000" b="1" dirty="0" smtClean="0">
                <a:latin typeface="Arial" panose="020B0604020202020204" pitchFamily="34" charset="0"/>
                <a:cs typeface="Arial" panose="020B0604020202020204" pitchFamily="34" charset="0"/>
              </a:rPr>
              <a:t>приказы)</a:t>
            </a:r>
            <a:endParaRPr lang="ru-RU" sz="20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600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85720" y="1643050"/>
            <a:ext cx="8568952" cy="2554545"/>
          </a:xfrm>
          <a:prstGeom prst="rect">
            <a:avLst/>
          </a:prstGeom>
          <a:noFill/>
        </p:spPr>
        <p:txBody>
          <a:bodyPr wrap="square" rtlCol="0">
            <a:spAutoFit/>
          </a:bodyPr>
          <a:lstStyle/>
          <a:p>
            <a:pPr algn="ctr"/>
            <a:r>
              <a:rPr lang="ru-RU" sz="3200" b="1" dirty="0" smtClean="0">
                <a:solidFill>
                  <a:srgbClr val="C00000"/>
                </a:solidFill>
                <a:latin typeface="Arial" pitchFamily="34" charset="0"/>
                <a:ea typeface="ＭＳ Ｐゴシック" pitchFamily="34" charset="-128"/>
                <a:cs typeface="Arial" pitchFamily="34" charset="0"/>
              </a:rPr>
              <a:t>О порядке подготовки и оформления документов для целей внесения изменений в регистрационное удостоверение и регистрационные документы на медицинские изделия</a:t>
            </a:r>
            <a:endParaRPr lang="ru-RU" sz="3200" b="1" dirty="0">
              <a:solidFill>
                <a:srgbClr val="C00000"/>
              </a:solidFill>
              <a:latin typeface="Arial" pitchFamily="34" charset="0"/>
              <a:ea typeface="ＭＳ Ｐゴシック" pitchFamily="34" charset="-128"/>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2</a:t>
            </a:fld>
            <a:endParaRPr lang="ru-RU" dirty="0"/>
          </a:p>
        </p:txBody>
      </p:sp>
    </p:spTree>
    <p:extLst>
      <p:ext uri="{BB962C8B-B14F-4D97-AF65-F5344CB8AC3E}">
        <p14:creationId xmlns:p14="http://schemas.microsoft.com/office/powerpoint/2010/main" val="2374129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14348" y="130596"/>
            <a:ext cx="8429652" cy="940950"/>
          </a:xfrm>
        </p:spPr>
        <p:txBody>
          <a:bodyPr>
            <a:normAutofit/>
          </a:bodyPr>
          <a:lstStyle/>
          <a:p>
            <a:r>
              <a:rPr lang="ru-RU" sz="2000" b="1" dirty="0" smtClean="0">
                <a:solidFill>
                  <a:srgbClr val="003366"/>
                </a:solidFill>
                <a:latin typeface="Arial" panose="020B0604020202020204" pitchFamily="34" charset="0"/>
                <a:cs typeface="Arial" panose="020B0604020202020204" pitchFamily="34" charset="0"/>
              </a:rPr>
              <a:t>Изменение юридического лица </a:t>
            </a:r>
            <a:br>
              <a:rPr lang="ru-RU" sz="2000" b="1" dirty="0" smtClean="0">
                <a:solidFill>
                  <a:srgbClr val="003366"/>
                </a:solidFill>
                <a:latin typeface="Arial" panose="020B0604020202020204" pitchFamily="34" charset="0"/>
                <a:cs typeface="Arial" panose="020B0604020202020204" pitchFamily="34" charset="0"/>
              </a:rPr>
            </a:br>
            <a:r>
              <a:rPr lang="ru-RU" sz="2000" b="1" dirty="0" smtClean="0">
                <a:solidFill>
                  <a:srgbClr val="003366"/>
                </a:solidFill>
                <a:latin typeface="Arial" panose="020B0604020202020204" pitchFamily="34" charset="0"/>
                <a:cs typeface="Arial" panose="020B0604020202020204" pitchFamily="34" charset="0"/>
              </a:rPr>
              <a:t>(другой производитель)</a:t>
            </a:r>
            <a:endParaRPr lang="ru-RU" sz="2000" b="1" dirty="0">
              <a:solidFill>
                <a:srgbClr val="003366"/>
              </a:solidFill>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357158" y="1173855"/>
            <a:ext cx="8659834" cy="81498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lgn="just">
              <a:buFontTx/>
              <a:buChar char="-"/>
            </a:pPr>
            <a:r>
              <a:rPr lang="ru-RU" b="1" dirty="0">
                <a:latin typeface="Arial" panose="020B0604020202020204" pitchFamily="34" charset="0"/>
                <a:cs typeface="Arial" panose="020B0604020202020204" pitchFamily="34" charset="0"/>
              </a:rPr>
              <a:t>документы от производителя, подтверждающие распределение ответственности за качество </a:t>
            </a:r>
            <a:r>
              <a:rPr lang="ru-RU" b="1" dirty="0" smtClean="0">
                <a:latin typeface="Arial" panose="020B0604020202020204" pitchFamily="34" charset="0"/>
                <a:cs typeface="Arial" panose="020B0604020202020204" pitchFamily="34" charset="0"/>
              </a:rPr>
              <a:t>ранее произведенной </a:t>
            </a:r>
            <a:r>
              <a:rPr lang="ru-RU" b="1" dirty="0">
                <a:latin typeface="Arial" panose="020B0604020202020204" pitchFamily="34" charset="0"/>
                <a:cs typeface="Arial" panose="020B0604020202020204" pitchFamily="34" charset="0"/>
              </a:rPr>
              <a:t>продукции </a:t>
            </a:r>
            <a:r>
              <a:rPr lang="ru-RU" b="1" i="1" dirty="0" smtClean="0">
                <a:latin typeface="Arial" panose="020B0604020202020204" pitchFamily="34" charset="0"/>
                <a:cs typeface="Arial" panose="020B0604020202020204" pitchFamily="34" charset="0"/>
              </a:rPr>
              <a:t>(например, письмо</a:t>
            </a:r>
            <a:r>
              <a:rPr lang="ru-RU" b="1" i="1" dirty="0">
                <a:latin typeface="Arial" panose="020B0604020202020204" pitchFamily="34" charset="0"/>
                <a:cs typeface="Arial" panose="020B0604020202020204" pitchFamily="34" charset="0"/>
              </a:rPr>
              <a:t>)</a:t>
            </a:r>
            <a:endParaRPr lang="ru-RU" b="1"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357510" y="3595073"/>
            <a:ext cx="8621374" cy="104665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342900" indent="-342900" algn="just">
              <a:buFontTx/>
              <a:buChar char="-"/>
            </a:pPr>
            <a:r>
              <a:rPr lang="ru-RU" b="1" dirty="0">
                <a:latin typeface="Arial" panose="020B0604020202020204" pitchFamily="34" charset="0"/>
                <a:cs typeface="Arial" panose="020B0604020202020204" pitchFamily="34" charset="0"/>
              </a:rPr>
              <a:t>результаты квалификационных испытаний согласно ГОСТ Р </a:t>
            </a:r>
            <a:r>
              <a:rPr lang="ru-RU" b="1" dirty="0" smtClean="0">
                <a:latin typeface="Arial" panose="020B0604020202020204" pitchFamily="34" charset="0"/>
                <a:cs typeface="Arial" panose="020B0604020202020204" pitchFamily="34" charset="0"/>
              </a:rPr>
              <a:t>15.013-94 (для </a:t>
            </a:r>
            <a:r>
              <a:rPr lang="ru-RU" b="1" dirty="0">
                <a:latin typeface="Arial" panose="020B0604020202020204" pitchFamily="34" charset="0"/>
                <a:cs typeface="Arial" panose="020B0604020202020204" pitchFamily="34" charset="0"/>
              </a:rPr>
              <a:t>отечественного производителя)</a:t>
            </a:r>
            <a:endParaRPr lang="ru-RU" b="1" dirty="0">
              <a:solidFill>
                <a:schemeClr val="tx1"/>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357158" y="2258475"/>
            <a:ext cx="8640594" cy="105129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gn="just">
              <a:buFontTx/>
              <a:buChar char="-"/>
            </a:pPr>
            <a:r>
              <a:rPr lang="ru-RU" b="1" dirty="0">
                <a:solidFill>
                  <a:schemeClr val="tx1"/>
                </a:solidFill>
                <a:latin typeface="Arial" panose="020B0604020202020204" pitchFamily="34" charset="0"/>
                <a:cs typeface="Arial" panose="020B0604020202020204" pitchFamily="34" charset="0"/>
              </a:rPr>
              <a:t>документы, свидетельствующие о переходе  прав на регистрационное удостоверение, производство, разработку и  документацию от «старого производителя» на «нового»</a:t>
            </a:r>
          </a:p>
        </p:txBody>
      </p:sp>
      <p:sp>
        <p:nvSpPr>
          <p:cNvPr id="11" name="Скругленный прямоугольник 10"/>
          <p:cNvSpPr/>
          <p:nvPr/>
        </p:nvSpPr>
        <p:spPr>
          <a:xfrm>
            <a:off x="338290" y="5085184"/>
            <a:ext cx="8640594" cy="120133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marL="342900" indent="-342900" algn="just">
              <a:buFontTx/>
              <a:buChar char="-"/>
            </a:pPr>
            <a:r>
              <a:rPr lang="ru-RU" b="1" dirty="0" smtClean="0">
                <a:latin typeface="Arial" panose="020B0604020202020204" pitchFamily="34" charset="0"/>
                <a:cs typeface="Arial" panose="020B0604020202020204" pitchFamily="34" charset="0"/>
              </a:rPr>
              <a:t>в случае если «новый» производитель является и «производственной площадкой» - сертификат </a:t>
            </a:r>
            <a:r>
              <a:rPr lang="ru-RU" b="1" dirty="0">
                <a:latin typeface="Arial" panose="020B0604020202020204" pitchFamily="34" charset="0"/>
                <a:cs typeface="Arial" panose="020B0604020202020204" pitchFamily="34" charset="0"/>
              </a:rPr>
              <a:t>ISO </a:t>
            </a:r>
            <a:r>
              <a:rPr lang="ru-RU" b="1" dirty="0" smtClean="0">
                <a:latin typeface="Arial" panose="020B0604020202020204" pitchFamily="34" charset="0"/>
                <a:cs typeface="Arial" panose="020B0604020202020204" pitchFamily="34" charset="0"/>
              </a:rPr>
              <a:t>13485, 9001, </a:t>
            </a:r>
            <a:r>
              <a:rPr lang="ru-RU" b="1" dirty="0">
                <a:latin typeface="Arial" panose="020B0604020202020204" pitchFamily="34" charset="0"/>
                <a:cs typeface="Arial" panose="020B0604020202020204" pitchFamily="34" charset="0"/>
              </a:rPr>
              <a:t>декларация соответствия (для изделий зарубежного производства</a:t>
            </a:r>
            <a:r>
              <a:rPr lang="ru-RU" b="1" dirty="0" smtClean="0">
                <a:latin typeface="Arial" panose="020B0604020202020204" pitchFamily="34" charset="0"/>
                <a:cs typeface="Arial" panose="020B0604020202020204" pitchFamily="34" charset="0"/>
              </a:rPr>
              <a:t>), лицензии</a:t>
            </a:r>
            <a:endParaRPr lang="ru-RU"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502513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63826" y="142852"/>
            <a:ext cx="8458200" cy="928694"/>
          </a:xfrm>
        </p:spPr>
        <p:txBody>
          <a:bodyPr>
            <a:noAutofit/>
          </a:bodyPr>
          <a:lstStyle/>
          <a:p>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Изменение адреса места производства медицинского изделия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согласно подпункту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«б»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п.37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Правил государственной регистрации медицинских изделий</a:t>
            </a:r>
            <a:endParaRPr lang="ru-RU" sz="2000" dirty="0">
              <a:solidFill>
                <a:srgbClr val="003366"/>
              </a:solidFill>
              <a:latin typeface="Arial" panose="020B0604020202020204" pitchFamily="34" charset="0"/>
              <a:cs typeface="Arial" panose="020B0604020202020204" pitchFamily="34" charset="0"/>
            </a:endParaRPr>
          </a:p>
        </p:txBody>
      </p:sp>
      <p:sp>
        <p:nvSpPr>
          <p:cNvPr id="5" name="Скругленный прямоугольник 4"/>
          <p:cNvSpPr/>
          <p:nvPr/>
        </p:nvSpPr>
        <p:spPr>
          <a:xfrm>
            <a:off x="285720" y="1285860"/>
            <a:ext cx="8578493" cy="1800200"/>
          </a:xfrm>
          <a:prstGeom prst="roundRect">
            <a:avLst>
              <a:gd name="adj" fmla="val 12964"/>
            </a:avLst>
          </a:prstGeom>
        </p:spPr>
        <p:style>
          <a:lnRef idx="1">
            <a:schemeClr val="accent3"/>
          </a:lnRef>
          <a:fillRef idx="2">
            <a:schemeClr val="accent3"/>
          </a:fillRef>
          <a:effectRef idx="1">
            <a:schemeClr val="accent3"/>
          </a:effectRef>
          <a:fontRef idx="minor">
            <a:schemeClr val="dk1"/>
          </a:fontRef>
        </p:style>
        <p:txBody>
          <a:bodyPr anchor="ctr"/>
          <a:lstStyle/>
          <a:p>
            <a:pPr marL="457200" indent="-457200">
              <a:buFontTx/>
              <a:buChar char="-"/>
            </a:pPr>
            <a:r>
              <a:rPr lang="ru-RU" sz="2000" b="1" dirty="0">
                <a:solidFill>
                  <a:schemeClr val="tx1"/>
                </a:solidFill>
                <a:latin typeface="Arial" panose="020B0604020202020204" pitchFamily="34" charset="0"/>
                <a:cs typeface="Arial" panose="020B0604020202020204" pitchFamily="34" charset="0"/>
              </a:rPr>
              <a:t>документы, подтверждающие наличие и условия производства медицинского изделия по конкретному адресу (адресам</a:t>
            </a:r>
            <a:r>
              <a:rPr lang="ru-RU" sz="2000" b="1" dirty="0" smtClean="0">
                <a:solidFill>
                  <a:schemeClr val="tx1"/>
                </a:solidFill>
                <a:latin typeface="Arial" panose="020B0604020202020204" pitchFamily="34" charset="0"/>
                <a:cs typeface="Arial" panose="020B0604020202020204" pitchFamily="34" charset="0"/>
              </a:rPr>
              <a:t>), в том числе письмо от производителя, подтверждающее внесение «производственной (</a:t>
            </a:r>
            <a:r>
              <a:rPr lang="ru-RU" sz="2000" b="1" dirty="0" err="1" smtClean="0">
                <a:solidFill>
                  <a:schemeClr val="tx1"/>
                </a:solidFill>
                <a:latin typeface="Arial" panose="020B0604020202020204" pitchFamily="34" charset="0"/>
                <a:cs typeface="Arial" panose="020B0604020202020204" pitchFamily="34" charset="0"/>
              </a:rPr>
              <a:t>ых</a:t>
            </a:r>
            <a:r>
              <a:rPr lang="ru-RU" sz="2000" b="1" dirty="0" smtClean="0">
                <a:solidFill>
                  <a:schemeClr val="tx1"/>
                </a:solidFill>
                <a:latin typeface="Arial" panose="020B0604020202020204" pitchFamily="34" charset="0"/>
                <a:cs typeface="Arial" panose="020B0604020202020204" pitchFamily="34" charset="0"/>
              </a:rPr>
              <a:t>) площадки (</a:t>
            </a:r>
            <a:r>
              <a:rPr lang="ru-RU" sz="2000" b="1" dirty="0" err="1" smtClean="0">
                <a:solidFill>
                  <a:schemeClr val="tx1"/>
                </a:solidFill>
                <a:latin typeface="Arial" panose="020B0604020202020204" pitchFamily="34" charset="0"/>
                <a:cs typeface="Arial" panose="020B0604020202020204" pitchFamily="34" charset="0"/>
              </a:rPr>
              <a:t>ок</a:t>
            </a:r>
            <a:r>
              <a:rPr lang="ru-RU" sz="2000" b="1" dirty="0" smtClean="0">
                <a:solidFill>
                  <a:schemeClr val="tx1"/>
                </a:solidFill>
                <a:latin typeface="Arial" panose="020B0604020202020204" pitchFamily="34" charset="0"/>
                <a:cs typeface="Arial" panose="020B0604020202020204" pitchFamily="34" charset="0"/>
              </a:rPr>
              <a:t>)» </a:t>
            </a:r>
            <a:endParaRPr lang="ru-RU" sz="2000" b="1" dirty="0">
              <a:solidFill>
                <a:schemeClr val="tx1"/>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57158" y="3286124"/>
            <a:ext cx="8501122" cy="2400155"/>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r>
              <a:rPr lang="ru-RU" sz="2000" b="1" u="sng" dirty="0">
                <a:solidFill>
                  <a:srgbClr val="FF0000"/>
                </a:solidFill>
                <a:latin typeface="Arial" panose="020B0604020202020204" pitchFamily="34" charset="0"/>
                <a:cs typeface="Arial" panose="020B0604020202020204" pitchFamily="34" charset="0"/>
              </a:rPr>
              <a:t>например</a:t>
            </a:r>
            <a:r>
              <a:rPr lang="ru-RU" sz="2000" b="1" dirty="0">
                <a:solidFill>
                  <a:srgbClr val="FF0000"/>
                </a:solidFill>
                <a:latin typeface="Arial" panose="020B0604020202020204" pitchFamily="34" charset="0"/>
                <a:cs typeface="Arial" panose="020B0604020202020204" pitchFamily="34" charset="0"/>
              </a:rPr>
              <a:t>:</a:t>
            </a:r>
          </a:p>
          <a:p>
            <a:pPr marL="457200" indent="-457200">
              <a:buFontTx/>
              <a:buChar char="-"/>
            </a:pPr>
            <a:r>
              <a:rPr lang="ru-RU" sz="2000" b="1" dirty="0">
                <a:solidFill>
                  <a:schemeClr val="tx1"/>
                </a:solidFill>
                <a:latin typeface="Arial" panose="020B0604020202020204" pitchFamily="34" charset="0"/>
                <a:cs typeface="Arial" panose="020B0604020202020204" pitchFamily="34" charset="0"/>
              </a:rPr>
              <a:t>Сертификат </a:t>
            </a:r>
            <a:r>
              <a:rPr lang="en-US" sz="2000" b="1" dirty="0" smtClean="0">
                <a:solidFill>
                  <a:schemeClr val="tx1"/>
                </a:solidFill>
                <a:latin typeface="Arial" panose="020B0604020202020204" pitchFamily="34" charset="0"/>
                <a:cs typeface="Arial" panose="020B0604020202020204" pitchFamily="34" charset="0"/>
              </a:rPr>
              <a:t>ISO</a:t>
            </a:r>
            <a:r>
              <a:rPr lang="ru-RU" sz="2000" b="1" dirty="0" smtClean="0">
                <a:solidFill>
                  <a:schemeClr val="tx1"/>
                </a:solidFill>
                <a:latin typeface="Arial" panose="020B0604020202020204" pitchFamily="34" charset="0"/>
                <a:cs typeface="Arial" panose="020B0604020202020204" pitchFamily="34" charset="0"/>
              </a:rPr>
              <a:t> 13485, 9001;</a:t>
            </a:r>
            <a:endParaRPr lang="ru-RU" sz="2000" b="1" dirty="0">
              <a:solidFill>
                <a:schemeClr val="tx1"/>
              </a:solidFill>
              <a:latin typeface="Arial" panose="020B0604020202020204" pitchFamily="34" charset="0"/>
              <a:cs typeface="Arial" panose="020B0604020202020204" pitchFamily="34" charset="0"/>
            </a:endParaRPr>
          </a:p>
          <a:p>
            <a:pPr marL="457200" indent="-457200">
              <a:buFontTx/>
              <a:buChar char="-"/>
            </a:pPr>
            <a:r>
              <a:rPr lang="ru-RU" sz="2000" b="1" dirty="0">
                <a:solidFill>
                  <a:schemeClr val="tx1"/>
                </a:solidFill>
                <a:latin typeface="Arial" panose="020B0604020202020204" pitchFamily="34" charset="0"/>
                <a:cs typeface="Arial" panose="020B0604020202020204" pitchFamily="34" charset="0"/>
              </a:rPr>
              <a:t>лицензия на деятельность по производству и техническому обслуживанию медицинской техники </a:t>
            </a:r>
            <a:endParaRPr lang="ru-RU" sz="2000" b="1" dirty="0" smtClean="0">
              <a:solidFill>
                <a:schemeClr val="tx1"/>
              </a:solidFill>
              <a:latin typeface="Arial" panose="020B0604020202020204" pitchFamily="34" charset="0"/>
              <a:cs typeface="Arial" panose="020B0604020202020204" pitchFamily="34" charset="0"/>
            </a:endParaRPr>
          </a:p>
          <a:p>
            <a:r>
              <a:rPr lang="ru-RU" sz="2000" b="1" dirty="0" smtClean="0">
                <a:solidFill>
                  <a:schemeClr val="tx1"/>
                </a:solidFill>
                <a:latin typeface="Arial" panose="020B0604020202020204" pitchFamily="34" charset="0"/>
                <a:cs typeface="Arial" panose="020B0604020202020204" pitchFamily="34" charset="0"/>
              </a:rPr>
              <a:t>      </a:t>
            </a:r>
            <a:r>
              <a:rPr lang="en-US" sz="2000" b="1" dirty="0" smtClean="0">
                <a:solidFill>
                  <a:schemeClr val="tx1"/>
                </a:solidFill>
                <a:latin typeface="Arial" panose="020B0604020202020204" pitchFamily="34" charset="0"/>
                <a:cs typeface="Arial" panose="020B0604020202020204" pitchFamily="34" charset="0"/>
              </a:rPr>
              <a:t>(</a:t>
            </a:r>
            <a:r>
              <a:rPr lang="ru-RU" sz="2000" b="1" dirty="0">
                <a:solidFill>
                  <a:schemeClr val="tx1"/>
                </a:solidFill>
                <a:latin typeface="Arial" panose="020B0604020202020204" pitchFamily="34" charset="0"/>
                <a:cs typeface="Arial" panose="020B0604020202020204" pitchFamily="34" charset="0"/>
              </a:rPr>
              <a:t>в случае лицензируемого вида деятельности);</a:t>
            </a:r>
          </a:p>
          <a:p>
            <a:pPr marL="457200" indent="-457200">
              <a:buFontTx/>
              <a:buChar char="-"/>
            </a:pPr>
            <a:r>
              <a:rPr lang="ru-RU" sz="2000" b="1" dirty="0">
                <a:solidFill>
                  <a:schemeClr val="tx1"/>
                </a:solidFill>
                <a:latin typeface="Arial" panose="020B0604020202020204" pitchFamily="34" charset="0"/>
                <a:cs typeface="Arial" panose="020B0604020202020204" pitchFamily="34" charset="0"/>
              </a:rPr>
              <a:t>декларация о соответствии медицинского изделия, сертификаты </a:t>
            </a:r>
            <a:r>
              <a:rPr lang="ru-RU" sz="2000" b="1" dirty="0" smtClean="0">
                <a:solidFill>
                  <a:schemeClr val="tx1"/>
                </a:solidFill>
                <a:latin typeface="Arial" panose="020B0604020202020204" pitchFamily="34" charset="0"/>
                <a:cs typeface="Arial" panose="020B0604020202020204" pitchFamily="34" charset="0"/>
              </a:rPr>
              <a:t>СЕ, иные документы, предусмотренные законодательством страны происхождения</a:t>
            </a:r>
            <a:endParaRPr lang="ru-RU" sz="2000" b="1" dirty="0">
              <a:solidFill>
                <a:schemeClr val="tx1"/>
              </a:solidFill>
              <a:latin typeface="Arial" panose="020B0604020202020204" pitchFamily="34" charset="0"/>
              <a:cs typeface="Arial" panose="020B0604020202020204" pitchFamily="34" charset="0"/>
            </a:endParaRPr>
          </a:p>
        </p:txBody>
      </p:sp>
      <p:sp>
        <p:nvSpPr>
          <p:cNvPr id="9" name="Скругленный прямоугольник 8"/>
          <p:cNvSpPr/>
          <p:nvPr/>
        </p:nvSpPr>
        <p:spPr>
          <a:xfrm>
            <a:off x="428596" y="5929330"/>
            <a:ext cx="8429684" cy="708976"/>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b="1" dirty="0" smtClean="0">
                <a:solidFill>
                  <a:schemeClr val="tx1"/>
                </a:solidFill>
                <a:latin typeface="Arial" panose="020B0604020202020204" pitchFamily="34" charset="0"/>
                <a:cs typeface="Arial" panose="020B0604020202020204" pitchFamily="34" charset="0"/>
              </a:rPr>
              <a:t>Обращаем внимание, что в вышеуказанных документах должна содержаться информация об ответственности производителя!</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182390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276"/>
            <a:ext cx="8429652" cy="1000270"/>
          </a:xfrm>
        </p:spPr>
        <p:txBody>
          <a:bodyPr>
            <a:noAutofit/>
          </a:bodyPr>
          <a:lstStyle/>
          <a:p>
            <a:r>
              <a:rPr lang="ru-RU" sz="2000" dirty="0">
                <a:solidFill>
                  <a:srgbClr val="003366"/>
                </a:solidFill>
                <a:latin typeface="Arial" panose="020B0604020202020204" pitchFamily="34" charset="0"/>
                <a:cs typeface="Arial" panose="020B0604020202020204" pitchFamily="34" charset="0"/>
              </a:rPr>
              <a:t>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Изменение наименования медицинского изделия</a:t>
            </a:r>
            <a:b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b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согласно подпункту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в</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п.37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Правил государственной регистрации медицинских изделий</a:t>
            </a:r>
            <a:endParaRPr lang="ru-RU" sz="2000" dirty="0">
              <a:solidFill>
                <a:srgbClr val="003366"/>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142844" y="1214422"/>
            <a:ext cx="8858312" cy="4071966"/>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ts val="2200"/>
              </a:lnSpc>
              <a:buFontTx/>
              <a:buChar char="-"/>
            </a:pPr>
            <a:r>
              <a:rPr lang="ru-RU" sz="1400" b="1" dirty="0" smtClean="0">
                <a:latin typeface="Arial" panose="020B0604020202020204" pitchFamily="34" charset="0"/>
                <a:cs typeface="Arial" panose="020B0604020202020204" pitchFamily="34" charset="0"/>
              </a:rPr>
              <a:t> заявление </a:t>
            </a:r>
            <a:r>
              <a:rPr lang="ru-RU" sz="1400" b="1" dirty="0">
                <a:latin typeface="Arial" panose="020B0604020202020204" pitchFamily="34" charset="0"/>
                <a:cs typeface="Arial" panose="020B0604020202020204" pitchFamily="34" charset="0"/>
              </a:rPr>
              <a:t>с указанием нового наименования медицинского </a:t>
            </a:r>
            <a:r>
              <a:rPr lang="ru-RU" sz="1400" b="1" dirty="0" smtClean="0">
                <a:latin typeface="Arial" panose="020B0604020202020204" pitchFamily="34" charset="0"/>
                <a:cs typeface="Arial" panose="020B0604020202020204" pitchFamily="34" charset="0"/>
              </a:rPr>
              <a:t>изделия</a:t>
            </a:r>
          </a:p>
          <a:p>
            <a:pPr algn="just">
              <a:lnSpc>
                <a:spcPts val="2200"/>
              </a:lnSpc>
              <a:buFontTx/>
              <a:buChar char="-"/>
            </a:pPr>
            <a:r>
              <a:rPr lang="ru-RU" sz="1400" b="1" dirty="0">
                <a:latin typeface="Arial" panose="020B0604020202020204" pitchFamily="34" charset="0"/>
                <a:cs typeface="Arial" panose="020B0604020202020204" pitchFamily="34" charset="0"/>
              </a:rPr>
              <a:t> сведения о нормативной </a:t>
            </a:r>
            <a:r>
              <a:rPr lang="ru-RU" sz="1400" b="1" dirty="0" smtClean="0">
                <a:latin typeface="Arial" panose="020B0604020202020204" pitchFamily="34" charset="0"/>
                <a:cs typeface="Arial" panose="020B0604020202020204" pitchFamily="34" charset="0"/>
              </a:rPr>
              <a:t>документации</a:t>
            </a:r>
          </a:p>
          <a:p>
            <a:pPr algn="just">
              <a:lnSpc>
                <a:spcPts val="2200"/>
              </a:lnSpc>
              <a:buFontTx/>
              <a:buChar char="-"/>
            </a:pPr>
            <a:r>
              <a:rPr lang="ru-RU" sz="1400" b="1" dirty="0" smtClean="0">
                <a:solidFill>
                  <a:schemeClr val="tx1"/>
                </a:solidFill>
                <a:latin typeface="Arial" panose="020B0604020202020204" pitchFamily="34" charset="0"/>
                <a:cs typeface="Arial" panose="020B0604020202020204" pitchFamily="34" charset="0"/>
              </a:rPr>
              <a:t> техническая </a:t>
            </a:r>
            <a:r>
              <a:rPr lang="ru-RU" sz="1400" b="1" dirty="0">
                <a:solidFill>
                  <a:schemeClr val="tx1"/>
                </a:solidFill>
                <a:latin typeface="Arial" panose="020B0604020202020204" pitchFamily="34" charset="0"/>
                <a:cs typeface="Arial" panose="020B0604020202020204" pitchFamily="34" charset="0"/>
              </a:rPr>
              <a:t>документация производителя (изготовителя) на медицинское изделие, приведенная в соответствие с новым наименованием медицинского изделия и соответствующая п.4 </a:t>
            </a:r>
            <a:r>
              <a:rPr lang="ru-RU" sz="1400" b="1" dirty="0" smtClean="0">
                <a:solidFill>
                  <a:schemeClr val="tx1"/>
                </a:solidFill>
                <a:latin typeface="Arial" panose="020B0604020202020204" pitchFamily="34" charset="0"/>
                <a:cs typeface="Arial" panose="020B0604020202020204" pitchFamily="34" charset="0"/>
              </a:rPr>
              <a:t>Правил</a:t>
            </a:r>
          </a:p>
          <a:p>
            <a:pPr algn="just">
              <a:lnSpc>
                <a:spcPts val="2200"/>
              </a:lnSpc>
              <a:buFontTx/>
              <a:buChar char="-"/>
            </a:pPr>
            <a:r>
              <a:rPr lang="ru-RU" sz="1400" b="1" dirty="0" smtClean="0">
                <a:solidFill>
                  <a:schemeClr val="tx1"/>
                </a:solidFill>
                <a:latin typeface="Arial" panose="020B0604020202020204" pitchFamily="34" charset="0"/>
                <a:cs typeface="Arial" panose="020B0604020202020204" pitchFamily="34" charset="0"/>
              </a:rPr>
              <a:t> эксплуатационная </a:t>
            </a:r>
            <a:r>
              <a:rPr lang="ru-RU" sz="1400" b="1" dirty="0">
                <a:solidFill>
                  <a:schemeClr val="tx1"/>
                </a:solidFill>
                <a:latin typeface="Arial" panose="020B0604020202020204" pitchFamily="34" charset="0"/>
                <a:cs typeface="Arial" panose="020B0604020202020204" pitchFamily="34" charset="0"/>
              </a:rPr>
              <a:t>документация производителя (изготовителя) на медицинское изделие, в том числе инструкция по применению или руководство по эксплуатации медицинского изделия, приведенная в соответствие с новым наименованием медицинского изделия и соответствующая п.4 Правил</a:t>
            </a:r>
            <a:endParaRPr lang="ru-RU" sz="1400" b="1" dirty="0" smtClean="0">
              <a:solidFill>
                <a:schemeClr val="tx1"/>
              </a:solidFill>
              <a:latin typeface="Arial" panose="020B0604020202020204" pitchFamily="34" charset="0"/>
              <a:cs typeface="Arial" panose="020B0604020202020204" pitchFamily="34" charset="0"/>
            </a:endParaRPr>
          </a:p>
          <a:p>
            <a:pPr algn="just">
              <a:lnSpc>
                <a:spcPts val="2200"/>
              </a:lnSpc>
              <a:buFontTx/>
              <a:buChar char="-"/>
            </a:pPr>
            <a:r>
              <a:rPr lang="ru-RU" sz="1400" b="1" dirty="0" smtClean="0">
                <a:latin typeface="Arial" panose="020B0604020202020204" pitchFamily="34" charset="0"/>
                <a:cs typeface="Arial" panose="020B0604020202020204" pitchFamily="34" charset="0"/>
              </a:rPr>
              <a:t> фотографическое </a:t>
            </a:r>
            <a:r>
              <a:rPr lang="ru-RU" sz="1400" b="1" dirty="0">
                <a:latin typeface="Arial" panose="020B0604020202020204" pitchFamily="34" charset="0"/>
                <a:cs typeface="Arial" panose="020B0604020202020204" pitchFamily="34" charset="0"/>
              </a:rPr>
              <a:t>изображение общего вида медицинского изделия вместе с принадлежностями, необходимыми для применения медицинского изделия по назначению (размером не менее 18х24 сантиметра</a:t>
            </a:r>
            <a:r>
              <a:rPr lang="ru-RU" sz="1400" b="1" dirty="0" smtClean="0">
                <a:latin typeface="Arial" panose="020B0604020202020204" pitchFamily="34" charset="0"/>
                <a:cs typeface="Arial" panose="020B0604020202020204" pitchFamily="34" charset="0"/>
              </a:rPr>
              <a:t>)</a:t>
            </a:r>
          </a:p>
          <a:p>
            <a:pPr algn="just">
              <a:lnSpc>
                <a:spcPts val="2200"/>
              </a:lnSpc>
              <a:buFontTx/>
              <a:buChar char="-"/>
            </a:pPr>
            <a:r>
              <a:rPr lang="ru-RU" sz="1400" b="1" dirty="0" smtClean="0">
                <a:latin typeface="Arial" panose="020B0604020202020204" pitchFamily="34" charset="0"/>
                <a:cs typeface="Arial" panose="020B0604020202020204" pitchFamily="34" charset="0"/>
              </a:rPr>
              <a:t> документы</a:t>
            </a:r>
            <a:r>
              <a:rPr lang="ru-RU" sz="1400" b="1" dirty="0">
                <a:latin typeface="Arial" panose="020B0604020202020204" pitchFamily="34" charset="0"/>
                <a:cs typeface="Arial" panose="020B0604020202020204" pitchFamily="34" charset="0"/>
              </a:rPr>
              <a:t>, подтверждающие регистрацию и использование торговой марки указанным в заявлении производителем (в случае указания торговой </a:t>
            </a:r>
            <a:r>
              <a:rPr lang="ru-RU" sz="1400" b="1" dirty="0" smtClean="0">
                <a:latin typeface="Arial" panose="020B0604020202020204" pitchFamily="34" charset="0"/>
                <a:cs typeface="Arial" panose="020B0604020202020204" pitchFamily="34" charset="0"/>
              </a:rPr>
              <a:t>марки)</a:t>
            </a:r>
            <a:endParaRPr lang="ru-RU" sz="1400" b="1" dirty="0">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142844" y="5357826"/>
            <a:ext cx="8858312"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sz="1500" b="1" u="sng" dirty="0" smtClean="0">
                <a:solidFill>
                  <a:schemeClr val="tx1"/>
                </a:solidFill>
                <a:latin typeface="Arial" panose="020B0604020202020204" pitchFamily="34" charset="0"/>
                <a:cs typeface="Arial" panose="020B0604020202020204" pitchFamily="34" charset="0"/>
              </a:rPr>
              <a:t>Важно отметить</a:t>
            </a:r>
            <a:r>
              <a:rPr lang="ru-RU" sz="1500" b="1" dirty="0" smtClean="0">
                <a:solidFill>
                  <a:schemeClr val="tx1"/>
                </a:solidFill>
                <a:latin typeface="Arial" panose="020B0604020202020204" pitchFamily="34" charset="0"/>
                <a:cs typeface="Arial" panose="020B0604020202020204" pitchFamily="34" charset="0"/>
              </a:rPr>
              <a:t>, что для подтверждения неизменности свойств и характеристик качества, эффективности и безопасности медицинского изделия, совершенствования  функционального назначения и (или) принципа действия медицинского изделия </a:t>
            </a:r>
            <a:r>
              <a:rPr lang="ru-RU" sz="1500" b="1" dirty="0" err="1" smtClean="0">
                <a:solidFill>
                  <a:schemeClr val="tx1"/>
                </a:solidFill>
                <a:latin typeface="Arial" panose="020B0604020202020204" pitchFamily="34" charset="0"/>
                <a:cs typeface="Arial" panose="020B0604020202020204" pitchFamily="34" charset="0"/>
              </a:rPr>
              <a:t>Росздравнадзором</a:t>
            </a:r>
            <a:r>
              <a:rPr lang="ru-RU" sz="1500" b="1" dirty="0" smtClean="0">
                <a:solidFill>
                  <a:schemeClr val="tx1"/>
                </a:solidFill>
                <a:latin typeface="Arial" panose="020B0604020202020204" pitchFamily="34" charset="0"/>
                <a:cs typeface="Arial" panose="020B0604020202020204" pitchFamily="34" charset="0"/>
              </a:rPr>
              <a:t> могут быть запрошены протоколы соответствующих испытаний, с целью проверки достоверности представленных заявителем данных.</a:t>
            </a:r>
          </a:p>
        </p:txBody>
      </p:sp>
    </p:spTree>
    <p:extLst>
      <p:ext uri="{BB962C8B-B14F-4D97-AF65-F5344CB8AC3E}">
        <p14:creationId xmlns:p14="http://schemas.microsoft.com/office/powerpoint/2010/main" val="4002471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276"/>
            <a:ext cx="8429652" cy="1000270"/>
          </a:xfrm>
        </p:spPr>
        <p:txBody>
          <a:bodyPr>
            <a:noAutofit/>
          </a:bodyPr>
          <a:lstStyle/>
          <a:p>
            <a:r>
              <a:rPr lang="ru-RU" sz="2000" dirty="0" smtClean="0">
                <a:solidFill>
                  <a:srgbClr val="003366"/>
                </a:solidFill>
                <a:latin typeface="Arial" panose="020B0604020202020204" pitchFamily="34" charset="0"/>
                <a:cs typeface="Arial" panose="020B0604020202020204" pitchFamily="34" charset="0"/>
              </a:rPr>
              <a:t>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 Изменение сведений о юридическом лице, на имя которого может быть выдано регистрационное удостоверение,</a:t>
            </a:r>
            <a:b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b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согласно подпункту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г» п.37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Правил</a:t>
            </a:r>
            <a:endParaRPr lang="ru-RU" sz="2000" dirty="0">
              <a:solidFill>
                <a:srgbClr val="003366"/>
              </a:solidFill>
              <a:latin typeface="Arial" panose="020B0604020202020204" pitchFamily="34" charset="0"/>
              <a:cs typeface="Arial" panose="020B0604020202020204" pitchFamily="34" charset="0"/>
            </a:endParaRPr>
          </a:p>
        </p:txBody>
      </p:sp>
      <p:sp>
        <p:nvSpPr>
          <p:cNvPr id="6" name="Скругленный прямоугольник 5"/>
          <p:cNvSpPr/>
          <p:nvPr/>
        </p:nvSpPr>
        <p:spPr>
          <a:xfrm>
            <a:off x="357158" y="1311095"/>
            <a:ext cx="3029370" cy="42606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r>
              <a:rPr lang="ru-RU" b="1" dirty="0" smtClean="0">
                <a:latin typeface="Arial" panose="020B0604020202020204" pitchFamily="34" charset="0"/>
                <a:cs typeface="Arial" panose="020B0604020202020204" pitchFamily="34" charset="0"/>
              </a:rPr>
              <a:t>Включая </a:t>
            </a:r>
            <a:r>
              <a:rPr lang="ru-RU" b="1" dirty="0">
                <a:latin typeface="Arial" panose="020B0604020202020204" pitchFamily="34" charset="0"/>
                <a:cs typeface="Arial" panose="020B0604020202020204" pitchFamily="34" charset="0"/>
              </a:rPr>
              <a:t>сведения:</a:t>
            </a:r>
            <a:endParaRPr lang="en-US" b="1" dirty="0">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357158" y="1928802"/>
            <a:ext cx="8364179" cy="3131470"/>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buFontTx/>
              <a:buChar char="-"/>
            </a:pPr>
            <a:r>
              <a:rPr lang="ru-RU" sz="2000" b="1" dirty="0" smtClean="0">
                <a:latin typeface="Arial" panose="020B0604020202020204" pitchFamily="34" charset="0"/>
                <a:cs typeface="Arial" panose="020B0604020202020204" pitchFamily="34" charset="0"/>
              </a:rPr>
              <a:t> о </a:t>
            </a:r>
            <a:r>
              <a:rPr lang="ru-RU" sz="2000" b="1" dirty="0">
                <a:latin typeface="Arial" panose="020B0604020202020204" pitchFamily="34" charset="0"/>
                <a:cs typeface="Arial" panose="020B0604020202020204" pitchFamily="34" charset="0"/>
              </a:rPr>
              <a:t>реорганизации юридического лица; </a:t>
            </a:r>
            <a:endParaRPr lang="ru-RU" sz="2000" b="1" dirty="0" smtClean="0">
              <a:latin typeface="Arial" panose="020B0604020202020204" pitchFamily="34" charset="0"/>
              <a:cs typeface="Arial" panose="020B0604020202020204" pitchFamily="34" charset="0"/>
            </a:endParaRPr>
          </a:p>
          <a:p>
            <a:pPr>
              <a:buFontTx/>
              <a:buChar char="-"/>
            </a:pPr>
            <a:endParaRPr lang="en-US" sz="2000" b="1" dirty="0">
              <a:latin typeface="Arial" panose="020B0604020202020204" pitchFamily="34" charset="0"/>
              <a:cs typeface="Arial" panose="020B0604020202020204" pitchFamily="34" charset="0"/>
            </a:endParaRPr>
          </a:p>
          <a:p>
            <a:pPr>
              <a:buFontTx/>
              <a:buChar char="-"/>
            </a:pPr>
            <a:r>
              <a:rPr lang="ru-RU" sz="2000" b="1" dirty="0" smtClean="0">
                <a:latin typeface="Arial" panose="020B0604020202020204" pitchFamily="34" charset="0"/>
                <a:cs typeface="Arial" panose="020B0604020202020204" pitchFamily="34" charset="0"/>
              </a:rPr>
              <a:t> изменение юридического лица; </a:t>
            </a:r>
          </a:p>
          <a:p>
            <a:pPr>
              <a:buFontTx/>
              <a:buChar char="-"/>
            </a:pPr>
            <a:endParaRPr lang="ru-RU" sz="2000" b="1" dirty="0">
              <a:latin typeface="Arial" panose="020B0604020202020204" pitchFamily="34" charset="0"/>
              <a:cs typeface="Arial" panose="020B0604020202020204" pitchFamily="34" charset="0"/>
            </a:endParaRPr>
          </a:p>
          <a:p>
            <a:pPr>
              <a:buFontTx/>
              <a:buChar char="-"/>
            </a:pPr>
            <a:r>
              <a:rPr lang="ru-RU" sz="2000" b="1" dirty="0" smtClean="0">
                <a:latin typeface="Arial" panose="020B0604020202020204" pitchFamily="34" charset="0"/>
                <a:cs typeface="Arial" panose="020B0604020202020204" pitchFamily="34" charset="0"/>
              </a:rPr>
              <a:t> об </a:t>
            </a:r>
            <a:r>
              <a:rPr lang="ru-RU" sz="2000" b="1" dirty="0">
                <a:latin typeface="Arial" panose="020B0604020202020204" pitchFamily="34" charset="0"/>
                <a:cs typeface="Arial" panose="020B0604020202020204" pitchFamily="34" charset="0"/>
              </a:rPr>
              <a:t>изменении его наименования (полного и (в случае, если имеется) сокращенного, в том числе фирменного наименования), </a:t>
            </a:r>
            <a:endParaRPr lang="ru-RU" sz="2000" b="1" dirty="0" smtClean="0">
              <a:latin typeface="Arial" panose="020B0604020202020204" pitchFamily="34" charset="0"/>
              <a:cs typeface="Arial" panose="020B0604020202020204" pitchFamily="34" charset="0"/>
            </a:endParaRPr>
          </a:p>
          <a:p>
            <a:pPr>
              <a:buFontTx/>
              <a:buChar char="-"/>
            </a:pPr>
            <a:endParaRPr lang="ru-RU" sz="2000" b="1" dirty="0">
              <a:latin typeface="Arial" panose="020B0604020202020204" pitchFamily="34" charset="0"/>
              <a:cs typeface="Arial" panose="020B0604020202020204" pitchFamily="34" charset="0"/>
            </a:endParaRPr>
          </a:p>
          <a:p>
            <a:pPr>
              <a:buFontTx/>
              <a:buChar char="-"/>
            </a:pPr>
            <a:r>
              <a:rPr lang="ru-RU" sz="2000" b="1" dirty="0" smtClean="0">
                <a:latin typeface="Arial" panose="020B0604020202020204" pitchFamily="34" charset="0"/>
                <a:cs typeface="Arial" panose="020B0604020202020204" pitchFamily="34" charset="0"/>
              </a:rPr>
              <a:t> изменение </a:t>
            </a:r>
            <a:r>
              <a:rPr lang="ru-RU" sz="2000" b="1" dirty="0">
                <a:latin typeface="Arial" panose="020B0604020202020204" pitchFamily="34" charset="0"/>
                <a:cs typeface="Arial" panose="020B0604020202020204" pitchFamily="34" charset="0"/>
              </a:rPr>
              <a:t>адреса (места нахождения</a:t>
            </a:r>
            <a:r>
              <a:rPr lang="ru-RU" sz="2000" b="1" dirty="0" smtClean="0">
                <a:latin typeface="Arial" panose="020B0604020202020204" pitchFamily="34" charset="0"/>
                <a:cs typeface="Arial" panose="020B0604020202020204" pitchFamily="34" charset="0"/>
              </a:rPr>
              <a:t>)</a:t>
            </a:r>
            <a:endParaRPr lang="ru-RU" sz="2000" b="1" dirty="0">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57158" y="5143512"/>
            <a:ext cx="8286808" cy="1285884"/>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just"/>
            <a:r>
              <a:rPr lang="ru-RU" b="1" i="1" dirty="0" smtClean="0">
                <a:solidFill>
                  <a:schemeClr val="tx1"/>
                </a:solidFill>
                <a:latin typeface="Arial" panose="020B0604020202020204" pitchFamily="34" charset="0"/>
                <a:cs typeface="Arial" panose="020B0604020202020204" pitchFamily="34" charset="0"/>
              </a:rPr>
              <a:t>Документы, подтверждающие вносимые изменения по этой причине, аналогичны документам, предоставляемым при изменении сведений о заявителе  </a:t>
            </a:r>
            <a:endParaRPr lang="ru-RU" b="1" i="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14807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276"/>
            <a:ext cx="8429652" cy="1000270"/>
          </a:xfrm>
        </p:spPr>
        <p:txBody>
          <a:bodyPr>
            <a:normAutofit/>
          </a:bodyPr>
          <a:lstStyle/>
          <a:p>
            <a:r>
              <a:rPr lang="ru-RU" sz="2000" dirty="0" smtClean="0">
                <a:solidFill>
                  <a:srgbClr val="003366"/>
                </a:solidFill>
                <a:latin typeface="Arial" panose="020B0604020202020204" pitchFamily="34" charset="0"/>
                <a:cs typeface="Arial" panose="020B0604020202020204" pitchFamily="34" charset="0"/>
              </a:rPr>
              <a:t>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 Указание вида медицинского изделия</a:t>
            </a:r>
            <a:b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b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согласно подпункту «д» </a:t>
            </a:r>
            <a:r>
              <a:rPr lang="ru-RU" sz="2000" b="1" dirty="0">
                <a:solidFill>
                  <a:srgbClr val="003366"/>
                </a:solidFill>
                <a:latin typeface="Arial" panose="020B0604020202020204" pitchFamily="34" charset="0"/>
                <a:ea typeface="Cambria Math" panose="02040503050406030204" pitchFamily="18" charset="0"/>
                <a:cs typeface="Arial" panose="020B0604020202020204" pitchFamily="34" charset="0"/>
              </a:rPr>
              <a:t>п.37 </a:t>
            </a:r>
            <a:r>
              <a:rPr lang="ru-RU" sz="20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Правил</a:t>
            </a:r>
            <a:endParaRPr lang="ru-RU" sz="2000" dirty="0">
              <a:solidFill>
                <a:srgbClr val="003366"/>
              </a:solidFill>
              <a:latin typeface="Arial" panose="020B0604020202020204" pitchFamily="34" charset="0"/>
              <a:cs typeface="Arial" panose="020B0604020202020204" pitchFamily="34" charset="0"/>
            </a:endParaRPr>
          </a:p>
        </p:txBody>
      </p:sp>
      <p:sp>
        <p:nvSpPr>
          <p:cNvPr id="3" name="Прямоугольник 2"/>
          <p:cNvSpPr/>
          <p:nvPr/>
        </p:nvSpPr>
        <p:spPr>
          <a:xfrm>
            <a:off x="204878" y="4722537"/>
            <a:ext cx="8825790" cy="954107"/>
          </a:xfrm>
          <a:prstGeom prst="rect">
            <a:avLst/>
          </a:prstGeom>
        </p:spPr>
        <p:txBody>
          <a:bodyPr wrap="square">
            <a:spAutoFit/>
          </a:bodyPr>
          <a:lstStyle/>
          <a:p>
            <a:pPr>
              <a:buFontTx/>
              <a:buChar char="-"/>
            </a:pPr>
            <a:endParaRPr lang="ru-RU" sz="2000" b="1" i="1" dirty="0">
              <a:latin typeface="Arial" panose="020B0604020202020204" pitchFamily="34" charset="0"/>
              <a:cs typeface="Arial" panose="020B0604020202020204" pitchFamily="34" charset="0"/>
            </a:endParaRPr>
          </a:p>
          <a:p>
            <a:pPr algn="just"/>
            <a:endParaRPr lang="ru-RU" b="1" i="1" dirty="0" smtClean="0">
              <a:solidFill>
                <a:srgbClr val="FF0000"/>
              </a:solidFill>
              <a:latin typeface="Arial" panose="020B0604020202020204" pitchFamily="34" charset="0"/>
              <a:cs typeface="Arial" panose="020B0604020202020204" pitchFamily="34" charset="0"/>
            </a:endParaRPr>
          </a:p>
          <a:p>
            <a:pPr algn="just"/>
            <a:endParaRPr lang="ru-RU" b="1" i="1" dirty="0">
              <a:solidFill>
                <a:srgbClr val="FF0000"/>
              </a:solidFill>
              <a:latin typeface="Arial" panose="020B0604020202020204" pitchFamily="34" charset="0"/>
              <a:cs typeface="Arial" panose="020B0604020202020204" pitchFamily="34" charset="0"/>
            </a:endParaRPr>
          </a:p>
        </p:txBody>
      </p:sp>
      <p:sp>
        <p:nvSpPr>
          <p:cNvPr id="10" name="Скругленный прямоугольник 9"/>
          <p:cNvSpPr/>
          <p:nvPr/>
        </p:nvSpPr>
        <p:spPr>
          <a:xfrm>
            <a:off x="395536" y="1357298"/>
            <a:ext cx="8364179" cy="5214974"/>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a:lnSpc>
                <a:spcPts val="2200"/>
              </a:lnSpc>
              <a:buFontTx/>
              <a:buChar char="-"/>
            </a:pPr>
            <a:r>
              <a:rPr lang="ru-RU" b="1" dirty="0" smtClean="0">
                <a:latin typeface="Arial" panose="020B0604020202020204" pitchFamily="34" charset="0"/>
                <a:cs typeface="Arial" panose="020B0604020202020204" pitchFamily="34" charset="0"/>
              </a:rPr>
              <a:t>заявление с указанием вида медицинского изделия</a:t>
            </a:r>
          </a:p>
          <a:p>
            <a:pPr algn="just">
              <a:lnSpc>
                <a:spcPts val="2200"/>
              </a:lnSpc>
              <a:buFontTx/>
              <a:buChar char="-"/>
            </a:pPr>
            <a:endParaRPr lang="ru-RU" b="1" dirty="0">
              <a:latin typeface="Arial" panose="020B0604020202020204" pitchFamily="34" charset="0"/>
              <a:cs typeface="Arial" panose="020B0604020202020204" pitchFamily="34" charset="0"/>
            </a:endParaRPr>
          </a:p>
          <a:p>
            <a:pPr algn="just">
              <a:lnSpc>
                <a:spcPts val="2200"/>
              </a:lnSpc>
              <a:buFontTx/>
              <a:buChar char="-"/>
            </a:pPr>
            <a:r>
              <a:rPr lang="ru-RU" b="1" dirty="0">
                <a:latin typeface="Arial" panose="020B0604020202020204" pitchFamily="34" charset="0"/>
                <a:cs typeface="Arial" panose="020B0604020202020204" pitchFamily="34" charset="0"/>
              </a:rPr>
              <a:t> сведения о нормативной </a:t>
            </a:r>
            <a:r>
              <a:rPr lang="ru-RU" b="1" dirty="0" smtClean="0">
                <a:latin typeface="Arial" panose="020B0604020202020204" pitchFamily="34" charset="0"/>
                <a:cs typeface="Arial" panose="020B0604020202020204" pitchFamily="34" charset="0"/>
              </a:rPr>
              <a:t>документации</a:t>
            </a:r>
          </a:p>
          <a:p>
            <a:pPr algn="just">
              <a:lnSpc>
                <a:spcPts val="2200"/>
              </a:lnSpc>
              <a:buFontTx/>
              <a:buChar char="-"/>
            </a:pPr>
            <a:endParaRPr lang="ru-RU" b="1" dirty="0">
              <a:latin typeface="Arial" panose="020B0604020202020204" pitchFamily="34" charset="0"/>
              <a:cs typeface="Arial" panose="020B0604020202020204" pitchFamily="34" charset="0"/>
            </a:endParaRPr>
          </a:p>
          <a:p>
            <a:pPr algn="just">
              <a:lnSpc>
                <a:spcPts val="2200"/>
              </a:lnSpc>
              <a:buFontTx/>
              <a:buChar char="-"/>
            </a:pPr>
            <a:r>
              <a:rPr lang="ru-RU" b="1" dirty="0">
                <a:solidFill>
                  <a:schemeClr val="tx1"/>
                </a:solidFill>
                <a:latin typeface="Arial" panose="020B0604020202020204" pitchFamily="34" charset="0"/>
                <a:cs typeface="Arial" panose="020B0604020202020204" pitchFamily="34" charset="0"/>
              </a:rPr>
              <a:t>техническая документация производителя (изготовителя) на медицинское изделие, </a:t>
            </a:r>
            <a:r>
              <a:rPr lang="ru-RU" b="1" dirty="0" smtClean="0">
                <a:solidFill>
                  <a:schemeClr val="tx1"/>
                </a:solidFill>
                <a:latin typeface="Arial" panose="020B0604020202020204" pitchFamily="34" charset="0"/>
                <a:cs typeface="Arial" panose="020B0604020202020204" pitchFamily="34" charset="0"/>
              </a:rPr>
              <a:t>соответствующая </a:t>
            </a:r>
            <a:r>
              <a:rPr lang="ru-RU" b="1" dirty="0">
                <a:solidFill>
                  <a:schemeClr val="tx1"/>
                </a:solidFill>
                <a:latin typeface="Arial" panose="020B0604020202020204" pitchFamily="34" charset="0"/>
                <a:cs typeface="Arial" panose="020B0604020202020204" pitchFamily="34" charset="0"/>
              </a:rPr>
              <a:t>п.4 </a:t>
            </a:r>
            <a:r>
              <a:rPr lang="ru-RU" b="1" dirty="0" smtClean="0">
                <a:solidFill>
                  <a:schemeClr val="tx1"/>
                </a:solidFill>
                <a:latin typeface="Arial" panose="020B0604020202020204" pitchFamily="34" charset="0"/>
                <a:cs typeface="Arial" panose="020B0604020202020204" pitchFamily="34" charset="0"/>
              </a:rPr>
              <a:t>Правил</a:t>
            </a:r>
          </a:p>
          <a:p>
            <a:pPr algn="just">
              <a:lnSpc>
                <a:spcPts val="2200"/>
              </a:lnSpc>
              <a:buFontTx/>
              <a:buChar char="-"/>
            </a:pPr>
            <a:endParaRPr lang="ru-RU" b="1" dirty="0">
              <a:solidFill>
                <a:schemeClr val="tx1"/>
              </a:solidFill>
              <a:latin typeface="Arial" panose="020B0604020202020204" pitchFamily="34" charset="0"/>
              <a:cs typeface="Arial" panose="020B0604020202020204" pitchFamily="34" charset="0"/>
            </a:endParaRPr>
          </a:p>
          <a:p>
            <a:pPr algn="just">
              <a:lnSpc>
                <a:spcPts val="2200"/>
              </a:lnSpc>
              <a:buFontTx/>
              <a:buChar char="-"/>
            </a:pPr>
            <a:r>
              <a:rPr lang="ru-RU" b="1" dirty="0">
                <a:solidFill>
                  <a:schemeClr val="tx1"/>
                </a:solidFill>
                <a:latin typeface="Arial" panose="020B0604020202020204" pitchFamily="34" charset="0"/>
                <a:cs typeface="Arial" panose="020B0604020202020204" pitchFamily="34" charset="0"/>
              </a:rPr>
              <a:t>эксплуатационная документация производителя (изготовителя) на медицинское изделие, в том числе инструкция по применению или руководство по эксплуатации медицинского изделия, </a:t>
            </a:r>
            <a:r>
              <a:rPr lang="ru-RU" b="1" dirty="0" smtClean="0">
                <a:solidFill>
                  <a:schemeClr val="tx1"/>
                </a:solidFill>
                <a:latin typeface="Arial" panose="020B0604020202020204" pitchFamily="34" charset="0"/>
                <a:cs typeface="Arial" panose="020B0604020202020204" pitchFamily="34" charset="0"/>
              </a:rPr>
              <a:t>соответствующая </a:t>
            </a:r>
            <a:r>
              <a:rPr lang="ru-RU" b="1" dirty="0">
                <a:solidFill>
                  <a:schemeClr val="tx1"/>
                </a:solidFill>
                <a:latin typeface="Arial" panose="020B0604020202020204" pitchFamily="34" charset="0"/>
                <a:cs typeface="Arial" panose="020B0604020202020204" pitchFamily="34" charset="0"/>
              </a:rPr>
              <a:t>п.4 </a:t>
            </a:r>
            <a:r>
              <a:rPr lang="ru-RU" b="1" dirty="0" smtClean="0">
                <a:solidFill>
                  <a:schemeClr val="tx1"/>
                </a:solidFill>
                <a:latin typeface="Arial" panose="020B0604020202020204" pitchFamily="34" charset="0"/>
                <a:cs typeface="Arial" panose="020B0604020202020204" pitchFamily="34" charset="0"/>
              </a:rPr>
              <a:t>Правил</a:t>
            </a:r>
          </a:p>
          <a:p>
            <a:pPr algn="just">
              <a:lnSpc>
                <a:spcPts val="2200"/>
              </a:lnSpc>
              <a:buFontTx/>
              <a:buChar char="-"/>
            </a:pPr>
            <a:endParaRPr lang="ru-RU" b="1" dirty="0">
              <a:solidFill>
                <a:schemeClr val="tx1"/>
              </a:solidFill>
              <a:latin typeface="Arial" panose="020B0604020202020204" pitchFamily="34" charset="0"/>
              <a:cs typeface="Arial" panose="020B0604020202020204" pitchFamily="34" charset="0"/>
            </a:endParaRPr>
          </a:p>
          <a:p>
            <a:pPr algn="just">
              <a:lnSpc>
                <a:spcPts val="2200"/>
              </a:lnSpc>
              <a:buFontTx/>
              <a:buChar char="-"/>
            </a:pPr>
            <a:r>
              <a:rPr lang="ru-RU" b="1" dirty="0">
                <a:latin typeface="Arial" panose="020B0604020202020204" pitchFamily="34" charset="0"/>
                <a:cs typeface="Arial" panose="020B0604020202020204" pitchFamily="34" charset="0"/>
              </a:rPr>
              <a:t>фотографическое изображение общего вида медицинского изделия вместе с принадлежностями, необходимыми для применения медицинского изделия по назначению (размером не менее 18х24 сантиметра</a:t>
            </a:r>
            <a:r>
              <a:rPr lang="ru-RU" b="1" dirty="0" smtClean="0">
                <a:latin typeface="Arial" panose="020B0604020202020204" pitchFamily="34" charset="0"/>
                <a:cs typeface="Arial" panose="020B0604020202020204" pitchFamily="34" charset="0"/>
              </a:rPr>
              <a:t>)</a:t>
            </a:r>
            <a:endParaRPr lang="ru-RU"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0664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429652" cy="928694"/>
          </a:xfrm>
        </p:spPr>
        <p:txBody>
          <a:bodyPr>
            <a:normAutofit/>
          </a:bodyPr>
          <a:lstStyle/>
          <a:p>
            <a:r>
              <a:rPr lang="ru-RU" sz="2400" b="1" dirty="0" smtClean="0">
                <a:solidFill>
                  <a:srgbClr val="003366"/>
                </a:solidFill>
                <a:latin typeface="Arial" panose="020B0604020202020204" pitchFamily="34" charset="0"/>
                <a:ea typeface="Cambria Math" panose="02040503050406030204" pitchFamily="18" charset="0"/>
                <a:cs typeface="Arial" panose="020B0604020202020204" pitchFamily="34" charset="0"/>
              </a:rPr>
              <a:t>Пункт 38 Правил государственной регистрации медицинских изделий</a:t>
            </a:r>
            <a:endParaRPr lang="ru-RU" sz="2400" dirty="0">
              <a:solidFill>
                <a:srgbClr val="FF0000"/>
              </a:solidFill>
              <a:latin typeface="Cambria Math" panose="02040503050406030204" pitchFamily="18" charset="0"/>
              <a:ea typeface="Cambria Math" panose="02040503050406030204" pitchFamily="18" charset="0"/>
            </a:endParaRPr>
          </a:p>
        </p:txBody>
      </p:sp>
      <p:sp>
        <p:nvSpPr>
          <p:cNvPr id="3" name="Объект 2"/>
          <p:cNvSpPr>
            <a:spLocks noGrp="1"/>
          </p:cNvSpPr>
          <p:nvPr>
            <p:ph idx="1"/>
          </p:nvPr>
        </p:nvSpPr>
        <p:spPr>
          <a:xfrm>
            <a:off x="457200" y="1285860"/>
            <a:ext cx="8229600" cy="5311492"/>
          </a:xfrm>
        </p:spPr>
        <p:txBody>
          <a:bodyPr>
            <a:noAutofit/>
          </a:bodyPr>
          <a:lstStyle/>
          <a:p>
            <a:pPr marL="0" indent="0" algn="just">
              <a:buNone/>
            </a:pPr>
            <a:r>
              <a:rPr lang="ru-RU" sz="1800" dirty="0" smtClean="0">
                <a:latin typeface="Times New Roman" panose="02020603050405020304" pitchFamily="18" charset="0"/>
                <a:cs typeface="Times New Roman" panose="02020603050405020304" pitchFamily="18" charset="0"/>
              </a:rPr>
              <a:t>	</a:t>
            </a:r>
            <a:r>
              <a:rPr lang="ru-RU" sz="2000" dirty="0" smtClean="0">
                <a:latin typeface="Times New Roman" panose="02020603050405020304" pitchFamily="18" charset="0"/>
                <a:cs typeface="Times New Roman" panose="02020603050405020304" pitchFamily="18" charset="0"/>
              </a:rPr>
              <a:t>Для </a:t>
            </a:r>
            <a:r>
              <a:rPr lang="ru-RU" sz="2000" dirty="0">
                <a:latin typeface="Times New Roman" panose="02020603050405020304" pitchFamily="18" charset="0"/>
                <a:cs typeface="Times New Roman" panose="02020603050405020304" pitchFamily="18" charset="0"/>
              </a:rPr>
              <a:t>внесения изменений в регистрационное удостоверение заявитель не позднее чем через 30 рабочих дней со дня внесения соответствующих изменений представляет либо направляет в регистрирующий орган заявление о внесении изменений в регистрационное </a:t>
            </a:r>
            <a:r>
              <a:rPr lang="ru-RU" sz="2000" dirty="0" smtClean="0">
                <a:latin typeface="Times New Roman" panose="02020603050405020304" pitchFamily="18" charset="0"/>
                <a:cs typeface="Times New Roman" panose="02020603050405020304" pitchFamily="18" charset="0"/>
              </a:rPr>
              <a:t>удостоверение, оформленное </a:t>
            </a:r>
            <a:r>
              <a:rPr lang="ru-RU" sz="2000" dirty="0">
                <a:latin typeface="Times New Roman" panose="02020603050405020304" pitchFamily="18" charset="0"/>
                <a:cs typeface="Times New Roman" panose="02020603050405020304" pitchFamily="18" charset="0"/>
              </a:rPr>
              <a:t>в соответствии с пунктом </a:t>
            </a:r>
            <a:r>
              <a:rPr lang="ru-RU" sz="2000" dirty="0" smtClean="0">
                <a:latin typeface="Times New Roman" panose="02020603050405020304" pitchFamily="18" charset="0"/>
                <a:cs typeface="Times New Roman" panose="02020603050405020304" pitchFamily="18" charset="0"/>
              </a:rPr>
              <a:t>9 Правил</a:t>
            </a:r>
            <a:r>
              <a:rPr lang="ru-RU" sz="2000" dirty="0">
                <a:latin typeface="Times New Roman" panose="02020603050405020304" pitchFamily="18" charset="0"/>
                <a:cs typeface="Times New Roman" panose="02020603050405020304" pitchFamily="18" charset="0"/>
              </a:rPr>
              <a:t>, с приложением указанных изменений и подтверждения, что внесение изменений в регистрационное удостоверение не влечет изменения свойств и характеристик, влияющих на качество, эффективность и безопасность медицинского изделия, или </a:t>
            </a:r>
            <a:r>
              <a:rPr lang="ru-RU" sz="2000" b="1" i="1" dirty="0">
                <a:latin typeface="Times New Roman" panose="02020603050405020304" pitchFamily="18" charset="0"/>
                <a:cs typeface="Times New Roman" panose="02020603050405020304" pitchFamily="18" charset="0"/>
              </a:rPr>
              <a:t>совершенствует свойства и характеристики при неизменности функционального назначения и (или) принципа действия медицинского изделия</a:t>
            </a:r>
            <a:r>
              <a:rPr lang="ru-RU" sz="2000" dirty="0">
                <a:latin typeface="Times New Roman" panose="02020603050405020304" pitchFamily="18" charset="0"/>
                <a:cs typeface="Times New Roman" panose="02020603050405020304" pitchFamily="18" charset="0"/>
              </a:rPr>
              <a:t>, и следующие документы:</a:t>
            </a:r>
          </a:p>
          <a:p>
            <a:pPr marL="627063" indent="-265113">
              <a:buNone/>
            </a:pPr>
            <a:r>
              <a:rPr lang="ru-RU" sz="2000" b="1" dirty="0">
                <a:latin typeface="Times New Roman" panose="02020603050405020304" pitchFamily="18" charset="0"/>
                <a:cs typeface="Times New Roman" panose="02020603050405020304" pitchFamily="18" charset="0"/>
              </a:rPr>
              <a:t>а)</a:t>
            </a:r>
            <a:r>
              <a:rPr lang="ru-RU" sz="2000" dirty="0">
                <a:latin typeface="Times New Roman" panose="02020603050405020304" pitchFamily="18" charset="0"/>
                <a:cs typeface="Times New Roman" panose="02020603050405020304" pitchFamily="18" charset="0"/>
              </a:rPr>
              <a:t> копия документа, подтверждающего полномочия уполномоченного представителя производителя (изготовителя);</a:t>
            </a:r>
          </a:p>
          <a:p>
            <a:pPr marL="627063" indent="-265113">
              <a:buNone/>
            </a:pPr>
            <a:r>
              <a:rPr lang="ru-RU" sz="2000" b="1" dirty="0">
                <a:latin typeface="Times New Roman" panose="02020603050405020304" pitchFamily="18" charset="0"/>
                <a:cs typeface="Times New Roman" panose="02020603050405020304" pitchFamily="18" charset="0"/>
              </a:rPr>
              <a:t>б)</a:t>
            </a:r>
            <a:r>
              <a:rPr lang="ru-RU" sz="2000" dirty="0">
                <a:latin typeface="Times New Roman" panose="02020603050405020304" pitchFamily="18" charset="0"/>
                <a:cs typeface="Times New Roman" panose="02020603050405020304" pitchFamily="18" charset="0"/>
              </a:rPr>
              <a:t> номер регистрационного досье;</a:t>
            </a:r>
          </a:p>
          <a:p>
            <a:pPr marL="627063" indent="-265113">
              <a:buNone/>
            </a:pPr>
            <a:r>
              <a:rPr lang="ru-RU" sz="2000" b="1" dirty="0">
                <a:latin typeface="Times New Roman" panose="02020603050405020304" pitchFamily="18" charset="0"/>
                <a:cs typeface="Times New Roman" panose="02020603050405020304" pitchFamily="18" charset="0"/>
              </a:rPr>
              <a:t>в)</a:t>
            </a:r>
            <a:r>
              <a:rPr lang="ru-RU" sz="2000" dirty="0">
                <a:latin typeface="Times New Roman" panose="02020603050405020304" pitchFamily="18" charset="0"/>
                <a:cs typeface="Times New Roman" panose="02020603050405020304" pitchFamily="18" charset="0"/>
              </a:rPr>
              <a:t> опись документов</a:t>
            </a:r>
            <a:r>
              <a:rPr lang="ru-RU" sz="1800" dirty="0">
                <a:latin typeface="Times New Roman" panose="02020603050405020304" pitchFamily="18" charset="0"/>
                <a:cs typeface="Times New Roman" panose="02020603050405020304" pitchFamily="18" charset="0"/>
              </a:rPr>
              <a:t>.</a:t>
            </a:r>
          </a:p>
        </p:txBody>
      </p:sp>
      <p:sp>
        <p:nvSpPr>
          <p:cNvPr id="4" name="Номер слайда 3"/>
          <p:cNvSpPr>
            <a:spLocks noGrp="1"/>
          </p:cNvSpPr>
          <p:nvPr>
            <p:ph type="sldNum" sz="quarter" idx="12"/>
          </p:nvPr>
        </p:nvSpPr>
        <p:spPr/>
        <p:txBody>
          <a:bodyPr/>
          <a:lstStyle/>
          <a:p>
            <a:fld id="{725C68B6-61C2-468F-89AB-4B9F7531AA68}" type="slidenum">
              <a:rPr lang="ru-RU" smtClean="0"/>
              <a:pPr/>
              <a:t>25</a:t>
            </a:fld>
            <a:endParaRPr lang="ru-RU"/>
          </a:p>
        </p:txBody>
      </p:sp>
    </p:spTree>
    <p:extLst>
      <p:ext uri="{BB962C8B-B14F-4D97-AF65-F5344CB8AC3E}">
        <p14:creationId xmlns:p14="http://schemas.microsoft.com/office/powerpoint/2010/main" val="204242183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429652" cy="928694"/>
          </a:xfrm>
        </p:spPr>
        <p:txBody>
          <a:bodyPr>
            <a:normAutofit/>
          </a:bodyPr>
          <a:lstStyle/>
          <a:p>
            <a:r>
              <a:rPr lang="ru-RU" sz="4000" dirty="0" smtClean="0">
                <a:solidFill>
                  <a:srgbClr val="FF0000"/>
                </a:solidFill>
                <a:latin typeface="Cambria Math" panose="02040503050406030204" pitchFamily="18" charset="0"/>
                <a:ea typeface="Cambria Math" panose="02040503050406030204" pitchFamily="18" charset="0"/>
              </a:rPr>
              <a:t>Обращаем Внимание!</a:t>
            </a:r>
            <a:endParaRPr lang="ru-RU" sz="4000" dirty="0">
              <a:solidFill>
                <a:srgbClr val="FF0000"/>
              </a:solidFill>
              <a:latin typeface="Cambria Math" panose="02040503050406030204" pitchFamily="18" charset="0"/>
              <a:ea typeface="Cambria Math" panose="02040503050406030204" pitchFamily="18" charset="0"/>
            </a:endParaRPr>
          </a:p>
        </p:txBody>
      </p:sp>
      <p:sp>
        <p:nvSpPr>
          <p:cNvPr id="3" name="Объект 2"/>
          <p:cNvSpPr>
            <a:spLocks noGrp="1"/>
          </p:cNvSpPr>
          <p:nvPr>
            <p:ph idx="1"/>
          </p:nvPr>
        </p:nvSpPr>
        <p:spPr/>
        <p:txBody>
          <a:bodyPr>
            <a:normAutofit lnSpcReduction="10000"/>
          </a:bodyPr>
          <a:lstStyle/>
          <a:p>
            <a:pPr marL="0" indent="0" algn="just">
              <a:buNone/>
            </a:pPr>
            <a:r>
              <a:rPr lang="ru-RU" dirty="0" smtClean="0"/>
              <a:t>	</a:t>
            </a:r>
            <a:r>
              <a:rPr lang="ru-RU" sz="2600" dirty="0" smtClean="0">
                <a:latin typeface="Times New Roman" panose="02020603050405020304" pitchFamily="18" charset="0"/>
                <a:cs typeface="Times New Roman" panose="02020603050405020304" pitchFamily="18" charset="0"/>
              </a:rPr>
              <a:t>При </a:t>
            </a:r>
            <a:r>
              <a:rPr lang="ru-RU" sz="2600" dirty="0">
                <a:latin typeface="Times New Roman" panose="02020603050405020304" pitchFamily="18" charset="0"/>
                <a:cs typeface="Times New Roman" panose="02020603050405020304" pitchFamily="18" charset="0"/>
              </a:rPr>
              <a:t>принятии решения о внесении изменений в регистрационное удостоверение регистрирующий орган оформляет и выдает заявителю регистрационное удостоверение с проставлением на ранее выданном регистрационном удостоверении, </a:t>
            </a:r>
            <a:r>
              <a:rPr lang="ru-RU" sz="2600" b="1" u="sng" dirty="0">
                <a:latin typeface="Times New Roman" panose="02020603050405020304" pitchFamily="18" charset="0"/>
                <a:cs typeface="Times New Roman" panose="02020603050405020304" pitchFamily="18" charset="0"/>
              </a:rPr>
              <a:t>оригинал которого представляется либо направляется</a:t>
            </a:r>
            <a:r>
              <a:rPr lang="ru-RU" sz="2600" dirty="0">
                <a:latin typeface="Times New Roman" panose="02020603050405020304" pitchFamily="18" charset="0"/>
                <a:cs typeface="Times New Roman" panose="02020603050405020304" pitchFamily="18" charset="0"/>
              </a:rPr>
              <a:t> (заказным почтовым отправлением с уведомлением о вручении либо в форме электронного документа, подписанного электронной подписью) </a:t>
            </a:r>
            <a:r>
              <a:rPr lang="ru-RU" sz="2600" b="1" u="sng" dirty="0">
                <a:latin typeface="Times New Roman" panose="02020603050405020304" pitchFamily="18" charset="0"/>
                <a:cs typeface="Times New Roman" panose="02020603050405020304" pitchFamily="18" charset="0"/>
              </a:rPr>
              <a:t>заявителем при получении нового регистрационного удостоверения</a:t>
            </a:r>
            <a:r>
              <a:rPr lang="ru-RU" sz="2600" dirty="0">
                <a:latin typeface="Times New Roman" panose="02020603050405020304" pitchFamily="18" charset="0"/>
                <a:cs typeface="Times New Roman" panose="02020603050405020304" pitchFamily="18" charset="0"/>
              </a:rPr>
              <a:t>, отметки о его недействительности (с указанием даты).</a:t>
            </a:r>
          </a:p>
          <a:p>
            <a:pPr algn="just"/>
            <a:endParaRPr lang="ru-RU" sz="2600"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2"/>
          </p:nvPr>
        </p:nvSpPr>
        <p:spPr/>
        <p:txBody>
          <a:bodyPr/>
          <a:lstStyle/>
          <a:p>
            <a:fld id="{725C68B6-61C2-468F-89AB-4B9F7531AA68}" type="slidenum">
              <a:rPr lang="ru-RU" smtClean="0"/>
              <a:pPr/>
              <a:t>26</a:t>
            </a:fld>
            <a:endParaRPr lang="ru-RU"/>
          </a:p>
        </p:txBody>
      </p:sp>
    </p:spTree>
    <p:extLst>
      <p:ext uri="{BB962C8B-B14F-4D97-AF65-F5344CB8AC3E}">
        <p14:creationId xmlns:p14="http://schemas.microsoft.com/office/powerpoint/2010/main" val="16360665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27</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85720" y="1643050"/>
            <a:ext cx="8568952" cy="3046988"/>
          </a:xfrm>
          <a:prstGeom prst="rect">
            <a:avLst/>
          </a:prstGeom>
          <a:noFill/>
        </p:spPr>
        <p:txBody>
          <a:bodyPr wrap="square" rtlCol="0">
            <a:spAutoFit/>
          </a:bodyPr>
          <a:lstStyle/>
          <a:p>
            <a:pPr algn="ctr"/>
            <a:r>
              <a:rPr lang="ru-RU" sz="3200" b="1" dirty="0" smtClean="0">
                <a:solidFill>
                  <a:srgbClr val="C00000"/>
                </a:solidFill>
                <a:latin typeface="Arial" pitchFamily="34" charset="0"/>
                <a:ea typeface="ＭＳ Ｐゴシック" pitchFamily="34" charset="-128"/>
                <a:cs typeface="Arial" pitchFamily="34" charset="0"/>
              </a:rPr>
              <a:t>Требования к документам, представляемым заявителем с целью получения дубликата регистрационного удостоверения на медицинское изделие. </a:t>
            </a:r>
          </a:p>
          <a:p>
            <a:pPr algn="ctr"/>
            <a:endParaRPr lang="ru-RU" sz="3200" b="1" dirty="0" smtClean="0">
              <a:solidFill>
                <a:srgbClr val="C00000"/>
              </a:solidFill>
              <a:latin typeface="Arial" pitchFamily="34" charset="0"/>
              <a:ea typeface="ＭＳ Ｐゴシック" pitchFamily="34" charset="-128"/>
              <a:cs typeface="Arial" pitchFamily="34" charset="0"/>
            </a:endParaRPr>
          </a:p>
          <a:p>
            <a:pPr algn="ctr"/>
            <a:r>
              <a:rPr lang="ru-RU" sz="3200" b="1" dirty="0" smtClean="0">
                <a:solidFill>
                  <a:srgbClr val="C00000"/>
                </a:solidFill>
                <a:latin typeface="Arial" pitchFamily="34" charset="0"/>
                <a:ea typeface="ＭＳ Ｐゴシック" pitchFamily="34" charset="-128"/>
                <a:cs typeface="Arial" pitchFamily="34" charset="0"/>
              </a:rPr>
              <a:t>Часто встречающиеся недостатки.</a:t>
            </a:r>
            <a:endParaRPr lang="ru-RU" sz="3200" b="1" dirty="0">
              <a:solidFill>
                <a:srgbClr val="C00000"/>
              </a:solidFill>
              <a:latin typeface="Arial" pitchFamily="34" charset="0"/>
              <a:ea typeface="ＭＳ Ｐゴシック" pitchFamily="34" charset="-128"/>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28</a:t>
            </a:fld>
            <a:endParaRPr lang="ru-RU" dirty="0"/>
          </a:p>
        </p:txBody>
      </p:sp>
    </p:spTree>
    <p:extLst>
      <p:ext uri="{BB962C8B-B14F-4D97-AF65-F5344CB8AC3E}">
        <p14:creationId xmlns:p14="http://schemas.microsoft.com/office/powerpoint/2010/main" val="23741298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smtClean="0">
                <a:solidFill>
                  <a:srgbClr val="002060"/>
                </a:solidFill>
                <a:latin typeface="Arial" pitchFamily="34" charset="0"/>
                <a:cs typeface="Arial" pitchFamily="34" charset="0"/>
              </a:rPr>
              <a:t>Выдача дубликата регистрационного удостоверения</a:t>
            </a:r>
          </a:p>
          <a:p>
            <a:pPr algn="ctr"/>
            <a:r>
              <a:rPr lang="ru-RU" b="1" dirty="0" smtClean="0">
                <a:solidFill>
                  <a:srgbClr val="002060"/>
                </a:solidFill>
                <a:latin typeface="Arial" pitchFamily="34" charset="0"/>
                <a:cs typeface="Arial" pitchFamily="34" charset="0"/>
              </a:rPr>
              <a:t>на медицинское изделие</a:t>
            </a: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29</a:t>
            </a:fld>
            <a:endParaRPr lang="ru-RU" dirty="0"/>
          </a:p>
        </p:txBody>
      </p:sp>
      <p:sp>
        <p:nvSpPr>
          <p:cNvPr id="10" name="Скругленный прямоугольник 9"/>
          <p:cNvSpPr/>
          <p:nvPr/>
        </p:nvSpPr>
        <p:spPr>
          <a:xfrm>
            <a:off x="285720" y="1500174"/>
            <a:ext cx="8358246" cy="85725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ru-RU" b="1" dirty="0" smtClean="0">
                <a:solidFill>
                  <a:srgbClr val="002060"/>
                </a:solidFill>
                <a:latin typeface="Arial" pitchFamily="34" charset="0"/>
                <a:cs typeface="Arial" pitchFamily="34" charset="0"/>
              </a:rPr>
              <a:t>Правила государственной регистрации медицинских изделий, утвержденные постановлением Правительства Российской Федерации от 27.12.2012 № 1416 (п. 52) </a:t>
            </a:r>
            <a:endParaRPr lang="ru-RU" b="1" dirty="0">
              <a:solidFill>
                <a:srgbClr val="002060"/>
              </a:solidFill>
              <a:latin typeface="Arial" pitchFamily="34" charset="0"/>
              <a:cs typeface="Arial" pitchFamily="34" charset="0"/>
            </a:endParaRPr>
          </a:p>
        </p:txBody>
      </p:sp>
      <p:sp>
        <p:nvSpPr>
          <p:cNvPr id="7" name="Скругленный прямоугольник 6"/>
          <p:cNvSpPr/>
          <p:nvPr/>
        </p:nvSpPr>
        <p:spPr>
          <a:xfrm>
            <a:off x="857224" y="3714752"/>
            <a:ext cx="7786742" cy="92869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ru-RU" b="1" dirty="0" smtClean="0">
                <a:solidFill>
                  <a:schemeClr val="tx1"/>
                </a:solidFill>
                <a:latin typeface="Arial" panose="020B0604020202020204" pitchFamily="34" charset="0"/>
                <a:cs typeface="Arial" panose="020B0604020202020204" pitchFamily="34" charset="0"/>
              </a:rPr>
              <a:t>в случае </a:t>
            </a:r>
            <a:r>
              <a:rPr lang="ru-RU" b="1" dirty="0">
                <a:solidFill>
                  <a:schemeClr val="tx1"/>
                </a:solidFill>
                <a:latin typeface="Arial" panose="020B0604020202020204" pitchFamily="34" charset="0"/>
                <a:cs typeface="Arial" panose="020B0604020202020204" pitchFamily="34" charset="0"/>
              </a:rPr>
              <a:t>утраты регистрационного </a:t>
            </a:r>
            <a:r>
              <a:rPr lang="ru-RU" b="1" dirty="0" smtClean="0">
                <a:solidFill>
                  <a:schemeClr val="tx1"/>
                </a:solidFill>
                <a:latin typeface="Arial" panose="020B0604020202020204" pitchFamily="34" charset="0"/>
                <a:cs typeface="Arial" panose="020B0604020202020204" pitchFamily="34" charset="0"/>
              </a:rPr>
              <a:t>удостоверения на медицинское изделие</a:t>
            </a:r>
            <a:endParaRPr lang="ru-RU" b="1" dirty="0">
              <a:solidFill>
                <a:schemeClr val="tx1"/>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285720" y="2643182"/>
            <a:ext cx="8358246"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ru-RU" b="1" dirty="0" smtClean="0">
                <a:latin typeface="Arial" pitchFamily="34" charset="0"/>
                <a:cs typeface="Arial" pitchFamily="34" charset="0"/>
              </a:rPr>
              <a:t>Основания для обращения с целью предоставления дубликата регистрационного удостоверение на медицинское изделие</a:t>
            </a:r>
            <a:endParaRPr lang="ru-RU" b="1" dirty="0">
              <a:latin typeface="Arial" pitchFamily="34" charset="0"/>
              <a:cs typeface="Arial" pitchFamily="34" charset="0"/>
            </a:endParaRPr>
          </a:p>
        </p:txBody>
      </p:sp>
      <p:sp>
        <p:nvSpPr>
          <p:cNvPr id="12" name="Скругленный прямоугольник 11"/>
          <p:cNvSpPr/>
          <p:nvPr/>
        </p:nvSpPr>
        <p:spPr>
          <a:xfrm>
            <a:off x="857224" y="4929198"/>
            <a:ext cx="7786742" cy="78581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ru-RU" b="1" dirty="0" smtClean="0">
                <a:solidFill>
                  <a:schemeClr val="tx1"/>
                </a:solidFill>
                <a:latin typeface="Arial" panose="020B0604020202020204" pitchFamily="34" charset="0"/>
                <a:cs typeface="Arial" panose="020B0604020202020204" pitchFamily="34" charset="0"/>
              </a:rPr>
              <a:t>в </a:t>
            </a:r>
            <a:r>
              <a:rPr lang="ru-RU" b="1" dirty="0">
                <a:solidFill>
                  <a:schemeClr val="tx1"/>
                </a:solidFill>
                <a:latin typeface="Arial" panose="020B0604020202020204" pitchFamily="34" charset="0"/>
                <a:cs typeface="Arial" panose="020B0604020202020204" pitchFamily="34" charset="0"/>
              </a:rPr>
              <a:t>случае </a:t>
            </a:r>
            <a:r>
              <a:rPr lang="ru-RU" b="1" dirty="0" smtClean="0">
                <a:solidFill>
                  <a:schemeClr val="tx1"/>
                </a:solidFill>
                <a:latin typeface="Arial" panose="020B0604020202020204" pitchFamily="34" charset="0"/>
                <a:cs typeface="Arial" panose="020B0604020202020204" pitchFamily="34" charset="0"/>
              </a:rPr>
              <a:t>порчи </a:t>
            </a:r>
            <a:r>
              <a:rPr lang="ru-RU" b="1" dirty="0">
                <a:solidFill>
                  <a:schemeClr val="tx1"/>
                </a:solidFill>
                <a:latin typeface="Arial" panose="020B0604020202020204" pitchFamily="34" charset="0"/>
                <a:cs typeface="Arial" panose="020B0604020202020204" pitchFamily="34" charset="0"/>
              </a:rPr>
              <a:t>регистрационного </a:t>
            </a:r>
            <a:r>
              <a:rPr lang="ru-RU" b="1" dirty="0" smtClean="0">
                <a:solidFill>
                  <a:schemeClr val="tx1"/>
                </a:solidFill>
                <a:latin typeface="Arial" panose="020B0604020202020204" pitchFamily="34" charset="0"/>
                <a:cs typeface="Arial" panose="020B0604020202020204" pitchFamily="34" charset="0"/>
              </a:rPr>
              <a:t>удостоверения на медицинское изделие</a:t>
            </a:r>
            <a:endParaRPr lang="ru-RU" b="1" dirty="0">
              <a:solidFill>
                <a:schemeClr val="tx1"/>
              </a:solidFill>
              <a:latin typeface="Arial" panose="020B0604020202020204" pitchFamily="34" charset="0"/>
              <a:cs typeface="Arial" panose="020B0604020202020204" pitchFamily="34" charset="0"/>
            </a:endParaRPr>
          </a:p>
        </p:txBody>
      </p:sp>
      <p:sp>
        <p:nvSpPr>
          <p:cNvPr id="14" name="Скругленный прямоугольник 13"/>
          <p:cNvSpPr/>
          <p:nvPr/>
        </p:nvSpPr>
        <p:spPr>
          <a:xfrm>
            <a:off x="357158" y="6000768"/>
            <a:ext cx="8358246" cy="71438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sz="1600" b="1" dirty="0" smtClean="0">
                <a:solidFill>
                  <a:srgbClr val="FF0000"/>
                </a:solidFill>
                <a:latin typeface="Arial" pitchFamily="34" charset="0"/>
                <a:cs typeface="Arial" pitchFamily="34" charset="0"/>
              </a:rPr>
              <a:t>Срок</a:t>
            </a:r>
            <a:r>
              <a:rPr lang="ru-RU" sz="1600" b="1" dirty="0" smtClean="0">
                <a:latin typeface="Arial" pitchFamily="34" charset="0"/>
                <a:cs typeface="Arial" pitchFamily="34" charset="0"/>
              </a:rPr>
              <a:t> выдачи дубликата регистрационного удостоверения на медицинское изделие составляет </a:t>
            </a:r>
            <a:r>
              <a:rPr lang="ru-RU" sz="1600" b="1" dirty="0" smtClean="0">
                <a:solidFill>
                  <a:srgbClr val="FF0000"/>
                </a:solidFill>
                <a:latin typeface="Arial" pitchFamily="34" charset="0"/>
                <a:cs typeface="Arial" pitchFamily="34" charset="0"/>
              </a:rPr>
              <a:t>7 рабочих дней</a:t>
            </a:r>
            <a:endParaRPr lang="ru-RU" sz="1600" b="1"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73349912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85720" y="1643050"/>
            <a:ext cx="8568952" cy="4031873"/>
          </a:xfrm>
          <a:prstGeom prst="rect">
            <a:avLst/>
          </a:prstGeom>
          <a:noFill/>
        </p:spPr>
        <p:txBody>
          <a:bodyPr wrap="square" rtlCol="0">
            <a:spAutoFit/>
          </a:bodyPr>
          <a:lstStyle/>
          <a:p>
            <a:pPr algn="ctr"/>
            <a:r>
              <a:rPr lang="ru-RU" sz="3200" b="1" dirty="0" smtClean="0">
                <a:solidFill>
                  <a:srgbClr val="C00000"/>
                </a:solidFill>
                <a:latin typeface="Arial" pitchFamily="34" charset="0"/>
                <a:ea typeface="ＭＳ Ｐゴシック" pitchFamily="34" charset="-128"/>
                <a:cs typeface="Arial" pitchFamily="34" charset="0"/>
              </a:rPr>
              <a:t>Особенности оформления документов с целью замены регистрационного удостоверения на медицинское изделие.</a:t>
            </a:r>
          </a:p>
          <a:p>
            <a:pPr algn="ctr"/>
            <a:endParaRPr lang="ru-RU" sz="3200" b="1" dirty="0" smtClean="0">
              <a:solidFill>
                <a:srgbClr val="C00000"/>
              </a:solidFill>
              <a:latin typeface="Arial" pitchFamily="34" charset="0"/>
              <a:ea typeface="ＭＳ Ｐゴシック" pitchFamily="34" charset="-128"/>
              <a:cs typeface="Arial" pitchFamily="34" charset="0"/>
            </a:endParaRPr>
          </a:p>
          <a:p>
            <a:pPr algn="ctr"/>
            <a:r>
              <a:rPr lang="ru-RU" sz="3200" b="1" dirty="0" smtClean="0">
                <a:solidFill>
                  <a:srgbClr val="C00000"/>
                </a:solidFill>
                <a:latin typeface="Arial" pitchFamily="34" charset="0"/>
                <a:ea typeface="ＭＳ Ｐゴシック" pitchFamily="34" charset="-128"/>
                <a:cs typeface="Arial" pitchFamily="34" charset="0"/>
              </a:rPr>
              <a:t>Порядок действий.</a:t>
            </a:r>
          </a:p>
          <a:p>
            <a:pPr algn="ctr"/>
            <a:endParaRPr lang="ru-RU" sz="3200" b="1" dirty="0" smtClean="0">
              <a:solidFill>
                <a:srgbClr val="C00000"/>
              </a:solidFill>
              <a:latin typeface="Arial" pitchFamily="34" charset="0"/>
              <a:ea typeface="ＭＳ Ｐゴシック" pitchFamily="34" charset="-128"/>
              <a:cs typeface="Arial" pitchFamily="34" charset="0"/>
            </a:endParaRPr>
          </a:p>
          <a:p>
            <a:pPr algn="ctr"/>
            <a:r>
              <a:rPr lang="ru-RU" sz="3200" b="1" dirty="0" smtClean="0">
                <a:solidFill>
                  <a:srgbClr val="C00000"/>
                </a:solidFill>
                <a:latin typeface="Arial" pitchFamily="34" charset="0"/>
                <a:ea typeface="ＭＳ Ｐゴシック" pitchFamily="34" charset="-128"/>
                <a:cs typeface="Arial" pitchFamily="34" charset="0"/>
              </a:rPr>
              <a:t>Основные замечания к представляемым документам. </a:t>
            </a:r>
            <a:endParaRPr lang="ru-RU" sz="3200" b="1" dirty="0">
              <a:solidFill>
                <a:srgbClr val="C00000"/>
              </a:solidFill>
              <a:latin typeface="Arial" pitchFamily="34" charset="0"/>
              <a:ea typeface="ＭＳ Ｐゴシック" pitchFamily="34" charset="-128"/>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3</a:t>
            </a:fld>
            <a:endParaRPr lang="ru-RU" dirty="0"/>
          </a:p>
        </p:txBody>
      </p:sp>
    </p:spTree>
    <p:extLst>
      <p:ext uri="{BB962C8B-B14F-4D97-AF65-F5344CB8AC3E}">
        <p14:creationId xmlns:p14="http://schemas.microsoft.com/office/powerpoint/2010/main" val="23741298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642910" y="115888"/>
            <a:ext cx="8572560" cy="955658"/>
          </a:xfrm>
        </p:spPr>
        <p:txBody>
          <a:bodyPr anchor="ctr">
            <a:normAutofit/>
          </a:bodyPr>
          <a:lstStyle/>
          <a:p>
            <a:pPr algn="ctr"/>
            <a:r>
              <a:rPr lang="ru-RU" b="1" dirty="0" smtClean="0">
                <a:solidFill>
                  <a:srgbClr val="002060"/>
                </a:solidFill>
                <a:latin typeface="Arial" pitchFamily="34" charset="0"/>
                <a:cs typeface="Arial" pitchFamily="34" charset="0"/>
              </a:rPr>
              <a:t>Документы и сведения, предоставляемые для выдачи дубликата регистрационного удостоверения на медицинское изделие</a:t>
            </a: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30</a:t>
            </a:fld>
            <a:endParaRPr lang="ru-RU" dirty="0"/>
          </a:p>
        </p:txBody>
      </p:sp>
      <p:sp>
        <p:nvSpPr>
          <p:cNvPr id="10" name="Скругленный прямоугольник 9"/>
          <p:cNvSpPr/>
          <p:nvPr/>
        </p:nvSpPr>
        <p:spPr>
          <a:xfrm>
            <a:off x="277635" y="1208214"/>
            <a:ext cx="8572560" cy="150019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sz="1600" b="1" dirty="0" smtClean="0">
                <a:solidFill>
                  <a:srgbClr val="FF0000"/>
                </a:solidFill>
                <a:latin typeface="Arial" pitchFamily="34" charset="0"/>
                <a:cs typeface="Arial" pitchFamily="34" charset="0"/>
              </a:rPr>
              <a:t>Заявление о выдаче дубликата регистрационного удостоверения на медицинское изделие </a:t>
            </a:r>
            <a:r>
              <a:rPr lang="ru-RU" sz="1600" b="1" dirty="0" smtClean="0">
                <a:solidFill>
                  <a:schemeClr val="tx1"/>
                </a:solidFill>
                <a:latin typeface="Arial" pitchFamily="34" charset="0"/>
                <a:cs typeface="Arial" pitchFamily="34" charset="0"/>
              </a:rPr>
              <a:t>по форме, утвержденной </a:t>
            </a:r>
            <a:r>
              <a:rPr lang="ru-RU" sz="1600" b="1" dirty="0" smtClean="0">
                <a:latin typeface="Arial" panose="020B0604020202020204" pitchFamily="34" charset="0"/>
                <a:cs typeface="Arial" panose="020B0604020202020204" pitchFamily="34" charset="0"/>
              </a:rPr>
              <a:t>приказом Минздрава России </a:t>
            </a:r>
            <a:r>
              <a:rPr lang="ru-RU" sz="1600" b="1" dirty="0" smtClean="0">
                <a:solidFill>
                  <a:srgbClr val="FF0000"/>
                </a:solidFill>
                <a:latin typeface="Arial" panose="020B0604020202020204" pitchFamily="34" charset="0"/>
                <a:cs typeface="Arial" panose="020B0604020202020204" pitchFamily="34" charset="0"/>
              </a:rPr>
              <a:t>от</a:t>
            </a:r>
            <a:r>
              <a:rPr lang="ru-RU" sz="1600" b="1" dirty="0" smtClean="0">
                <a:latin typeface="Arial" panose="020B0604020202020204" pitchFamily="34" charset="0"/>
                <a:cs typeface="Arial" panose="020B0604020202020204" pitchFamily="34" charset="0"/>
              </a:rPr>
              <a:t> </a:t>
            </a:r>
            <a:r>
              <a:rPr lang="ru-RU" sz="1600" b="1" dirty="0" smtClean="0">
                <a:solidFill>
                  <a:srgbClr val="FF0000"/>
                </a:solidFill>
                <a:latin typeface="Arial" panose="020B0604020202020204" pitchFamily="34" charset="0"/>
                <a:cs typeface="Arial" panose="020B0604020202020204" pitchFamily="34" charset="0"/>
              </a:rPr>
              <a:t>14.10.2013 № 737н </a:t>
            </a:r>
            <a:r>
              <a:rPr lang="ru-RU" sz="1600" b="1" dirty="0" smtClean="0">
                <a:latin typeface="Arial" panose="020B0604020202020204" pitchFamily="34" charset="0"/>
                <a:cs typeface="Arial" panose="020B0604020202020204" pitchFamily="34" charset="0"/>
              </a:rPr>
              <a:t>"Об утверждении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a:t>
            </a:r>
            <a:endParaRPr lang="ru-RU" sz="1600" b="1" dirty="0">
              <a:solidFill>
                <a:schemeClr val="tx1"/>
              </a:solidFill>
              <a:latin typeface="Arial" pitchFamily="34" charset="0"/>
              <a:cs typeface="Arial" pitchFamily="34" charset="0"/>
            </a:endParaRPr>
          </a:p>
        </p:txBody>
      </p:sp>
      <p:sp>
        <p:nvSpPr>
          <p:cNvPr id="7" name="Скругленный прямоугольник 6"/>
          <p:cNvSpPr/>
          <p:nvPr/>
        </p:nvSpPr>
        <p:spPr>
          <a:xfrm>
            <a:off x="285720" y="5643578"/>
            <a:ext cx="8572560" cy="571503"/>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ru-RU" sz="1600" b="1" dirty="0" smtClean="0">
                <a:solidFill>
                  <a:srgbClr val="FF0000"/>
                </a:solidFill>
                <a:latin typeface="Arial" panose="020B0604020202020204" pitchFamily="34" charset="0"/>
                <a:cs typeface="Arial" panose="020B0604020202020204" pitchFamily="34" charset="0"/>
              </a:rPr>
              <a:t>Испорченное </a:t>
            </a:r>
            <a:r>
              <a:rPr lang="ru-RU" sz="1600" b="1" dirty="0" smtClean="0">
                <a:solidFill>
                  <a:schemeClr val="tx1"/>
                </a:solidFill>
                <a:latin typeface="Arial" panose="020B0604020202020204" pitchFamily="34" charset="0"/>
                <a:cs typeface="Arial" panose="020B0604020202020204" pitchFamily="34" charset="0"/>
              </a:rPr>
              <a:t>регистрационное удостоверение на медицинское изделие</a:t>
            </a:r>
            <a:endParaRPr lang="ru-RU" sz="1600" b="1" dirty="0">
              <a:solidFill>
                <a:schemeClr val="tx1"/>
              </a:solidFill>
              <a:latin typeface="Arial" panose="020B0604020202020204" pitchFamily="34" charset="0"/>
              <a:cs typeface="Arial" panose="020B0604020202020204" pitchFamily="34" charset="0"/>
            </a:endParaRPr>
          </a:p>
        </p:txBody>
      </p:sp>
      <p:sp>
        <p:nvSpPr>
          <p:cNvPr id="11" name="Скругленный прямоугольник 10"/>
          <p:cNvSpPr/>
          <p:nvPr/>
        </p:nvSpPr>
        <p:spPr>
          <a:xfrm>
            <a:off x="285720" y="2857496"/>
            <a:ext cx="8572560"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Clr>
                <a:srgbClr val="00B0F0"/>
              </a:buClr>
            </a:pPr>
            <a:r>
              <a:rPr lang="ru-RU" sz="1600" dirty="0" smtClean="0">
                <a:latin typeface="Arial" pitchFamily="34" charset="0"/>
                <a:cs typeface="Arial" pitchFamily="34" charset="0"/>
              </a:rPr>
              <a:t>Форма заявления размещена на официальном сайте </a:t>
            </a:r>
            <a:r>
              <a:rPr lang="ru-RU" sz="1600" dirty="0" err="1" smtClean="0">
                <a:latin typeface="Arial" pitchFamily="34" charset="0"/>
                <a:cs typeface="Arial" pitchFamily="34" charset="0"/>
              </a:rPr>
              <a:t>Росздравнадзора</a:t>
            </a:r>
            <a:r>
              <a:rPr lang="ru-RU" sz="1600" dirty="0" smtClean="0">
                <a:latin typeface="Arial" pitchFamily="34" charset="0"/>
                <a:cs typeface="Arial" pitchFamily="34" charset="0"/>
              </a:rPr>
              <a:t> </a:t>
            </a:r>
            <a:r>
              <a:rPr lang="en-US" sz="1600" i="1" dirty="0" smtClean="0">
                <a:latin typeface="Arial" pitchFamily="34" charset="0"/>
                <a:cs typeface="Arial" pitchFamily="34" charset="0"/>
                <a:hlinkClick r:id="rId2"/>
              </a:rPr>
              <a:t>www.roszdravnadzor.ru</a:t>
            </a:r>
            <a:r>
              <a:rPr lang="ru-RU" sz="1600" i="1" dirty="0" smtClean="0">
                <a:latin typeface="Arial" pitchFamily="34" charset="0"/>
                <a:cs typeface="Arial" pitchFamily="34" charset="0"/>
              </a:rPr>
              <a:t> </a:t>
            </a:r>
            <a:r>
              <a:rPr lang="ru-RU" sz="1600" dirty="0" smtClean="0">
                <a:latin typeface="Arial" pitchFamily="34" charset="0"/>
                <a:cs typeface="Arial" pitchFamily="34" charset="0"/>
              </a:rPr>
              <a:t>в разделе «Медицинские изделия» - «Регистрация медицинских изделий»</a:t>
            </a:r>
          </a:p>
        </p:txBody>
      </p:sp>
      <p:sp>
        <p:nvSpPr>
          <p:cNvPr id="18" name="Скругленный прямоугольник 17"/>
          <p:cNvSpPr/>
          <p:nvPr/>
        </p:nvSpPr>
        <p:spPr>
          <a:xfrm>
            <a:off x="285720" y="4714884"/>
            <a:ext cx="8572560" cy="85725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r>
              <a:rPr lang="ru-RU" sz="1600" dirty="0" smtClean="0">
                <a:latin typeface="Arial" pitchFamily="34" charset="0"/>
                <a:cs typeface="Arial" pitchFamily="34" charset="0"/>
              </a:rPr>
              <a:t>Сведения об оплате </a:t>
            </a:r>
            <a:r>
              <a:rPr lang="x-none" sz="1600" b="1" smtClean="0">
                <a:solidFill>
                  <a:srgbClr val="FF0000"/>
                </a:solidFill>
                <a:latin typeface="Arial" pitchFamily="34" charset="0"/>
                <a:cs typeface="Arial" pitchFamily="34" charset="0"/>
              </a:rPr>
              <a:t>государственн</a:t>
            </a:r>
            <a:r>
              <a:rPr lang="ru-RU" sz="1600" b="1" dirty="0" smtClean="0">
                <a:solidFill>
                  <a:srgbClr val="FF0000"/>
                </a:solidFill>
                <a:latin typeface="Arial" pitchFamily="34" charset="0"/>
                <a:cs typeface="Arial" pitchFamily="34" charset="0"/>
              </a:rPr>
              <a:t>ой</a:t>
            </a:r>
            <a:r>
              <a:rPr lang="x-none" sz="1600" b="1" smtClean="0">
                <a:solidFill>
                  <a:srgbClr val="FF0000"/>
                </a:solidFill>
                <a:latin typeface="Arial" pitchFamily="34" charset="0"/>
                <a:cs typeface="Arial" pitchFamily="34" charset="0"/>
              </a:rPr>
              <a:t> пошлин</a:t>
            </a:r>
            <a:r>
              <a:rPr lang="ru-RU" sz="1600" b="1" dirty="0" err="1" smtClean="0">
                <a:solidFill>
                  <a:srgbClr val="FF0000"/>
                </a:solidFill>
                <a:latin typeface="Arial" pitchFamily="34" charset="0"/>
                <a:cs typeface="Arial" pitchFamily="34" charset="0"/>
              </a:rPr>
              <a:t>ы</a:t>
            </a:r>
            <a:r>
              <a:rPr lang="x-none" sz="1600" b="1" smtClean="0">
                <a:solidFill>
                  <a:srgbClr val="FF0000"/>
                </a:solidFill>
                <a:latin typeface="Arial" pitchFamily="34" charset="0"/>
                <a:cs typeface="Arial" pitchFamily="34" charset="0"/>
              </a:rPr>
              <a:t> </a:t>
            </a:r>
            <a:r>
              <a:rPr lang="x-none" sz="1600" smtClean="0">
                <a:latin typeface="Arial" pitchFamily="34" charset="0"/>
                <a:cs typeface="Arial" pitchFamily="34" charset="0"/>
              </a:rPr>
              <a:t>за процедуру </a:t>
            </a:r>
            <a:r>
              <a:rPr lang="ru-RU" sz="1600" dirty="0" smtClean="0">
                <a:latin typeface="Arial" pitchFamily="34" charset="0"/>
                <a:cs typeface="Arial" pitchFamily="34" charset="0"/>
              </a:rPr>
              <a:t>получения дубликата </a:t>
            </a:r>
            <a:r>
              <a:rPr lang="x-none" sz="1600" smtClean="0">
                <a:latin typeface="Arial" pitchFamily="34" charset="0"/>
                <a:cs typeface="Arial" pitchFamily="34" charset="0"/>
              </a:rPr>
              <a:t>регистрационного удостоверения на медицинское изделие</a:t>
            </a:r>
            <a:r>
              <a:rPr lang="ru-RU" sz="1600" dirty="0" smtClean="0">
                <a:solidFill>
                  <a:schemeClr val="tx1"/>
                </a:solidFill>
                <a:latin typeface="Arial" panose="020B0604020202020204" pitchFamily="34" charset="0"/>
                <a:cs typeface="Arial" panose="020B0604020202020204" pitchFamily="34" charset="0"/>
              </a:rPr>
              <a:t>, которая составляет</a:t>
            </a:r>
            <a:r>
              <a:rPr lang="ru-RU" sz="1600" dirty="0" smtClean="0">
                <a:solidFill>
                  <a:srgbClr val="FF0000"/>
                </a:solidFill>
                <a:latin typeface="Arial" panose="020B0604020202020204" pitchFamily="34" charset="0"/>
                <a:cs typeface="Arial" panose="020B0604020202020204" pitchFamily="34" charset="0"/>
              </a:rPr>
              <a:t/>
            </a:r>
            <a:br>
              <a:rPr lang="ru-RU" sz="1600" dirty="0" smtClean="0">
                <a:solidFill>
                  <a:srgbClr val="FF0000"/>
                </a:solidFill>
                <a:latin typeface="Arial" panose="020B0604020202020204" pitchFamily="34" charset="0"/>
                <a:cs typeface="Arial" panose="020B0604020202020204" pitchFamily="34" charset="0"/>
              </a:rPr>
            </a:br>
            <a:r>
              <a:rPr lang="ru-RU" sz="1600" b="1" dirty="0" smtClean="0">
                <a:solidFill>
                  <a:srgbClr val="FF0000"/>
                </a:solidFill>
                <a:latin typeface="Arial" panose="020B0604020202020204" pitchFamily="34" charset="0"/>
                <a:cs typeface="Arial" panose="020B0604020202020204" pitchFamily="34" charset="0"/>
              </a:rPr>
              <a:t>1500 рублей</a:t>
            </a:r>
            <a:endParaRPr lang="ru-RU" sz="1600" b="1" dirty="0">
              <a:solidFill>
                <a:schemeClr val="tx1"/>
              </a:solidFill>
              <a:latin typeface="Arial" panose="020B0604020202020204" pitchFamily="34" charset="0"/>
              <a:cs typeface="Arial" panose="020B0604020202020204" pitchFamily="34" charset="0"/>
            </a:endParaRPr>
          </a:p>
        </p:txBody>
      </p:sp>
      <p:sp>
        <p:nvSpPr>
          <p:cNvPr id="19" name="Скругленный прямоугольник 18"/>
          <p:cNvSpPr/>
          <p:nvPr/>
        </p:nvSpPr>
        <p:spPr>
          <a:xfrm>
            <a:off x="1285852" y="6357958"/>
            <a:ext cx="7572428" cy="3571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r"/>
            <a:r>
              <a:rPr lang="ru-RU" sz="1600" i="1" dirty="0" smtClean="0">
                <a:solidFill>
                  <a:schemeClr val="tx1"/>
                </a:solidFill>
                <a:latin typeface="Arial" panose="020B0604020202020204" pitchFamily="34" charset="0"/>
                <a:cs typeface="Arial" panose="020B0604020202020204" pitchFamily="34" charset="0"/>
              </a:rPr>
              <a:t>в случае порчи регистрационного удостоверения на медицинское изделие</a:t>
            </a:r>
            <a:endParaRPr lang="ru-RU" sz="1600" i="1" dirty="0"/>
          </a:p>
        </p:txBody>
      </p:sp>
      <p:sp>
        <p:nvSpPr>
          <p:cNvPr id="20" name="Скругленный прямоугольник 19"/>
          <p:cNvSpPr/>
          <p:nvPr/>
        </p:nvSpPr>
        <p:spPr>
          <a:xfrm>
            <a:off x="285720" y="3857628"/>
            <a:ext cx="8572560"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smtClean="0">
                <a:latin typeface="Arial" pitchFamily="34" charset="0"/>
                <a:cs typeface="Arial" pitchFamily="34" charset="0"/>
              </a:rPr>
              <a:t>Все сведения в заявлении указываются в точности как в утраченном (испорченном) регистрационном удостоверении</a:t>
            </a:r>
            <a:endParaRPr lang="ru-RU" sz="1600" dirty="0">
              <a:latin typeface="Arial" pitchFamily="34" charset="0"/>
              <a:cs typeface="Arial" pitchFamily="34" charset="0"/>
            </a:endParaRPr>
          </a:p>
        </p:txBody>
      </p:sp>
    </p:spTree>
    <p:extLst>
      <p:ext uri="{BB962C8B-B14F-4D97-AF65-F5344CB8AC3E}">
        <p14:creationId xmlns:p14="http://schemas.microsoft.com/office/powerpoint/2010/main" val="73349912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1"/>
          </p:nvPr>
        </p:nvSpPr>
        <p:spPr/>
        <p:txBody>
          <a:bodyPr/>
          <a:lstStyle/>
          <a:p>
            <a:pPr>
              <a:defRPr/>
            </a:pPr>
            <a:fld id="{0B7D4A38-6FD7-4CC8-A241-5461AB35E169}" type="slidenum">
              <a:rPr lang="ru-RU"/>
              <a:pPr>
                <a:defRPr/>
              </a:pPr>
              <a:t>31</a:t>
            </a:fld>
            <a:endParaRPr lang="ru-RU" dirty="0"/>
          </a:p>
        </p:txBody>
      </p:sp>
      <p:sp>
        <p:nvSpPr>
          <p:cNvPr id="15" name="Скругленный прямоугольник 14"/>
          <p:cNvSpPr/>
          <p:nvPr/>
        </p:nvSpPr>
        <p:spPr>
          <a:xfrm>
            <a:off x="285720" y="1285860"/>
            <a:ext cx="8572560" cy="78581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ru-RU" sz="1600" b="1" dirty="0" smtClean="0">
                <a:solidFill>
                  <a:srgbClr val="FF0000"/>
                </a:solidFill>
                <a:latin typeface="Arial" pitchFamily="34" charset="0"/>
                <a:cs typeface="Arial" pitchFamily="34" charset="0"/>
              </a:rPr>
              <a:t>Доверенность от производителя </a:t>
            </a:r>
            <a:r>
              <a:rPr lang="ru-RU" sz="1600" b="1" dirty="0" smtClean="0">
                <a:latin typeface="Arial" pitchFamily="34" charset="0"/>
                <a:cs typeface="Arial" pitchFamily="34" charset="0"/>
              </a:rPr>
              <a:t>медицинского изделия на выдачу дубликата регистрационного удостоверения с заверенным в установленном порядке переводом на русский язык</a:t>
            </a:r>
            <a:endParaRPr lang="ru-RU" sz="1600" b="1" dirty="0">
              <a:latin typeface="Arial" pitchFamily="34" charset="0"/>
              <a:cs typeface="Arial" pitchFamily="34" charset="0"/>
            </a:endParaRPr>
          </a:p>
        </p:txBody>
      </p:sp>
      <p:sp>
        <p:nvSpPr>
          <p:cNvPr id="19" name="Текст 2"/>
          <p:cNvSpPr txBox="1">
            <a:spLocks/>
          </p:cNvSpPr>
          <p:nvPr/>
        </p:nvSpPr>
        <p:spPr>
          <a:xfrm>
            <a:off x="642910" y="115888"/>
            <a:ext cx="8572560" cy="955658"/>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ru-RU" sz="2000" b="1" i="0" u="none" strike="noStrike" kern="1200" cap="none" spc="0" normalizeH="0" baseline="0" noProof="0" smtClean="0">
                <a:ln>
                  <a:noFill/>
                </a:ln>
                <a:solidFill>
                  <a:srgbClr val="002060"/>
                </a:solidFill>
                <a:effectLst/>
                <a:uLnTx/>
                <a:uFillTx/>
                <a:latin typeface="Arial" pitchFamily="34" charset="0"/>
                <a:ea typeface="+mn-ea"/>
                <a:cs typeface="Arial" pitchFamily="34" charset="0"/>
              </a:rPr>
              <a:t>Документы и сведения, предоставляемые для выдачи дубликата регистрационного удостоверения на медицинское изделие</a:t>
            </a:r>
            <a:endParaRPr kumimoji="0" lang="ru-RU" sz="20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endParaRPr>
          </a:p>
        </p:txBody>
      </p:sp>
      <p:sp>
        <p:nvSpPr>
          <p:cNvPr id="20" name="Скругленный прямоугольник 19"/>
          <p:cNvSpPr/>
          <p:nvPr/>
        </p:nvSpPr>
        <p:spPr>
          <a:xfrm>
            <a:off x="928662" y="2285992"/>
            <a:ext cx="7929618" cy="128588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i="1" dirty="0" smtClean="0">
                <a:latin typeface="Arial" pitchFamily="34" charset="0"/>
                <a:cs typeface="Arial" pitchFamily="34" charset="0"/>
              </a:rPr>
              <a:t>1) с указанием причины получения дубликата регистрационного удостоверения на медицинское изделие</a:t>
            </a:r>
          </a:p>
          <a:p>
            <a:pPr algn="just"/>
            <a:r>
              <a:rPr lang="ru-RU" sz="1600" i="1" dirty="0" smtClean="0">
                <a:latin typeface="Arial" pitchFamily="34" charset="0"/>
                <a:cs typeface="Arial" pitchFamily="34" charset="0"/>
              </a:rPr>
              <a:t>2) </a:t>
            </a:r>
            <a:r>
              <a:rPr lang="x-none" sz="1600" i="1" smtClean="0">
                <a:latin typeface="Arial" pitchFamily="34" charset="0"/>
                <a:cs typeface="Arial" pitchFamily="34" charset="0"/>
              </a:rPr>
              <a:t>наделяющая полномочиями представлять интересы</a:t>
            </a:r>
            <a:r>
              <a:rPr lang="ru-RU" sz="1600" i="1" dirty="0" smtClean="0">
                <a:latin typeface="Arial" pitchFamily="34" charset="0"/>
                <a:cs typeface="Arial" pitchFamily="34" charset="0"/>
              </a:rPr>
              <a:t> производителя</a:t>
            </a:r>
            <a:r>
              <a:rPr lang="x-none" sz="1600" i="1" smtClean="0">
                <a:latin typeface="Arial" pitchFamily="34" charset="0"/>
                <a:cs typeface="Arial" pitchFamily="34" charset="0"/>
              </a:rPr>
              <a:t> по вопросам обращения медицинского изделия на территории Российской Федерации</a:t>
            </a:r>
            <a:endParaRPr lang="ru-RU" sz="1600" i="1" dirty="0" smtClean="0">
              <a:latin typeface="Arial" pitchFamily="34" charset="0"/>
              <a:cs typeface="Arial" pitchFamily="34" charset="0"/>
            </a:endParaRPr>
          </a:p>
        </p:txBody>
      </p:sp>
      <p:sp>
        <p:nvSpPr>
          <p:cNvPr id="21" name="Скругленный прямоугольник 20"/>
          <p:cNvSpPr/>
          <p:nvPr/>
        </p:nvSpPr>
        <p:spPr>
          <a:xfrm>
            <a:off x="1071538" y="5786454"/>
            <a:ext cx="7858180" cy="78581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r>
              <a:rPr lang="ru-RU" sz="1600" i="1" dirty="0" smtClean="0">
                <a:solidFill>
                  <a:schemeClr val="tx1"/>
                </a:solidFill>
                <a:latin typeface="Arial" panose="020B0604020202020204" pitchFamily="34" charset="0"/>
                <a:cs typeface="Arial" panose="020B0604020202020204" pitchFamily="34" charset="0"/>
              </a:rPr>
              <a:t>в </a:t>
            </a:r>
            <a:r>
              <a:rPr lang="ru-RU" sz="1600" i="1" dirty="0">
                <a:solidFill>
                  <a:schemeClr val="tx1"/>
                </a:solidFill>
                <a:latin typeface="Arial" panose="020B0604020202020204" pitchFamily="34" charset="0"/>
                <a:cs typeface="Arial" panose="020B0604020202020204" pitchFamily="34" charset="0"/>
              </a:rPr>
              <a:t>случае если производитель уполномочил </a:t>
            </a:r>
            <a:r>
              <a:rPr lang="ru-RU" sz="1600" i="1" dirty="0" smtClean="0">
                <a:solidFill>
                  <a:schemeClr val="tx1"/>
                </a:solidFill>
                <a:latin typeface="Arial" panose="020B0604020202020204" pitchFamily="34" charset="0"/>
                <a:cs typeface="Arial" panose="020B0604020202020204" pitchFamily="34" charset="0"/>
              </a:rPr>
              <a:t>на получение дубликата третье </a:t>
            </a:r>
            <a:r>
              <a:rPr lang="ru-RU" sz="1600" i="1" dirty="0">
                <a:solidFill>
                  <a:schemeClr val="tx1"/>
                </a:solidFill>
                <a:latin typeface="Arial" panose="020B0604020202020204" pitchFamily="34" charset="0"/>
                <a:cs typeface="Arial" panose="020B0604020202020204" pitchFamily="34" charset="0"/>
              </a:rPr>
              <a:t>лицо, </a:t>
            </a:r>
            <a:r>
              <a:rPr lang="ru-RU" sz="1600" i="1" dirty="0" smtClean="0">
                <a:solidFill>
                  <a:schemeClr val="tx1"/>
                </a:solidFill>
                <a:latin typeface="Arial" panose="020B0604020202020204" pitchFamily="34" charset="0"/>
                <a:cs typeface="Arial" panose="020B0604020202020204" pitchFamily="34" charset="0"/>
              </a:rPr>
              <a:t>не поименованное </a:t>
            </a:r>
            <a:r>
              <a:rPr lang="ru-RU" sz="1600" i="1" dirty="0">
                <a:solidFill>
                  <a:schemeClr val="tx1"/>
                </a:solidFill>
                <a:latin typeface="Arial" panose="020B0604020202020204" pitchFamily="34" charset="0"/>
                <a:cs typeface="Arial" panose="020B0604020202020204" pitchFamily="34" charset="0"/>
              </a:rPr>
              <a:t>в регистрационном удостоверении </a:t>
            </a:r>
            <a:r>
              <a:rPr lang="ru-RU" sz="1600" i="1" dirty="0" smtClean="0">
                <a:solidFill>
                  <a:schemeClr val="tx1"/>
                </a:solidFill>
                <a:latin typeface="Arial" panose="020B0604020202020204" pitchFamily="34" charset="0"/>
                <a:cs typeface="Arial" panose="020B0604020202020204" pitchFamily="34" charset="0"/>
              </a:rPr>
              <a:t>(регистрационном </a:t>
            </a:r>
            <a:r>
              <a:rPr lang="ru-RU" sz="1600" i="1" dirty="0" err="1" smtClean="0">
                <a:solidFill>
                  <a:schemeClr val="tx1"/>
                </a:solidFill>
                <a:latin typeface="Arial" panose="020B0604020202020204" pitchFamily="34" charset="0"/>
                <a:cs typeface="Arial" panose="020B0604020202020204" pitchFamily="34" charset="0"/>
              </a:rPr>
              <a:t>досьедосье</a:t>
            </a:r>
            <a:r>
              <a:rPr lang="ru-RU" sz="1600" i="1" dirty="0">
                <a:solidFill>
                  <a:schemeClr val="tx1"/>
                </a:solidFill>
                <a:latin typeface="Arial" panose="020B0604020202020204" pitchFamily="34" charset="0"/>
                <a:cs typeface="Arial" panose="020B0604020202020204" pitchFamily="34" charset="0"/>
              </a:rPr>
              <a:t>) на получение </a:t>
            </a:r>
            <a:r>
              <a:rPr lang="ru-RU" sz="1600" i="1" dirty="0" smtClean="0">
                <a:solidFill>
                  <a:schemeClr val="tx1"/>
                </a:solidFill>
                <a:latin typeface="Arial" panose="020B0604020202020204" pitchFamily="34" charset="0"/>
                <a:cs typeface="Arial" panose="020B0604020202020204" pitchFamily="34" charset="0"/>
              </a:rPr>
              <a:t>дубликата</a:t>
            </a:r>
            <a:endParaRPr lang="ru-RU" sz="1600" i="1" dirty="0">
              <a:solidFill>
                <a:schemeClr val="tx1"/>
              </a:solidFill>
              <a:latin typeface="Arial" panose="020B0604020202020204" pitchFamily="34" charset="0"/>
              <a:cs typeface="Arial" panose="020B0604020202020204" pitchFamily="34" charset="0"/>
            </a:endParaRPr>
          </a:p>
        </p:txBody>
      </p:sp>
      <p:sp>
        <p:nvSpPr>
          <p:cNvPr id="22" name="Скругленный прямоугольник 21"/>
          <p:cNvSpPr/>
          <p:nvPr/>
        </p:nvSpPr>
        <p:spPr>
          <a:xfrm>
            <a:off x="357158" y="3786190"/>
            <a:ext cx="8572560" cy="928694"/>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ru-RU" b="1" dirty="0" smtClean="0">
                <a:latin typeface="Arial" pitchFamily="34" charset="0"/>
                <a:cs typeface="Arial" pitchFamily="34" charset="0"/>
              </a:rPr>
              <a:t>Возможно представление </a:t>
            </a:r>
            <a:r>
              <a:rPr lang="ru-RU" b="1" dirty="0" smtClean="0">
                <a:solidFill>
                  <a:srgbClr val="FF0000"/>
                </a:solidFill>
                <a:latin typeface="Arial" pitchFamily="34" charset="0"/>
                <a:cs typeface="Arial" pitchFamily="34" charset="0"/>
              </a:rPr>
              <a:t>письма от производителя </a:t>
            </a:r>
            <a:r>
              <a:rPr lang="ru-RU" b="1" dirty="0" smtClean="0">
                <a:latin typeface="Arial" pitchFamily="34" charset="0"/>
                <a:cs typeface="Arial" pitchFamily="34" charset="0"/>
              </a:rPr>
              <a:t>медицинского изделия с указанием причины получения дубликата регистрационного удостоверения на медицинское изделие</a:t>
            </a:r>
            <a:endParaRPr lang="ru-RU" b="1" dirty="0">
              <a:latin typeface="Arial" pitchFamily="34" charset="0"/>
              <a:cs typeface="Arial" pitchFamily="34" charset="0"/>
            </a:endParaRPr>
          </a:p>
        </p:txBody>
      </p:sp>
      <p:sp>
        <p:nvSpPr>
          <p:cNvPr id="23" name="Скругленный прямоугольник 22"/>
          <p:cNvSpPr/>
          <p:nvPr/>
        </p:nvSpPr>
        <p:spPr>
          <a:xfrm>
            <a:off x="357158" y="4857760"/>
            <a:ext cx="8572560" cy="78579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r>
              <a:rPr lang="ru-RU" sz="1600" b="1" dirty="0" smtClean="0">
                <a:solidFill>
                  <a:srgbClr val="FF0000"/>
                </a:solidFill>
                <a:latin typeface="Arial" panose="020B0604020202020204" pitchFamily="34" charset="0"/>
                <a:cs typeface="Arial" panose="020B0604020202020204" pitchFamily="34" charset="0"/>
              </a:rPr>
              <a:t>Сведения об </a:t>
            </a:r>
            <a:r>
              <a:rPr lang="ru-RU" sz="1600" b="1" dirty="0">
                <a:solidFill>
                  <a:srgbClr val="FF0000"/>
                </a:solidFill>
                <a:latin typeface="Arial" panose="020B0604020202020204" pitchFamily="34" charset="0"/>
                <a:cs typeface="Arial" panose="020B0604020202020204" pitchFamily="34" charset="0"/>
              </a:rPr>
              <a:t>отзыве </a:t>
            </a:r>
            <a:r>
              <a:rPr lang="ru-RU" sz="1600" b="1" dirty="0">
                <a:solidFill>
                  <a:schemeClr val="tx1"/>
                </a:solidFill>
                <a:latin typeface="Arial" panose="020B0604020202020204" pitchFamily="34" charset="0"/>
                <a:cs typeface="Arial" panose="020B0604020202020204" pitchFamily="34" charset="0"/>
              </a:rPr>
              <a:t>ранее выданной </a:t>
            </a:r>
            <a:r>
              <a:rPr lang="ru-RU" sz="1600" b="1" dirty="0" smtClean="0">
                <a:solidFill>
                  <a:srgbClr val="FF0000"/>
                </a:solidFill>
                <a:latin typeface="Arial" panose="020B0604020202020204" pitchFamily="34" charset="0"/>
                <a:cs typeface="Arial" panose="020B0604020202020204" pitchFamily="34" charset="0"/>
              </a:rPr>
              <a:t>доверенности/уведомление </a:t>
            </a:r>
            <a:r>
              <a:rPr lang="ru-RU" sz="1600" b="1" dirty="0" smtClean="0">
                <a:solidFill>
                  <a:schemeClr val="tx1"/>
                </a:solidFill>
                <a:latin typeface="Arial" panose="020B0604020202020204" pitchFamily="34" charset="0"/>
                <a:cs typeface="Arial" panose="020B0604020202020204" pitchFamily="34" charset="0"/>
              </a:rPr>
              <a:t>заявителя при первичной регистрации </a:t>
            </a:r>
            <a:r>
              <a:rPr lang="ru-RU" sz="1600" b="1" dirty="0" smtClean="0">
                <a:solidFill>
                  <a:srgbClr val="FF0000"/>
                </a:solidFill>
                <a:latin typeface="Arial" panose="020B0604020202020204" pitchFamily="34" charset="0"/>
                <a:cs typeface="Arial" panose="020B0604020202020204" pitchFamily="34" charset="0"/>
              </a:rPr>
              <a:t>о </a:t>
            </a:r>
            <a:r>
              <a:rPr lang="ru-RU" sz="1600" b="1" dirty="0">
                <a:solidFill>
                  <a:srgbClr val="FF0000"/>
                </a:solidFill>
                <a:latin typeface="Arial" panose="020B0604020202020204" pitchFamily="34" charset="0"/>
                <a:cs typeface="Arial" panose="020B0604020202020204" pitchFamily="34" charset="0"/>
              </a:rPr>
              <a:t>получении </a:t>
            </a:r>
            <a:r>
              <a:rPr lang="ru-RU" sz="1600" b="1" dirty="0">
                <a:solidFill>
                  <a:schemeClr val="tx1"/>
                </a:solidFill>
                <a:latin typeface="Arial" panose="020B0604020202020204" pitchFamily="34" charset="0"/>
                <a:cs typeface="Arial" panose="020B0604020202020204" pitchFamily="34" charset="0"/>
              </a:rPr>
              <a:t>дубликата </a:t>
            </a:r>
            <a:r>
              <a:rPr lang="ru-RU" sz="1600" b="1" dirty="0" smtClean="0">
                <a:solidFill>
                  <a:schemeClr val="tx1"/>
                </a:solidFill>
                <a:latin typeface="Arial" panose="020B0604020202020204" pitchFamily="34" charset="0"/>
                <a:cs typeface="Arial" panose="020B0604020202020204" pitchFamily="34" charset="0"/>
              </a:rPr>
              <a:t>регистрационного удостоверения третьим лицом </a:t>
            </a:r>
            <a:endParaRPr lang="ru-RU" sz="1600" b="1"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4991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714348" y="142852"/>
            <a:ext cx="8501122" cy="928694"/>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Часто встречающиеся основания для отказа в выдаче дубликата регистрационного удостоверения на медицинское изделие</a:t>
            </a:r>
          </a:p>
        </p:txBody>
      </p:sp>
      <p:sp>
        <p:nvSpPr>
          <p:cNvPr id="5" name="Скругленный прямоугольник 4"/>
          <p:cNvSpPr/>
          <p:nvPr/>
        </p:nvSpPr>
        <p:spPr>
          <a:xfrm>
            <a:off x="214282" y="1357298"/>
            <a:ext cx="857256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Некорректное оформление доверенности или ее отсутствие</a:t>
            </a:r>
            <a:endParaRPr lang="ru-RU" b="1" dirty="0">
              <a:latin typeface="Arial" pitchFamily="34" charset="0"/>
              <a:cs typeface="Arial" pitchFamily="34" charset="0"/>
            </a:endParaRPr>
          </a:p>
        </p:txBody>
      </p:sp>
      <p:sp>
        <p:nvSpPr>
          <p:cNvPr id="6" name="Скругленный прямоугольник 5"/>
          <p:cNvSpPr/>
          <p:nvPr/>
        </p:nvSpPr>
        <p:spPr>
          <a:xfrm>
            <a:off x="285720" y="3286124"/>
            <a:ext cx="8501122"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FontTx/>
              <a:buNone/>
            </a:pPr>
            <a:r>
              <a:rPr lang="ru-RU" b="1" dirty="0" smtClean="0">
                <a:latin typeface="Arial" pitchFamily="34" charset="0"/>
                <a:cs typeface="Arial" pitchFamily="34" charset="0"/>
              </a:rPr>
              <a:t>Не представлены сведения от производителя о причине получения дубликата</a:t>
            </a:r>
          </a:p>
        </p:txBody>
      </p:sp>
      <p:sp>
        <p:nvSpPr>
          <p:cNvPr id="7" name="Скругленный прямоугольник 6"/>
          <p:cNvSpPr/>
          <p:nvPr/>
        </p:nvSpPr>
        <p:spPr>
          <a:xfrm>
            <a:off x="928662" y="2143116"/>
            <a:ext cx="7858180" cy="92869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x-none" sz="1600" i="1" dirty="0" smtClean="0">
                <a:latin typeface="Arial" pitchFamily="34" charset="0"/>
                <a:cs typeface="Arial" pitchFamily="34" charset="0"/>
              </a:rPr>
              <a:t>не представлена доверенность от производителя медицинского изделия, наделяющая полномочиями представлять его интересы по вопросам обращения медицинского изделия на территории Российской Федерации</a:t>
            </a:r>
            <a:endParaRPr lang="ru-RU" sz="1600" i="1" dirty="0">
              <a:latin typeface="Arial" pitchFamily="34" charset="0"/>
              <a:cs typeface="Arial" pitchFamily="34" charset="0"/>
            </a:endParaRPr>
          </a:p>
        </p:txBody>
      </p:sp>
      <p:sp>
        <p:nvSpPr>
          <p:cNvPr id="8" name="Скругленный прямоугольник 7"/>
          <p:cNvSpPr/>
          <p:nvPr/>
        </p:nvSpPr>
        <p:spPr>
          <a:xfrm>
            <a:off x="285720" y="4214818"/>
            <a:ext cx="8501122" cy="50006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FontTx/>
              <a:buNone/>
            </a:pPr>
            <a:r>
              <a:rPr lang="ru-RU" b="1" dirty="0" smtClean="0">
                <a:latin typeface="Arial" pitchFamily="34" charset="0"/>
                <a:cs typeface="Arial" pitchFamily="34" charset="0"/>
              </a:rPr>
              <a:t>Указаны некорректные причины выдачи дубликата</a:t>
            </a:r>
          </a:p>
        </p:txBody>
      </p:sp>
      <p:sp>
        <p:nvSpPr>
          <p:cNvPr id="9" name="Скругленный прямоугольник 8"/>
          <p:cNvSpPr/>
          <p:nvPr/>
        </p:nvSpPr>
        <p:spPr>
          <a:xfrm>
            <a:off x="285720" y="5857892"/>
            <a:ext cx="8501122"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FontTx/>
              <a:buNone/>
            </a:pPr>
            <a:r>
              <a:rPr lang="ru-RU" b="1" dirty="0" smtClean="0">
                <a:latin typeface="Arial" pitchFamily="34" charset="0"/>
                <a:cs typeface="Arial" pitchFamily="34" charset="0"/>
              </a:rPr>
              <a:t>Не представлены сведения об уплате государственной пошлины</a:t>
            </a:r>
          </a:p>
        </p:txBody>
      </p:sp>
      <p:sp>
        <p:nvSpPr>
          <p:cNvPr id="10" name="Скругленный прямоугольник 9"/>
          <p:cNvSpPr/>
          <p:nvPr/>
        </p:nvSpPr>
        <p:spPr>
          <a:xfrm>
            <a:off x="1071538" y="4929198"/>
            <a:ext cx="7715304" cy="714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marL="1703388" indent="-1438275" algn="just">
              <a:buFontTx/>
              <a:buNone/>
            </a:pPr>
            <a:r>
              <a:rPr lang="ru-RU" i="1" dirty="0" smtClean="0">
                <a:solidFill>
                  <a:srgbClr val="FF0000"/>
                </a:solidFill>
                <a:latin typeface="Arial" pitchFamily="34" charset="0"/>
                <a:cs typeface="Arial" pitchFamily="34" charset="0"/>
              </a:rPr>
              <a:t>Например:</a:t>
            </a:r>
            <a:r>
              <a:rPr lang="ru-RU" i="1" dirty="0" smtClean="0">
                <a:latin typeface="Arial" pitchFamily="34" charset="0"/>
                <a:cs typeface="Arial" pitchFamily="34" charset="0"/>
              </a:rPr>
              <a:t> «просим повторно выдать свидетельство о регистрации на медицинское изделие»</a:t>
            </a:r>
          </a:p>
        </p:txBody>
      </p:sp>
    </p:spTree>
    <p:extLst>
      <p:ext uri="{BB962C8B-B14F-4D97-AF65-F5344CB8AC3E}">
        <p14:creationId xmlns:p14="http://schemas.microsoft.com/office/powerpoint/2010/main" val="86627951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33</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85720" y="1643050"/>
            <a:ext cx="8568952" cy="3046988"/>
          </a:xfrm>
          <a:prstGeom prst="rect">
            <a:avLst/>
          </a:prstGeom>
          <a:noFill/>
        </p:spPr>
        <p:txBody>
          <a:bodyPr wrap="square" rtlCol="0">
            <a:spAutoFit/>
          </a:bodyPr>
          <a:lstStyle/>
          <a:p>
            <a:pPr algn="ctr"/>
            <a:r>
              <a:rPr lang="ru-RU" sz="3200" b="1" dirty="0" smtClean="0">
                <a:solidFill>
                  <a:srgbClr val="C00000"/>
                </a:solidFill>
                <a:latin typeface="Arial" pitchFamily="34" charset="0"/>
                <a:ea typeface="ＭＳ Ｐゴシック" pitchFamily="34" charset="-128"/>
                <a:cs typeface="Arial" pitchFamily="34" charset="0"/>
              </a:rPr>
              <a:t>Основные нарушения и недостатки при рассмотрении комплектов регистрационной документации при проведении экспертизы по п.55 Правил государственной регистрации медицинских изделий</a:t>
            </a:r>
            <a:endParaRPr lang="ru-RU" sz="3200" b="1" dirty="0">
              <a:solidFill>
                <a:srgbClr val="C00000"/>
              </a:solidFill>
              <a:latin typeface="Arial" pitchFamily="34" charset="0"/>
              <a:ea typeface="ＭＳ Ｐゴシック" pitchFamily="34" charset="-128"/>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34</a:t>
            </a:fld>
            <a:endParaRPr lang="ru-RU" dirty="0"/>
          </a:p>
        </p:txBody>
      </p:sp>
    </p:spTree>
    <p:extLst>
      <p:ext uri="{BB962C8B-B14F-4D97-AF65-F5344CB8AC3E}">
        <p14:creationId xmlns:p14="http://schemas.microsoft.com/office/powerpoint/2010/main" val="23741298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lnSpcReduction="10000"/>
          </a:bodyPr>
          <a:lstStyle/>
          <a:p>
            <a:pPr algn="ctr"/>
            <a:r>
              <a:rPr lang="ru-RU" b="1" dirty="0">
                <a:solidFill>
                  <a:srgbClr val="002060"/>
                </a:solidFill>
                <a:latin typeface="Arial" pitchFamily="34" charset="0"/>
                <a:cs typeface="Arial" pitchFamily="34" charset="0"/>
              </a:rPr>
              <a:t>Нормативно-правовые акты, регламентирующие процедуры регистрации медицинских изделий и внесения изменений в регистрационные удостоверения на медицинские изделия</a:t>
            </a:r>
            <a:endParaRPr lang="ru-RU" b="1" dirty="0" smtClean="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35</a:t>
            </a:fld>
            <a:endParaRPr lang="ru-RU" dirty="0"/>
          </a:p>
        </p:txBody>
      </p:sp>
      <p:sp>
        <p:nvSpPr>
          <p:cNvPr id="10" name="Скругленный прямоугольник 9"/>
          <p:cNvSpPr/>
          <p:nvPr/>
        </p:nvSpPr>
        <p:spPr>
          <a:xfrm>
            <a:off x="328554" y="1570472"/>
            <a:ext cx="8386850" cy="121045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r>
              <a:rPr lang="ru-RU" sz="1900" b="1" dirty="0" smtClean="0">
                <a:solidFill>
                  <a:srgbClr val="002060"/>
                </a:solidFill>
                <a:latin typeface="Arial" pitchFamily="34" charset="0"/>
                <a:cs typeface="Arial" pitchFamily="34" charset="0"/>
              </a:rPr>
              <a:t>1. Постановление Правительства Российской Федерации                          от 27.12.2012 № 1416 «Об утверждении Правил государственной регистрации медицинских изделий</a:t>
            </a:r>
            <a:r>
              <a:rPr lang="ru-RU" sz="1900" b="1" dirty="0">
                <a:solidFill>
                  <a:srgbClr val="002060"/>
                </a:solidFill>
                <a:latin typeface="Arial" pitchFamily="34" charset="0"/>
                <a:cs typeface="Arial" pitchFamily="34" charset="0"/>
              </a:rPr>
              <a:t>» в редакции постановлений Правительства Российской Федерации :</a:t>
            </a:r>
          </a:p>
        </p:txBody>
      </p:sp>
      <p:sp>
        <p:nvSpPr>
          <p:cNvPr id="7" name="Скругленный прямоугольник 6"/>
          <p:cNvSpPr/>
          <p:nvPr/>
        </p:nvSpPr>
        <p:spPr>
          <a:xfrm>
            <a:off x="328554" y="2892454"/>
            <a:ext cx="8386850" cy="824578"/>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 typeface="Wingdings" panose="05000000000000000000" pitchFamily="2" charset="2"/>
              <a:buChar char="§"/>
              <a:defRPr/>
            </a:pPr>
            <a:r>
              <a:rPr lang="ru-RU" b="1" dirty="0">
                <a:solidFill>
                  <a:srgbClr val="002060"/>
                </a:solidFill>
                <a:latin typeface="Arial" pitchFamily="34" charset="0"/>
                <a:cs typeface="Arial" pitchFamily="34" charset="0"/>
              </a:rPr>
              <a:t>от 17.10.2013  № 930 «О внесении изменений в постановление Правительства Российской Федерации от 27 декабря 2012 г. №1416» </a:t>
            </a:r>
          </a:p>
        </p:txBody>
      </p:sp>
      <p:sp>
        <p:nvSpPr>
          <p:cNvPr id="11" name="Скругленный прямоугольник 10"/>
          <p:cNvSpPr/>
          <p:nvPr/>
        </p:nvSpPr>
        <p:spPr>
          <a:xfrm>
            <a:off x="328554" y="3831539"/>
            <a:ext cx="8358246" cy="82159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 typeface="Wingdings" panose="05000000000000000000" pitchFamily="2" charset="2"/>
              <a:buChar char="§"/>
              <a:defRPr/>
            </a:pPr>
            <a:r>
              <a:rPr lang="ru-RU" b="1" dirty="0">
                <a:solidFill>
                  <a:srgbClr val="002060"/>
                </a:solidFill>
                <a:latin typeface="Arial" pitchFamily="34" charset="0"/>
                <a:cs typeface="Arial" pitchFamily="34" charset="0"/>
              </a:rPr>
              <a:t>от 17.07.2014 № 670 «О внесении изменений в Правила государственной регистрации медицинских изделий»</a:t>
            </a:r>
          </a:p>
        </p:txBody>
      </p:sp>
      <p:sp>
        <p:nvSpPr>
          <p:cNvPr id="12" name="Скругленный прямоугольник 11"/>
          <p:cNvSpPr/>
          <p:nvPr/>
        </p:nvSpPr>
        <p:spPr>
          <a:xfrm>
            <a:off x="332742" y="4822130"/>
            <a:ext cx="8386850" cy="163120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a:defRPr/>
            </a:pPr>
            <a:r>
              <a:rPr lang="ru-RU" sz="1900" b="1" dirty="0" smtClean="0">
                <a:solidFill>
                  <a:srgbClr val="002060"/>
                </a:solidFill>
                <a:latin typeface="Arial" pitchFamily="34" charset="0"/>
                <a:cs typeface="Arial" pitchFamily="34" charset="0"/>
              </a:rPr>
              <a:t>2. Приказ Минздрава России от </a:t>
            </a:r>
            <a:r>
              <a:rPr lang="ru-RU" sz="1900" b="1" dirty="0">
                <a:solidFill>
                  <a:srgbClr val="002060"/>
                </a:solidFill>
                <a:latin typeface="Arial" pitchFamily="34" charset="0"/>
                <a:cs typeface="Arial" pitchFamily="34" charset="0"/>
              </a:rPr>
              <a:t>14.10.2013 № 737н </a:t>
            </a:r>
            <a:r>
              <a:rPr lang="ru-RU" sz="1900" b="1" dirty="0" smtClean="0">
                <a:solidFill>
                  <a:srgbClr val="002060"/>
                </a:solidFill>
                <a:latin typeface="Arial" pitchFamily="34" charset="0"/>
                <a:cs typeface="Arial" pitchFamily="34" charset="0"/>
              </a:rPr>
              <a:t>                                 «</a:t>
            </a:r>
            <a:r>
              <a:rPr lang="ru-RU" sz="1900" b="1" dirty="0">
                <a:solidFill>
                  <a:srgbClr val="002060"/>
                </a:solidFill>
                <a:latin typeface="Arial" pitchFamily="34" charset="0"/>
                <a:cs typeface="Arial" pitchFamily="34" charset="0"/>
              </a:rPr>
              <a:t>Об утверждении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a:t>
            </a:r>
          </a:p>
        </p:txBody>
      </p:sp>
    </p:spTree>
    <p:extLst>
      <p:ext uri="{BB962C8B-B14F-4D97-AF65-F5344CB8AC3E}">
        <p14:creationId xmlns:p14="http://schemas.microsoft.com/office/powerpoint/2010/main" val="7334991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Текст 2"/>
          <p:cNvSpPr>
            <a:spLocks noGrp="1"/>
          </p:cNvSpPr>
          <p:nvPr>
            <p:ph type="body" idx="1"/>
          </p:nvPr>
        </p:nvSpPr>
        <p:spPr>
          <a:xfrm>
            <a:off x="714348" y="115888"/>
            <a:ext cx="8437590" cy="955658"/>
          </a:xfrm>
        </p:spPr>
        <p:txBody>
          <a:bodyPr anchor="ctr">
            <a:normAutofit lnSpcReduction="10000"/>
          </a:bodyPr>
          <a:lstStyle/>
          <a:p>
            <a:pPr algn="ctr"/>
            <a:r>
              <a:rPr lang="ru-RU" b="1" dirty="0">
                <a:solidFill>
                  <a:srgbClr val="002060"/>
                </a:solidFill>
                <a:latin typeface="Arial" pitchFamily="34" charset="0"/>
                <a:cs typeface="Arial" pitchFamily="34" charset="0"/>
              </a:rPr>
              <a:t>Государственная пошлина, предусмотренная налоговым законодательством Российской </a:t>
            </a:r>
            <a:r>
              <a:rPr lang="ru-RU" b="1" dirty="0" smtClean="0">
                <a:solidFill>
                  <a:srgbClr val="002060"/>
                </a:solidFill>
                <a:latin typeface="Arial" pitchFamily="34" charset="0"/>
                <a:cs typeface="Arial" pitchFamily="34" charset="0"/>
              </a:rPr>
              <a:t>Федерации </a:t>
            </a:r>
            <a:r>
              <a:rPr lang="ru-RU" b="1" dirty="0">
                <a:solidFill>
                  <a:srgbClr val="002060"/>
                </a:solidFill>
                <a:latin typeface="Arial" pitchFamily="34" charset="0"/>
                <a:cs typeface="Arial" pitchFamily="34" charset="0"/>
              </a:rPr>
              <a:t>за процедуру внесения изменений в регистрационные документы</a:t>
            </a:r>
          </a:p>
        </p:txBody>
      </p:sp>
      <p:sp>
        <p:nvSpPr>
          <p:cNvPr id="2" name="Номер слайда 1"/>
          <p:cNvSpPr>
            <a:spLocks noGrp="1"/>
          </p:cNvSpPr>
          <p:nvPr>
            <p:ph type="sldNum" sz="quarter" idx="11"/>
          </p:nvPr>
        </p:nvSpPr>
        <p:spPr/>
        <p:txBody>
          <a:bodyPr/>
          <a:lstStyle/>
          <a:p>
            <a:pPr>
              <a:defRPr/>
            </a:pPr>
            <a:fld id="{8327AA91-B94E-4397-B940-9A46E4D3E8F0}" type="slidenum">
              <a:rPr lang="ru-RU"/>
              <a:pPr>
                <a:defRPr/>
              </a:pPr>
              <a:t>36</a:t>
            </a:fld>
            <a:endParaRPr lang="ru-RU" dirty="0"/>
          </a:p>
        </p:txBody>
      </p:sp>
      <p:sp>
        <p:nvSpPr>
          <p:cNvPr id="10" name="Скругленный прямоугольник 9"/>
          <p:cNvSpPr/>
          <p:nvPr/>
        </p:nvSpPr>
        <p:spPr>
          <a:xfrm>
            <a:off x="372532" y="1861924"/>
            <a:ext cx="8593667" cy="250318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fontAlgn="auto">
              <a:spcBef>
                <a:spcPts val="0"/>
              </a:spcBef>
              <a:spcAft>
                <a:spcPts val="0"/>
              </a:spcAft>
              <a:defRPr/>
            </a:pPr>
            <a:r>
              <a:rPr lang="ru-RU" sz="1900" b="1" dirty="0">
                <a:latin typeface="Arial" pitchFamily="34" charset="0"/>
                <a:cs typeface="Arial" pitchFamily="34" charset="0"/>
              </a:rPr>
              <a:t>Государственная пошлина при процедуре внесения изменений в регистрационные документы в соответствии с пунктом  55 Правил в настоящее время Налоговым Кодексом Российской Федерации </a:t>
            </a:r>
          </a:p>
          <a:p>
            <a:pPr algn="ctr" fontAlgn="auto">
              <a:spcBef>
                <a:spcPts val="0"/>
              </a:spcBef>
              <a:spcAft>
                <a:spcPts val="0"/>
              </a:spcAft>
              <a:defRPr/>
            </a:pPr>
            <a:r>
              <a:rPr lang="ru-RU" sz="2000" b="1" u="sng" dirty="0">
                <a:solidFill>
                  <a:srgbClr val="FF0000"/>
                </a:solidFill>
                <a:latin typeface="Arial" pitchFamily="34" charset="0"/>
                <a:cs typeface="Arial" pitchFamily="34" charset="0"/>
              </a:rPr>
              <a:t>не предусмотрена</a:t>
            </a:r>
          </a:p>
        </p:txBody>
      </p:sp>
    </p:spTree>
    <p:extLst>
      <p:ext uri="{BB962C8B-B14F-4D97-AF65-F5344CB8AC3E}">
        <p14:creationId xmlns:p14="http://schemas.microsoft.com/office/powerpoint/2010/main" val="347945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37</a:t>
            </a:fld>
            <a:endParaRPr lang="ru-RU"/>
          </a:p>
        </p:txBody>
      </p:sp>
      <p:sp>
        <p:nvSpPr>
          <p:cNvPr id="5" name="Прямоугольник 4"/>
          <p:cNvSpPr/>
          <p:nvPr/>
        </p:nvSpPr>
        <p:spPr>
          <a:xfrm>
            <a:off x="714348" y="71414"/>
            <a:ext cx="8429652" cy="1000132"/>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Внесение изменений в регистрационную </a:t>
            </a:r>
            <a:r>
              <a:rPr lang="ru-RU" sz="2000" b="1" dirty="0" smtClean="0">
                <a:solidFill>
                  <a:srgbClr val="002060"/>
                </a:solidFill>
                <a:latin typeface="Arial" pitchFamily="34" charset="0"/>
                <a:cs typeface="Arial" pitchFamily="34" charset="0"/>
              </a:rPr>
              <a:t>документацию</a:t>
            </a:r>
          </a:p>
          <a:p>
            <a:pPr algn="ctr"/>
            <a:r>
              <a:rPr lang="ru-RU" sz="2000" b="1" dirty="0" smtClean="0">
                <a:solidFill>
                  <a:srgbClr val="002060"/>
                </a:solidFill>
                <a:latin typeface="Arial" pitchFamily="34" charset="0"/>
                <a:cs typeface="Arial" pitchFamily="34" charset="0"/>
              </a:rPr>
              <a:t>(п</a:t>
            </a:r>
            <a:r>
              <a:rPr lang="ru-RU" sz="2000" b="1" dirty="0">
                <a:solidFill>
                  <a:srgbClr val="002060"/>
                </a:solidFill>
                <a:latin typeface="Arial" pitchFamily="34" charset="0"/>
                <a:cs typeface="Arial" pitchFamily="34" charset="0"/>
              </a:rPr>
              <a:t>. 55 Правил)</a:t>
            </a:r>
          </a:p>
        </p:txBody>
      </p:sp>
      <p:sp>
        <p:nvSpPr>
          <p:cNvPr id="6" name="Скругленный прямоугольник 5"/>
          <p:cNvSpPr/>
          <p:nvPr/>
        </p:nvSpPr>
        <p:spPr>
          <a:xfrm>
            <a:off x="428596" y="1643050"/>
            <a:ext cx="8496944" cy="1872208"/>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latin typeface="Arial" pitchFamily="34" charset="0"/>
                <a:cs typeface="Arial" pitchFamily="34" charset="0"/>
              </a:rPr>
              <a:t>В случае необходимости (по желанию заявителя) внесения изменений в документы, предусмотренные </a:t>
            </a:r>
            <a:r>
              <a:rPr lang="ru-RU" sz="1900" b="1" dirty="0" smtClean="0">
                <a:latin typeface="Arial" pitchFamily="34" charset="0"/>
                <a:cs typeface="Arial" pitchFamily="34" charset="0"/>
              </a:rPr>
              <a:t>подпунктом </a:t>
            </a:r>
            <a:r>
              <a:rPr lang="ru-RU" sz="1900" b="1" dirty="0">
                <a:latin typeface="Arial" pitchFamily="34" charset="0"/>
                <a:cs typeface="Arial" pitchFamily="34" charset="0"/>
              </a:rPr>
              <a:t>"а" </a:t>
            </a:r>
            <a:r>
              <a:rPr lang="ru-RU" sz="1900" b="1" dirty="0" smtClean="0">
                <a:latin typeface="Arial" pitchFamily="34" charset="0"/>
                <a:cs typeface="Arial" pitchFamily="34" charset="0"/>
              </a:rPr>
              <a:t>              пункта </a:t>
            </a:r>
            <a:r>
              <a:rPr lang="ru-RU" sz="1900" b="1" dirty="0">
                <a:latin typeface="Arial" pitchFamily="34" charset="0"/>
                <a:cs typeface="Arial" pitchFamily="34" charset="0"/>
              </a:rPr>
              <a:t>54 настоящих Правил, заявитель направляет в регистрирующий орган заявление о внесении изменений с представлением документов, подтверждающих такие изменения</a:t>
            </a:r>
            <a:r>
              <a:rPr lang="ru-RU" sz="1900" b="1" dirty="0" smtClean="0">
                <a:latin typeface="Arial" pitchFamily="34" charset="0"/>
                <a:cs typeface="Arial" pitchFamily="34" charset="0"/>
              </a:rPr>
              <a:t>.</a:t>
            </a:r>
            <a:endParaRPr lang="ru-RU" sz="1900" b="1" dirty="0">
              <a:latin typeface="Arial" pitchFamily="34" charset="0"/>
              <a:cs typeface="Arial" pitchFamily="34" charset="0"/>
            </a:endParaRPr>
          </a:p>
        </p:txBody>
      </p:sp>
      <p:sp>
        <p:nvSpPr>
          <p:cNvPr id="7" name="Скругленный прямоугольник 6"/>
          <p:cNvSpPr/>
          <p:nvPr/>
        </p:nvSpPr>
        <p:spPr>
          <a:xfrm>
            <a:off x="428596" y="3929066"/>
            <a:ext cx="8496944" cy="130419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smtClean="0">
                <a:latin typeface="Arial" pitchFamily="34" charset="0"/>
                <a:cs typeface="Arial" pitchFamily="34" charset="0"/>
              </a:rPr>
              <a:t> </a:t>
            </a:r>
            <a:r>
              <a:rPr lang="ru-RU" sz="1900" b="1" dirty="0">
                <a:latin typeface="Arial" pitchFamily="34" charset="0"/>
                <a:cs typeface="Arial" pitchFamily="34" charset="0"/>
              </a:rPr>
              <a:t>Заявление составляется в свободной форме с указанием наименования медицинского изделия и номера регистрационного досье, в которое предполагается внести </a:t>
            </a:r>
            <a:r>
              <a:rPr lang="ru-RU" sz="1900" b="1" dirty="0" smtClean="0">
                <a:latin typeface="Arial" pitchFamily="34" charset="0"/>
                <a:cs typeface="Arial" pitchFamily="34" charset="0"/>
              </a:rPr>
              <a:t>актуализированные с учетом внесенных изменений </a:t>
            </a:r>
            <a:r>
              <a:rPr lang="ru-RU" sz="1900" b="1" dirty="0">
                <a:latin typeface="Arial" pitchFamily="34" charset="0"/>
                <a:cs typeface="Arial" pitchFamily="34" charset="0"/>
              </a:rPr>
              <a:t>документы!</a:t>
            </a:r>
            <a:endParaRPr lang="ru-RU" sz="2000" b="1" u="sng" dirty="0">
              <a:solidFill>
                <a:srgbClr val="FF0000"/>
              </a:solidFill>
              <a:latin typeface="Arial" pitchFamily="34" charset="0"/>
              <a:cs typeface="Arial" pitchFamily="34" charset="0"/>
            </a:endParaRPr>
          </a:p>
        </p:txBody>
      </p:sp>
    </p:spTree>
    <p:extLst>
      <p:ext uri="{BB962C8B-B14F-4D97-AF65-F5344CB8AC3E}">
        <p14:creationId xmlns:p14="http://schemas.microsoft.com/office/powerpoint/2010/main" val="19052775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38</a:t>
            </a:fld>
            <a:endParaRPr lang="ru-RU"/>
          </a:p>
        </p:txBody>
      </p:sp>
      <p:sp>
        <p:nvSpPr>
          <p:cNvPr id="5" name="Прямоугольник 4"/>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Внесение изменений в регистрационную </a:t>
            </a:r>
            <a:r>
              <a:rPr lang="ru-RU" sz="2000" b="1" dirty="0" smtClean="0">
                <a:solidFill>
                  <a:srgbClr val="002060"/>
                </a:solidFill>
                <a:latin typeface="Arial" pitchFamily="34" charset="0"/>
                <a:cs typeface="Arial" pitchFamily="34" charset="0"/>
              </a:rPr>
              <a:t>документацию</a:t>
            </a:r>
          </a:p>
          <a:p>
            <a:pPr algn="ctr"/>
            <a:r>
              <a:rPr lang="ru-RU" sz="2000" b="1" dirty="0" smtClean="0">
                <a:solidFill>
                  <a:srgbClr val="002060"/>
                </a:solidFill>
                <a:latin typeface="Arial" pitchFamily="34" charset="0"/>
                <a:cs typeface="Arial" pitchFamily="34" charset="0"/>
              </a:rPr>
              <a:t>(п</a:t>
            </a:r>
            <a:r>
              <a:rPr lang="ru-RU" sz="2000" b="1" dirty="0">
                <a:solidFill>
                  <a:srgbClr val="002060"/>
                </a:solidFill>
                <a:latin typeface="Arial" pitchFamily="34" charset="0"/>
                <a:cs typeface="Arial" pitchFamily="34" charset="0"/>
              </a:rPr>
              <a:t>. 55 Правил)</a:t>
            </a:r>
          </a:p>
        </p:txBody>
      </p:sp>
      <p:sp>
        <p:nvSpPr>
          <p:cNvPr id="6" name="Скругленный прямоугольник 5"/>
          <p:cNvSpPr/>
          <p:nvPr/>
        </p:nvSpPr>
        <p:spPr>
          <a:xfrm>
            <a:off x="285720" y="1142984"/>
            <a:ext cx="8639820" cy="77541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latin typeface="Arial" pitchFamily="34" charset="0"/>
                <a:cs typeface="Arial" pitchFamily="34" charset="0"/>
              </a:rPr>
              <a:t>В случае необходимости внесения изменений в документы, указанные в пункте 10 Правил подпунктах:</a:t>
            </a:r>
          </a:p>
        </p:txBody>
      </p:sp>
      <p:sp>
        <p:nvSpPr>
          <p:cNvPr id="7" name="Скругленный прямоугольник 6"/>
          <p:cNvSpPr/>
          <p:nvPr/>
        </p:nvSpPr>
        <p:spPr>
          <a:xfrm>
            <a:off x="285720" y="3752195"/>
            <a:ext cx="8639820" cy="152560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latin typeface="Arial" pitchFamily="34" charset="0"/>
                <a:cs typeface="Arial" pitchFamily="34" charset="0"/>
              </a:rPr>
              <a:t> Внесение изменений проводится по результатам экспертизы, проведенной в порядке, аналогичном порядку проведения экспертизы качества, эффективности и безопасности медицинского изделия для его государственной регистрации в соответствии с пунктом 21 Правил</a:t>
            </a:r>
            <a:endParaRPr lang="ru-RU" sz="2000" b="1" u="sng" dirty="0">
              <a:solidFill>
                <a:srgbClr val="FF0000"/>
              </a:solidFill>
              <a:latin typeface="Arial" pitchFamily="34" charset="0"/>
              <a:cs typeface="Arial" pitchFamily="34" charset="0"/>
            </a:endParaRPr>
          </a:p>
        </p:txBody>
      </p:sp>
      <p:sp>
        <p:nvSpPr>
          <p:cNvPr id="8" name="Скругленный прямоугольник 7"/>
          <p:cNvSpPr/>
          <p:nvPr/>
        </p:nvSpPr>
        <p:spPr>
          <a:xfrm>
            <a:off x="285720" y="2024003"/>
            <a:ext cx="8639820" cy="64807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 typeface="Wingdings" panose="05000000000000000000" pitchFamily="2" charset="2"/>
              <a:buChar char="§"/>
              <a:defRPr/>
            </a:pPr>
            <a:r>
              <a:rPr lang="ru-RU" b="1" dirty="0">
                <a:solidFill>
                  <a:srgbClr val="002060"/>
                </a:solidFill>
                <a:latin typeface="Arial" pitchFamily="34" charset="0"/>
                <a:cs typeface="Arial" pitchFamily="34" charset="0"/>
              </a:rPr>
              <a:t>«в» техническая документация производителя (изготовителя) на медицинское </a:t>
            </a:r>
            <a:r>
              <a:rPr lang="ru-RU" b="1" dirty="0" smtClean="0">
                <a:solidFill>
                  <a:srgbClr val="002060"/>
                </a:solidFill>
                <a:latin typeface="Arial" pitchFamily="34" charset="0"/>
                <a:cs typeface="Arial" pitchFamily="34" charset="0"/>
              </a:rPr>
              <a:t>изделие</a:t>
            </a:r>
            <a:endParaRPr lang="ru-RU" b="1" dirty="0">
              <a:solidFill>
                <a:srgbClr val="002060"/>
              </a:solidFill>
              <a:latin typeface="Arial" pitchFamily="34" charset="0"/>
              <a:cs typeface="Arial" pitchFamily="34" charset="0"/>
            </a:endParaRPr>
          </a:p>
        </p:txBody>
      </p:sp>
      <p:sp>
        <p:nvSpPr>
          <p:cNvPr id="9" name="Скругленный прямоугольник 8"/>
          <p:cNvSpPr/>
          <p:nvPr/>
        </p:nvSpPr>
        <p:spPr>
          <a:xfrm>
            <a:off x="285720" y="2744083"/>
            <a:ext cx="8639820" cy="920537"/>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 typeface="Wingdings" panose="05000000000000000000" pitchFamily="2" charset="2"/>
              <a:buChar char="§"/>
              <a:defRPr/>
            </a:pPr>
            <a:r>
              <a:rPr lang="ru-RU" b="1" dirty="0">
                <a:solidFill>
                  <a:srgbClr val="002060"/>
                </a:solidFill>
                <a:latin typeface="Arial" pitchFamily="34" charset="0"/>
                <a:cs typeface="Arial" pitchFamily="34" charset="0"/>
              </a:rPr>
              <a:t>«г» эксплуатационная документация производителя (изготовителя) на медицинское изделие, в том числе инструкция по применению или руководство по эксплуатации медицинского изделия</a:t>
            </a:r>
          </a:p>
        </p:txBody>
      </p:sp>
      <p:sp>
        <p:nvSpPr>
          <p:cNvPr id="10" name="Скругленный прямоугольник 9"/>
          <p:cNvSpPr/>
          <p:nvPr/>
        </p:nvSpPr>
        <p:spPr>
          <a:xfrm>
            <a:off x="285720" y="5408379"/>
            <a:ext cx="8639820" cy="130677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600" b="1" i="1" dirty="0" smtClean="0">
                <a:latin typeface="Arial" pitchFamily="34" charset="0"/>
                <a:cs typeface="Arial" pitchFamily="34" charset="0"/>
              </a:rPr>
              <a:t>Такое изменение возможно только</a:t>
            </a:r>
            <a:r>
              <a:rPr lang="ru-RU" sz="1900" b="1" dirty="0" smtClean="0">
                <a:latin typeface="Arial" pitchFamily="34" charset="0"/>
                <a:cs typeface="Arial" pitchFamily="34" charset="0"/>
              </a:rPr>
              <a:t> </a:t>
            </a:r>
            <a:r>
              <a:rPr lang="ru-RU" sz="1600" b="1" i="1" dirty="0" smtClean="0">
                <a:latin typeface="Arial" pitchFamily="34" charset="0"/>
                <a:cs typeface="Arial" pitchFamily="34" charset="0"/>
              </a:rPr>
              <a:t>в </a:t>
            </a:r>
            <a:r>
              <a:rPr lang="ru-RU" sz="1600" b="1" i="1" dirty="0">
                <a:latin typeface="Arial" pitchFamily="34" charset="0"/>
                <a:cs typeface="Arial" pitchFamily="34" charset="0"/>
              </a:rPr>
              <a:t>случае, если изменения не влекут изменения свойств и характеристик, влияющих на качество, эффективность и безопасность медицинского изделия, или совершенствует свойства и характеристики при неизменности функционального назначения и (или) принципа действия медицинского изделия</a:t>
            </a:r>
          </a:p>
        </p:txBody>
      </p:sp>
    </p:spTree>
    <p:extLst>
      <p:ext uri="{BB962C8B-B14F-4D97-AF65-F5344CB8AC3E}">
        <p14:creationId xmlns:p14="http://schemas.microsoft.com/office/powerpoint/2010/main" val="6056656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39</a:t>
            </a:fld>
            <a:endParaRPr lang="ru-RU"/>
          </a:p>
        </p:txBody>
      </p:sp>
      <p:sp>
        <p:nvSpPr>
          <p:cNvPr id="5" name="Прямоугольник 4"/>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Внесение изменений в регистрационную </a:t>
            </a:r>
            <a:r>
              <a:rPr lang="ru-RU" sz="2000" b="1" dirty="0" smtClean="0">
                <a:solidFill>
                  <a:srgbClr val="002060"/>
                </a:solidFill>
                <a:latin typeface="Arial" pitchFamily="34" charset="0"/>
                <a:cs typeface="Arial" pitchFamily="34" charset="0"/>
              </a:rPr>
              <a:t>документацию</a:t>
            </a:r>
          </a:p>
          <a:p>
            <a:pPr algn="ctr"/>
            <a:r>
              <a:rPr lang="ru-RU" sz="2000" b="1" dirty="0" smtClean="0">
                <a:solidFill>
                  <a:srgbClr val="002060"/>
                </a:solidFill>
                <a:latin typeface="Arial" pitchFamily="34" charset="0"/>
                <a:cs typeface="Arial" pitchFamily="34" charset="0"/>
              </a:rPr>
              <a:t>(п</a:t>
            </a:r>
            <a:r>
              <a:rPr lang="ru-RU" sz="2000" b="1" dirty="0">
                <a:solidFill>
                  <a:srgbClr val="002060"/>
                </a:solidFill>
                <a:latin typeface="Arial" pitchFamily="34" charset="0"/>
                <a:cs typeface="Arial" pitchFamily="34" charset="0"/>
              </a:rPr>
              <a:t>. 55 Правил)</a:t>
            </a:r>
          </a:p>
        </p:txBody>
      </p:sp>
      <p:sp>
        <p:nvSpPr>
          <p:cNvPr id="6" name="Скругленный прямоугольник 5"/>
          <p:cNvSpPr/>
          <p:nvPr/>
        </p:nvSpPr>
        <p:spPr>
          <a:xfrm>
            <a:off x="357158" y="1928802"/>
            <a:ext cx="8496944" cy="3401299"/>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latin typeface="Arial" pitchFamily="34" charset="0"/>
                <a:cs typeface="Arial" pitchFamily="34" charset="0"/>
              </a:rPr>
              <a:t>Вне зависимости от причины внесения изменений всегда представляется </a:t>
            </a:r>
            <a:r>
              <a:rPr lang="ru-RU" sz="1900" b="1" u="sng" dirty="0" smtClean="0">
                <a:solidFill>
                  <a:srgbClr val="FF0000"/>
                </a:solidFill>
                <a:latin typeface="Arial" pitchFamily="34" charset="0"/>
                <a:cs typeface="Arial" pitchFamily="34" charset="0"/>
              </a:rPr>
              <a:t>документ </a:t>
            </a:r>
            <a:r>
              <a:rPr lang="ru-RU" sz="1900" b="1" u="sng" dirty="0">
                <a:solidFill>
                  <a:srgbClr val="FF0000"/>
                </a:solidFill>
                <a:latin typeface="Arial" pitchFamily="34" charset="0"/>
                <a:cs typeface="Arial" pitchFamily="34" charset="0"/>
              </a:rPr>
              <a:t>от производителя</a:t>
            </a:r>
            <a:r>
              <a:rPr lang="ru-RU" sz="1900" b="1" dirty="0">
                <a:latin typeface="Arial" pitchFamily="34" charset="0"/>
                <a:cs typeface="Arial" pitchFamily="34" charset="0"/>
              </a:rPr>
              <a:t>, подтверждающий, что внесение изменений не влечет изменения свойств и характеристик, влияющих на качество, эффективность и безопасность медицинского изделия, или совершенствует свойства и характеристики при неизменности функционального назначения и (или) принципа действия медицинского изделия</a:t>
            </a:r>
          </a:p>
        </p:txBody>
      </p:sp>
    </p:spTree>
    <p:extLst>
      <p:ext uri="{BB962C8B-B14F-4D97-AF65-F5344CB8AC3E}">
        <p14:creationId xmlns:p14="http://schemas.microsoft.com/office/powerpoint/2010/main" val="270025548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Текст 2"/>
          <p:cNvSpPr>
            <a:spLocks noGrp="1"/>
          </p:cNvSpPr>
          <p:nvPr>
            <p:ph type="body" idx="1"/>
          </p:nvPr>
        </p:nvSpPr>
        <p:spPr>
          <a:xfrm>
            <a:off x="714348" y="115888"/>
            <a:ext cx="8437590" cy="955658"/>
          </a:xfrm>
        </p:spPr>
        <p:txBody>
          <a:bodyPr anchor="ctr">
            <a:normAutofit/>
          </a:bodyPr>
          <a:lstStyle/>
          <a:p>
            <a:pPr algn="ctr"/>
            <a:r>
              <a:rPr lang="ru-RU" b="1" dirty="0" smtClean="0">
                <a:solidFill>
                  <a:srgbClr val="002060"/>
                </a:solidFill>
                <a:latin typeface="Arial" pitchFamily="34" charset="0"/>
                <a:cs typeface="Arial" pitchFamily="34" charset="0"/>
              </a:rPr>
              <a:t>Замена регистрационного удостоверения</a:t>
            </a:r>
          </a:p>
          <a:p>
            <a:pPr algn="ctr"/>
            <a:r>
              <a:rPr lang="ru-RU" b="1" dirty="0" smtClean="0">
                <a:solidFill>
                  <a:srgbClr val="002060"/>
                </a:solidFill>
                <a:latin typeface="Arial" pitchFamily="34" charset="0"/>
                <a:cs typeface="Arial" pitchFamily="34" charset="0"/>
              </a:rPr>
              <a:t>на медицинское изделие</a:t>
            </a:r>
          </a:p>
        </p:txBody>
      </p:sp>
      <p:sp>
        <p:nvSpPr>
          <p:cNvPr id="2" name="Номер слайда 1"/>
          <p:cNvSpPr>
            <a:spLocks noGrp="1"/>
          </p:cNvSpPr>
          <p:nvPr>
            <p:ph type="sldNum" sz="quarter" idx="11"/>
          </p:nvPr>
        </p:nvSpPr>
        <p:spPr/>
        <p:txBody>
          <a:bodyPr/>
          <a:lstStyle/>
          <a:p>
            <a:pPr>
              <a:defRPr/>
            </a:pPr>
            <a:fld id="{0B7D4A38-6FD7-4CC8-A241-5461AB35E169}" type="slidenum">
              <a:rPr lang="ru-RU"/>
              <a:pPr>
                <a:defRPr/>
              </a:pPr>
              <a:t>4</a:t>
            </a:fld>
            <a:endParaRPr lang="ru-RU" dirty="0"/>
          </a:p>
        </p:txBody>
      </p:sp>
      <p:sp>
        <p:nvSpPr>
          <p:cNvPr id="10" name="Скругленный прямоугольник 9"/>
          <p:cNvSpPr/>
          <p:nvPr/>
        </p:nvSpPr>
        <p:spPr>
          <a:xfrm>
            <a:off x="357158" y="1714488"/>
            <a:ext cx="8358246" cy="85725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ru-RU" sz="1900" b="1" dirty="0" smtClean="0">
                <a:solidFill>
                  <a:srgbClr val="002060"/>
                </a:solidFill>
                <a:latin typeface="Arial" pitchFamily="34" charset="0"/>
                <a:cs typeface="Arial" pitchFamily="34" charset="0"/>
              </a:rPr>
              <a:t>Постановление Правительства Российской Федерации от 27.12.2012 № 1416 «Об утверждении Правил государственной регистрации медицинских изделий» (п. 2б) </a:t>
            </a:r>
            <a:endParaRPr lang="ru-RU" sz="1900" b="1" dirty="0">
              <a:solidFill>
                <a:srgbClr val="002060"/>
              </a:solidFill>
              <a:latin typeface="Arial" pitchFamily="34" charset="0"/>
              <a:cs typeface="Arial" pitchFamily="34" charset="0"/>
            </a:endParaRPr>
          </a:p>
        </p:txBody>
      </p:sp>
      <p:sp>
        <p:nvSpPr>
          <p:cNvPr id="14" name="Скругленный прямоугольник 13"/>
          <p:cNvSpPr/>
          <p:nvPr/>
        </p:nvSpPr>
        <p:spPr>
          <a:xfrm>
            <a:off x="357158" y="4786322"/>
            <a:ext cx="8358246" cy="78581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x-none" b="1" smtClean="0">
                <a:latin typeface="Arial" panose="020B0604020202020204" pitchFamily="34" charset="0"/>
                <a:cs typeface="Arial" panose="020B0604020202020204" pitchFamily="34" charset="0"/>
              </a:rPr>
              <a:t>Замене подлежат </a:t>
            </a:r>
            <a:r>
              <a:rPr lang="x-none" b="1" dirty="0" smtClean="0">
                <a:latin typeface="Arial" panose="020B0604020202020204" pitchFamily="34" charset="0"/>
                <a:cs typeface="Arial" panose="020B0604020202020204" pitchFamily="34" charset="0"/>
              </a:rPr>
              <a:t>регистрационные удостоверения, </a:t>
            </a:r>
            <a:r>
              <a:rPr lang="x-none" b="1" u="sng" dirty="0" smtClean="0">
                <a:latin typeface="Arial" panose="020B0604020202020204" pitchFamily="34" charset="0"/>
                <a:cs typeface="Arial" panose="020B0604020202020204" pitchFamily="34" charset="0"/>
              </a:rPr>
              <a:t>выданные</a:t>
            </a:r>
            <a:r>
              <a:rPr lang="x-none" b="1" dirty="0" smtClean="0">
                <a:latin typeface="Arial" panose="020B0604020202020204" pitchFamily="34" charset="0"/>
                <a:cs typeface="Arial" panose="020B0604020202020204" pitchFamily="34" charset="0"/>
              </a:rPr>
              <a:t> в период </a:t>
            </a:r>
            <a:r>
              <a:rPr lang="x-none" b="1" dirty="0" smtClean="0">
                <a:solidFill>
                  <a:srgbClr val="FF0000"/>
                </a:solidFill>
                <a:latin typeface="Arial" panose="020B0604020202020204" pitchFamily="34" charset="0"/>
                <a:cs typeface="Arial" panose="020B0604020202020204" pitchFamily="34" charset="0"/>
              </a:rPr>
              <a:t>с 1 января 2007 года по 31 декабря 2012 года</a:t>
            </a:r>
            <a:endParaRPr lang="ru-RU" b="1" dirty="0">
              <a:solidFill>
                <a:srgbClr val="FF0000"/>
              </a:solidFill>
              <a:latin typeface="Arial" panose="020B0604020202020204" pitchFamily="34" charset="0"/>
              <a:cs typeface="Arial" panose="020B0604020202020204" pitchFamily="34" charset="0"/>
            </a:endParaRPr>
          </a:p>
        </p:txBody>
      </p:sp>
      <p:sp>
        <p:nvSpPr>
          <p:cNvPr id="7" name="Скругленный прямоугольник 6"/>
          <p:cNvSpPr/>
          <p:nvPr/>
        </p:nvSpPr>
        <p:spPr>
          <a:xfrm>
            <a:off x="357158" y="2714620"/>
            <a:ext cx="8358246" cy="192882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smtClean="0">
                <a:latin typeface="Arial" panose="020B0604020202020204" pitchFamily="34" charset="0"/>
                <a:cs typeface="Arial" panose="020B0604020202020204" pitchFamily="34" charset="0"/>
              </a:rPr>
              <a:t>Регистрационные удостоверения на изделия медицинского назначения и медицинскую технику бессрочного действия, выданные до дня вступления в силу настоящего постановления, действительны и подлежат замене </a:t>
            </a:r>
            <a:r>
              <a:rPr lang="ru-RU" b="1" u="sng" dirty="0" smtClean="0">
                <a:solidFill>
                  <a:srgbClr val="FF0000"/>
                </a:solidFill>
                <a:latin typeface="Arial" panose="020B0604020202020204" pitchFamily="34" charset="0"/>
                <a:cs typeface="Arial" panose="020B0604020202020204" pitchFamily="34" charset="0"/>
              </a:rPr>
              <a:t>до 1 января 2017 г.</a:t>
            </a:r>
            <a:r>
              <a:rPr lang="ru-RU" b="1" dirty="0" smtClean="0">
                <a:latin typeface="Arial" panose="020B0604020202020204" pitchFamily="34" charset="0"/>
                <a:cs typeface="Arial" panose="020B0604020202020204" pitchFamily="34" charset="0"/>
              </a:rPr>
              <a:t> на регистрационные удостоверения по форме, утверждаемой Федеральной службой по надзору в сфере здравоохранения</a:t>
            </a:r>
            <a:endParaRPr lang="ru-RU" b="1" dirty="0">
              <a:latin typeface="Arial" panose="020B0604020202020204" pitchFamily="34" charset="0"/>
              <a:cs typeface="Arial" panose="020B0604020202020204" pitchFamily="34" charset="0"/>
            </a:endParaRPr>
          </a:p>
        </p:txBody>
      </p:sp>
      <p:sp>
        <p:nvSpPr>
          <p:cNvPr id="8" name="Скругленный прямоугольник 7"/>
          <p:cNvSpPr/>
          <p:nvPr/>
        </p:nvSpPr>
        <p:spPr>
          <a:xfrm>
            <a:off x="4572000" y="1214422"/>
            <a:ext cx="4143404" cy="428628"/>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ru-RU" sz="1600" b="1" i="1" dirty="0" smtClean="0">
                <a:solidFill>
                  <a:srgbClr val="0000FF"/>
                </a:solidFill>
              </a:rPr>
              <a:t>Введена с 1 января 2013 года</a:t>
            </a:r>
          </a:p>
        </p:txBody>
      </p:sp>
      <p:sp>
        <p:nvSpPr>
          <p:cNvPr id="9" name="Скругленный прямоугольник 8"/>
          <p:cNvSpPr/>
          <p:nvPr/>
        </p:nvSpPr>
        <p:spPr>
          <a:xfrm>
            <a:off x="357158" y="5715016"/>
            <a:ext cx="8358246" cy="785818"/>
          </a:xfrm>
          <a:prstGeom prst="roundRect">
            <a:avLst/>
          </a:prstGeom>
        </p:spPr>
        <p:style>
          <a:lnRef idx="1">
            <a:schemeClr val="accent3"/>
          </a:lnRef>
          <a:fillRef idx="2">
            <a:schemeClr val="accent3"/>
          </a:fillRef>
          <a:effectRef idx="1">
            <a:schemeClr val="accent3"/>
          </a:effectRef>
          <a:fontRef idx="minor">
            <a:schemeClr val="dk1"/>
          </a:fontRef>
        </p:style>
        <p:txBody>
          <a:bodyPr anchor="ctr"/>
          <a:lstStyle/>
          <a:p>
            <a:pPr algn="just" fontAlgn="auto">
              <a:spcBef>
                <a:spcPts val="0"/>
              </a:spcBef>
              <a:spcAft>
                <a:spcPts val="0"/>
              </a:spcAft>
              <a:defRPr/>
            </a:pPr>
            <a:r>
              <a:rPr lang="ru-RU" b="1" dirty="0" smtClean="0">
                <a:latin typeface="Arial" panose="020B0604020202020204" pitchFamily="34" charset="0"/>
                <a:cs typeface="Arial" panose="020B0604020202020204" pitchFamily="34" charset="0"/>
              </a:rPr>
              <a:t>При </a:t>
            </a:r>
            <a:r>
              <a:rPr lang="x-none" b="1" smtClean="0">
                <a:latin typeface="Arial" panose="020B0604020202020204" pitchFamily="34" charset="0"/>
                <a:cs typeface="Arial" panose="020B0604020202020204" pitchFamily="34" charset="0"/>
              </a:rPr>
              <a:t>замене </a:t>
            </a:r>
            <a:r>
              <a:rPr lang="ru-RU" b="1" dirty="0" smtClean="0">
                <a:solidFill>
                  <a:srgbClr val="FF0000"/>
                </a:solidFill>
                <a:latin typeface="Arial" panose="020B0604020202020204" pitchFamily="34" charset="0"/>
                <a:cs typeface="Arial" panose="020B0604020202020204" pitchFamily="34" charset="0"/>
              </a:rPr>
              <a:t>номер и дата </a:t>
            </a:r>
            <a:r>
              <a:rPr lang="x-none" b="1" smtClean="0">
                <a:latin typeface="Arial" panose="020B0604020202020204" pitchFamily="34" charset="0"/>
                <a:cs typeface="Arial" panose="020B0604020202020204" pitchFamily="34" charset="0"/>
              </a:rPr>
              <a:t>регистрационн</a:t>
            </a:r>
            <a:r>
              <a:rPr lang="ru-RU" b="1" dirty="0" smtClean="0">
                <a:latin typeface="Arial" panose="020B0604020202020204" pitchFamily="34" charset="0"/>
                <a:cs typeface="Arial" panose="020B0604020202020204" pitchFamily="34" charset="0"/>
              </a:rPr>
              <a:t>ого</a:t>
            </a:r>
            <a:r>
              <a:rPr lang="x-none" b="1" smtClean="0">
                <a:latin typeface="Arial" panose="020B0604020202020204" pitchFamily="34" charset="0"/>
                <a:cs typeface="Arial" panose="020B0604020202020204" pitchFamily="34" charset="0"/>
              </a:rPr>
              <a:t> удостоверения</a:t>
            </a:r>
            <a:r>
              <a:rPr lang="ru-RU" b="1" dirty="0" smtClean="0">
                <a:latin typeface="Arial" panose="020B0604020202020204" pitchFamily="34" charset="0"/>
                <a:cs typeface="Arial" panose="020B0604020202020204" pitchFamily="34" charset="0"/>
              </a:rPr>
              <a:t> на медицинское изделие </a:t>
            </a:r>
            <a:r>
              <a:rPr lang="ru-RU" b="1" dirty="0" smtClean="0">
                <a:solidFill>
                  <a:srgbClr val="FF0000"/>
                </a:solidFill>
                <a:latin typeface="Arial" panose="020B0604020202020204" pitchFamily="34" charset="0"/>
                <a:cs typeface="Arial" panose="020B0604020202020204" pitchFamily="34" charset="0"/>
              </a:rPr>
              <a:t>остаются неизменными</a:t>
            </a:r>
            <a:endParaRPr lang="ru-RU"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349912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40</a:t>
            </a:fld>
            <a:endParaRPr lang="ru-RU"/>
          </a:p>
        </p:txBody>
      </p:sp>
      <p:sp>
        <p:nvSpPr>
          <p:cNvPr id="5" name="Прямоугольник 4"/>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Внесение изменений в регистрационную </a:t>
            </a:r>
            <a:r>
              <a:rPr lang="ru-RU" sz="2000" b="1" dirty="0" smtClean="0">
                <a:solidFill>
                  <a:srgbClr val="002060"/>
                </a:solidFill>
                <a:latin typeface="Arial" pitchFamily="34" charset="0"/>
                <a:cs typeface="Arial" pitchFamily="34" charset="0"/>
              </a:rPr>
              <a:t>документацию</a:t>
            </a:r>
          </a:p>
          <a:p>
            <a:pPr algn="ctr"/>
            <a:r>
              <a:rPr lang="ru-RU" sz="2000" b="1" dirty="0" smtClean="0">
                <a:solidFill>
                  <a:srgbClr val="002060"/>
                </a:solidFill>
                <a:latin typeface="Arial" pitchFamily="34" charset="0"/>
                <a:cs typeface="Arial" pitchFamily="34" charset="0"/>
              </a:rPr>
              <a:t>(п</a:t>
            </a:r>
            <a:r>
              <a:rPr lang="ru-RU" sz="2000" b="1" dirty="0">
                <a:solidFill>
                  <a:srgbClr val="002060"/>
                </a:solidFill>
                <a:latin typeface="Arial" pitchFamily="34" charset="0"/>
                <a:cs typeface="Arial" pitchFamily="34" charset="0"/>
              </a:rPr>
              <a:t>. 55 Правил)</a:t>
            </a:r>
          </a:p>
        </p:txBody>
      </p:sp>
      <p:sp>
        <p:nvSpPr>
          <p:cNvPr id="6" name="Скругленный прямоугольник 5"/>
          <p:cNvSpPr/>
          <p:nvPr/>
        </p:nvSpPr>
        <p:spPr>
          <a:xfrm>
            <a:off x="395536" y="1251837"/>
            <a:ext cx="8496944" cy="138507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latin typeface="Arial" pitchFamily="34" charset="0"/>
                <a:cs typeface="Arial" pitchFamily="34" charset="0"/>
              </a:rPr>
              <a:t>Основаниями для вынесения экспертным учреждением заключения о невозможности внесения изменений в документы, предусмотренные подпунктами "в" и "г" пункта 10 Правил, являются:</a:t>
            </a:r>
          </a:p>
        </p:txBody>
      </p:sp>
      <p:sp>
        <p:nvSpPr>
          <p:cNvPr id="7" name="Скругленный прямоугольник 6"/>
          <p:cNvSpPr/>
          <p:nvPr/>
        </p:nvSpPr>
        <p:spPr>
          <a:xfrm>
            <a:off x="395536" y="4984072"/>
            <a:ext cx="8496944" cy="152560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i="1" dirty="0">
                <a:solidFill>
                  <a:schemeClr val="tx1"/>
                </a:solidFill>
                <a:latin typeface="Arial" pitchFamily="34" charset="0"/>
                <a:cs typeface="Arial" pitchFamily="34" charset="0"/>
              </a:rPr>
              <a:t>Положениями Правил в том числе предусмотрена возможность запроса у заявителя дополнительных материалов и сведений, аналогично процедуре государственной регистрации</a:t>
            </a:r>
            <a:endParaRPr lang="ru-RU" sz="2000" b="1" i="1" u="sng" dirty="0">
              <a:solidFill>
                <a:schemeClr val="tx1"/>
              </a:solidFill>
              <a:latin typeface="Arial" pitchFamily="34" charset="0"/>
              <a:cs typeface="Arial" pitchFamily="34" charset="0"/>
            </a:endParaRPr>
          </a:p>
        </p:txBody>
      </p:sp>
      <p:sp>
        <p:nvSpPr>
          <p:cNvPr id="8" name="Скругленный прямоугольник 7"/>
          <p:cNvSpPr/>
          <p:nvPr/>
        </p:nvSpPr>
        <p:spPr>
          <a:xfrm>
            <a:off x="395536" y="2780928"/>
            <a:ext cx="8496944" cy="64807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a:solidFill>
                  <a:srgbClr val="002060"/>
                </a:solidFill>
                <a:latin typeface="Arial" pitchFamily="34" charset="0"/>
                <a:cs typeface="Arial" pitchFamily="34" charset="0"/>
              </a:rPr>
              <a:t>а) недостоверность представленных сведений, обосновывающих внесение изменений</a:t>
            </a:r>
          </a:p>
        </p:txBody>
      </p:sp>
      <p:sp>
        <p:nvSpPr>
          <p:cNvPr id="9" name="Скругленный прямоугольник 8"/>
          <p:cNvSpPr/>
          <p:nvPr/>
        </p:nvSpPr>
        <p:spPr>
          <a:xfrm>
            <a:off x="395536" y="3573016"/>
            <a:ext cx="8496944" cy="124216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a:solidFill>
                  <a:srgbClr val="002060"/>
                </a:solidFill>
                <a:latin typeface="Arial" pitchFamily="34" charset="0"/>
                <a:cs typeface="Arial" pitchFamily="34" charset="0"/>
              </a:rPr>
              <a:t>б) отсутствие сведений, подтверждающих неизменность функционального назначения и (или) принципа действия медицинского изделия, в связи с вносимыми изменениями в документацию</a:t>
            </a:r>
          </a:p>
        </p:txBody>
      </p:sp>
    </p:spTree>
    <p:extLst>
      <p:ext uri="{BB962C8B-B14F-4D97-AF65-F5344CB8AC3E}">
        <p14:creationId xmlns:p14="http://schemas.microsoft.com/office/powerpoint/2010/main" val="48247753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41</a:t>
            </a:fld>
            <a:endParaRPr lang="ru-RU"/>
          </a:p>
        </p:txBody>
      </p:sp>
      <p:sp>
        <p:nvSpPr>
          <p:cNvPr id="6" name="Скругленный прямоугольник 5"/>
          <p:cNvSpPr/>
          <p:nvPr/>
        </p:nvSpPr>
        <p:spPr>
          <a:xfrm>
            <a:off x="395536" y="1251837"/>
            <a:ext cx="8496944" cy="73700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latin typeface="Arial" pitchFamily="34" charset="0"/>
                <a:cs typeface="Arial" pitchFamily="34" charset="0"/>
              </a:rPr>
              <a:t>В случае если внесение изменений в техническую и (или) эксплуатационную документацию касаются:</a:t>
            </a:r>
          </a:p>
        </p:txBody>
      </p:sp>
      <p:sp>
        <p:nvSpPr>
          <p:cNvPr id="7" name="Скругленный прямоугольник 6"/>
          <p:cNvSpPr/>
          <p:nvPr/>
        </p:nvSpPr>
        <p:spPr>
          <a:xfrm>
            <a:off x="395536" y="5501807"/>
            <a:ext cx="8496944" cy="1095545"/>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900" b="1" dirty="0">
                <a:solidFill>
                  <a:schemeClr val="tx1"/>
                </a:solidFill>
                <a:latin typeface="Arial" pitchFamily="34" charset="0"/>
                <a:cs typeface="Arial" pitchFamily="34" charset="0"/>
              </a:rPr>
              <a:t>Росздравнадзор </a:t>
            </a:r>
            <a:r>
              <a:rPr lang="ru-RU" sz="1900" b="1" u="sng" dirty="0">
                <a:solidFill>
                  <a:srgbClr val="FF0000"/>
                </a:solidFill>
                <a:latin typeface="Arial" pitchFamily="34" charset="0"/>
                <a:cs typeface="Arial" pitchFamily="34" charset="0"/>
              </a:rPr>
              <a:t>самостоятельно</a:t>
            </a:r>
            <a:r>
              <a:rPr lang="ru-RU" sz="1900" b="1" dirty="0">
                <a:solidFill>
                  <a:schemeClr val="tx1"/>
                </a:solidFill>
                <a:latin typeface="Arial" pitchFamily="34" charset="0"/>
                <a:cs typeface="Arial" pitchFamily="34" charset="0"/>
              </a:rPr>
              <a:t> (без проведения вышеуказанной экспертизы) принимает решение о внесении соответствующих изменений</a:t>
            </a:r>
            <a:endParaRPr lang="ru-RU" sz="2000" b="1" u="sng" dirty="0">
              <a:solidFill>
                <a:schemeClr val="tx1"/>
              </a:solidFill>
              <a:latin typeface="Arial" pitchFamily="34" charset="0"/>
              <a:cs typeface="Arial" pitchFamily="34" charset="0"/>
            </a:endParaRPr>
          </a:p>
        </p:txBody>
      </p:sp>
      <p:sp>
        <p:nvSpPr>
          <p:cNvPr id="9" name="Скругленный прямоугольник 8"/>
          <p:cNvSpPr/>
          <p:nvPr/>
        </p:nvSpPr>
        <p:spPr>
          <a:xfrm>
            <a:off x="395536" y="3879622"/>
            <a:ext cx="8496944" cy="591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a:solidFill>
                  <a:srgbClr val="002060"/>
                </a:solidFill>
                <a:latin typeface="Arial" pitchFamily="34" charset="0"/>
                <a:cs typeface="Arial" pitchFamily="34" charset="0"/>
              </a:rPr>
              <a:t>изменения информации об уполномоченном представителе производителя медицинского изделия</a:t>
            </a:r>
          </a:p>
        </p:txBody>
      </p:sp>
      <p:sp>
        <p:nvSpPr>
          <p:cNvPr id="10" name="Скругленный прямоугольник 9"/>
          <p:cNvSpPr/>
          <p:nvPr/>
        </p:nvSpPr>
        <p:spPr>
          <a:xfrm>
            <a:off x="407866" y="2360057"/>
            <a:ext cx="8496944" cy="64807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a:solidFill>
                  <a:srgbClr val="002060"/>
                </a:solidFill>
                <a:latin typeface="Arial" pitchFamily="34" charset="0"/>
                <a:cs typeface="Arial" pitchFamily="34" charset="0"/>
              </a:rPr>
              <a:t>продления срока действия технических условий на медицинское изделие или снятие с них ограничения срока действия</a:t>
            </a:r>
          </a:p>
        </p:txBody>
      </p:sp>
      <p:sp>
        <p:nvSpPr>
          <p:cNvPr id="11" name="Скругленный прямоугольник 10"/>
          <p:cNvSpPr/>
          <p:nvPr/>
        </p:nvSpPr>
        <p:spPr>
          <a:xfrm>
            <a:off x="407866" y="3214652"/>
            <a:ext cx="8496944" cy="45844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a:solidFill>
                  <a:srgbClr val="002060"/>
                </a:solidFill>
                <a:latin typeface="Arial" pitchFamily="34" charset="0"/>
                <a:cs typeface="Arial" pitchFamily="34" charset="0"/>
              </a:rPr>
              <a:t>изменения маркировки или упаковки медицинского изделия</a:t>
            </a:r>
          </a:p>
        </p:txBody>
      </p:sp>
      <p:sp>
        <p:nvSpPr>
          <p:cNvPr id="12" name="Скругленный прямоугольник 11"/>
          <p:cNvSpPr/>
          <p:nvPr/>
        </p:nvSpPr>
        <p:spPr>
          <a:xfrm>
            <a:off x="407866" y="4664933"/>
            <a:ext cx="8496944" cy="591942"/>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b="1" dirty="0">
                <a:solidFill>
                  <a:srgbClr val="002060"/>
                </a:solidFill>
                <a:latin typeface="Arial" pitchFamily="34" charset="0"/>
                <a:cs typeface="Arial" pitchFamily="34" charset="0"/>
              </a:rPr>
              <a:t>актуализация документов регистрационного досье (сертификаты ISO, доверенности производителя)</a:t>
            </a:r>
          </a:p>
        </p:txBody>
      </p:sp>
      <p:sp>
        <p:nvSpPr>
          <p:cNvPr id="13" name="Прямоугольник 12"/>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Внесение изменений в регистрационную </a:t>
            </a:r>
            <a:r>
              <a:rPr lang="ru-RU" sz="2000" b="1" dirty="0" smtClean="0">
                <a:solidFill>
                  <a:srgbClr val="002060"/>
                </a:solidFill>
                <a:latin typeface="Arial" pitchFamily="34" charset="0"/>
                <a:cs typeface="Arial" pitchFamily="34" charset="0"/>
              </a:rPr>
              <a:t>документацию</a:t>
            </a:r>
          </a:p>
          <a:p>
            <a:pPr algn="ctr"/>
            <a:r>
              <a:rPr lang="ru-RU" sz="2000" b="1" dirty="0" smtClean="0">
                <a:solidFill>
                  <a:srgbClr val="002060"/>
                </a:solidFill>
                <a:latin typeface="Arial" pitchFamily="34" charset="0"/>
                <a:cs typeface="Arial" pitchFamily="34" charset="0"/>
              </a:rPr>
              <a:t>(п</a:t>
            </a:r>
            <a:r>
              <a:rPr lang="ru-RU" sz="2000" b="1" dirty="0">
                <a:solidFill>
                  <a:srgbClr val="002060"/>
                </a:solidFill>
                <a:latin typeface="Arial" pitchFamily="34" charset="0"/>
                <a:cs typeface="Arial" pitchFamily="34" charset="0"/>
              </a:rPr>
              <a:t>. 55 Правил)</a:t>
            </a:r>
          </a:p>
        </p:txBody>
      </p:sp>
    </p:spTree>
    <p:extLst>
      <p:ext uri="{BB962C8B-B14F-4D97-AF65-F5344CB8AC3E}">
        <p14:creationId xmlns:p14="http://schemas.microsoft.com/office/powerpoint/2010/main" val="94714025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42</a:t>
            </a:fld>
            <a:endParaRPr lang="ru-RU"/>
          </a:p>
        </p:txBody>
      </p:sp>
      <p:sp>
        <p:nvSpPr>
          <p:cNvPr id="5" name="Прямоугольник 4"/>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Документы, необходимые для внесения изменений в регистрационное досье по п.55 Правил</a:t>
            </a:r>
          </a:p>
        </p:txBody>
      </p:sp>
      <p:sp>
        <p:nvSpPr>
          <p:cNvPr id="6" name="Скругленный прямоугольник 5"/>
          <p:cNvSpPr/>
          <p:nvPr/>
        </p:nvSpPr>
        <p:spPr>
          <a:xfrm>
            <a:off x="395536" y="1124744"/>
            <a:ext cx="8496944" cy="64644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600" b="1" dirty="0">
                <a:latin typeface="Arial" pitchFamily="34" charset="0"/>
                <a:cs typeface="Arial" pitchFamily="34" charset="0"/>
              </a:rPr>
              <a:t>1. Окончание срока действия технических условий, доверенности (договора), сертификатов (например, ИСО 13485, 9001</a:t>
            </a:r>
            <a:r>
              <a:rPr lang="ru-RU" sz="1600" b="1" dirty="0" smtClean="0">
                <a:latin typeface="Arial" pitchFamily="34" charset="0"/>
                <a:cs typeface="Arial" pitchFamily="34" charset="0"/>
              </a:rPr>
              <a:t>)</a:t>
            </a:r>
            <a:endParaRPr lang="ru-RU" sz="1600" b="1" dirty="0">
              <a:latin typeface="Arial" pitchFamily="34" charset="0"/>
              <a:cs typeface="Arial" pitchFamily="34" charset="0"/>
            </a:endParaRPr>
          </a:p>
        </p:txBody>
      </p:sp>
      <p:sp>
        <p:nvSpPr>
          <p:cNvPr id="7" name="Скругленный прямоугольник 6"/>
          <p:cNvSpPr/>
          <p:nvPr/>
        </p:nvSpPr>
        <p:spPr>
          <a:xfrm>
            <a:off x="395536" y="3212976"/>
            <a:ext cx="8496944" cy="936104"/>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600" b="1" dirty="0">
                <a:solidFill>
                  <a:schemeClr val="tx1"/>
                </a:solidFill>
                <a:latin typeface="Arial" pitchFamily="34" charset="0"/>
                <a:cs typeface="Arial" pitchFamily="34" charset="0"/>
              </a:rPr>
              <a:t>2. Изменение нормативных документов или национальных (международных) стандартов, в соответствии с которыми осуществляется производство и эксплуатация медицинского изделия</a:t>
            </a:r>
          </a:p>
        </p:txBody>
      </p:sp>
      <p:sp>
        <p:nvSpPr>
          <p:cNvPr id="8" name="Скругленный прямоугольник 7"/>
          <p:cNvSpPr/>
          <p:nvPr/>
        </p:nvSpPr>
        <p:spPr>
          <a:xfrm>
            <a:off x="394875" y="1843198"/>
            <a:ext cx="8496944" cy="1205869"/>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Tx/>
              <a:buChar char="-"/>
              <a:defRPr/>
            </a:pPr>
            <a:endParaRPr lang="ru-RU" sz="1400" b="1" dirty="0" smtClean="0">
              <a:solidFill>
                <a:srgbClr val="002060"/>
              </a:solidFill>
              <a:latin typeface="Arial" pitchFamily="34" charset="0"/>
              <a:cs typeface="Arial" pitchFamily="34" charset="0"/>
            </a:endParaRPr>
          </a:p>
          <a:p>
            <a:pPr marL="285750" indent="-285750" algn="just">
              <a:buFontTx/>
              <a:buChar char="-"/>
              <a:defRPr/>
            </a:pPr>
            <a:r>
              <a:rPr lang="ru-RU" sz="1400" b="1" dirty="0" smtClean="0">
                <a:solidFill>
                  <a:srgbClr val="002060"/>
                </a:solidFill>
                <a:latin typeface="Arial" pitchFamily="34" charset="0"/>
                <a:cs typeface="Arial" pitchFamily="34" charset="0"/>
              </a:rPr>
              <a:t>заявление </a:t>
            </a:r>
            <a:r>
              <a:rPr lang="ru-RU" sz="1400" b="1" dirty="0">
                <a:solidFill>
                  <a:srgbClr val="002060"/>
                </a:solidFill>
                <a:latin typeface="Arial" pitchFamily="34" charset="0"/>
                <a:cs typeface="Arial" pitchFamily="34" charset="0"/>
              </a:rPr>
              <a:t>о внесении изменений в документы, </a:t>
            </a:r>
            <a:r>
              <a:rPr lang="ru-RU" sz="1400" b="1" dirty="0" smtClean="0">
                <a:solidFill>
                  <a:srgbClr val="002060"/>
                </a:solidFill>
                <a:latin typeface="Arial" pitchFamily="34" charset="0"/>
                <a:cs typeface="Arial" pitchFamily="34" charset="0"/>
              </a:rPr>
              <a:t>предусмотренные п</a:t>
            </a:r>
            <a:r>
              <a:rPr lang="ru-RU" sz="1400" b="1" dirty="0">
                <a:solidFill>
                  <a:srgbClr val="002060"/>
                </a:solidFill>
                <a:latin typeface="Arial" pitchFamily="34" charset="0"/>
                <a:cs typeface="Arial" pitchFamily="34" charset="0"/>
              </a:rPr>
              <a:t>. 10 </a:t>
            </a:r>
            <a:r>
              <a:rPr lang="ru-RU" sz="1400" b="1" dirty="0" smtClean="0">
                <a:solidFill>
                  <a:srgbClr val="002060"/>
                </a:solidFill>
                <a:latin typeface="Arial" pitchFamily="34" charset="0"/>
                <a:cs typeface="Arial" pitchFamily="34" charset="0"/>
              </a:rPr>
              <a:t>Правил</a:t>
            </a:r>
          </a:p>
          <a:p>
            <a:pPr marL="285750" indent="-285750" algn="just">
              <a:buFontTx/>
              <a:buChar char="-"/>
              <a:defRPr/>
            </a:pPr>
            <a:r>
              <a:rPr lang="ru-RU" sz="1400" b="1" dirty="0" smtClean="0">
                <a:solidFill>
                  <a:srgbClr val="002060"/>
                </a:solidFill>
                <a:latin typeface="Arial" pitchFamily="34" charset="0"/>
                <a:cs typeface="Arial" pitchFamily="34" charset="0"/>
              </a:rPr>
              <a:t>актуализированные </a:t>
            </a:r>
            <a:r>
              <a:rPr lang="ru-RU" sz="1400" b="1" dirty="0">
                <a:solidFill>
                  <a:srgbClr val="002060"/>
                </a:solidFill>
                <a:latin typeface="Arial" pitchFamily="34" charset="0"/>
                <a:cs typeface="Arial" pitchFamily="34" charset="0"/>
              </a:rPr>
              <a:t>документы (например, технические условия и извещение об изменении технических условий</a:t>
            </a:r>
            <a:r>
              <a:rPr lang="ru-RU" sz="1400" b="1" dirty="0" smtClean="0">
                <a:solidFill>
                  <a:srgbClr val="002060"/>
                </a:solidFill>
                <a:latin typeface="Arial" pitchFamily="34" charset="0"/>
                <a:cs typeface="Arial" pitchFamily="34" charset="0"/>
              </a:rPr>
              <a:t>)</a:t>
            </a:r>
          </a:p>
          <a:p>
            <a:pPr marL="285750" indent="-285750" algn="just">
              <a:buFontTx/>
              <a:buChar char="-"/>
              <a:defRPr/>
            </a:pPr>
            <a:r>
              <a:rPr lang="ru-RU" sz="1400" b="1" dirty="0" smtClean="0">
                <a:solidFill>
                  <a:srgbClr val="002060"/>
                </a:solidFill>
                <a:latin typeface="Arial" pitchFamily="34" charset="0"/>
                <a:cs typeface="Arial" pitchFamily="34" charset="0"/>
              </a:rPr>
              <a:t>в случае зарубежного производителя – доверенность на уполномоченного представителя производителя</a:t>
            </a:r>
            <a:endParaRPr lang="ru-RU" sz="1400" b="1" dirty="0">
              <a:solidFill>
                <a:srgbClr val="002060"/>
              </a:solidFill>
              <a:latin typeface="Arial" pitchFamily="34" charset="0"/>
              <a:cs typeface="Arial" pitchFamily="34" charset="0"/>
            </a:endParaRPr>
          </a:p>
          <a:p>
            <a:pPr algn="just">
              <a:defRPr/>
            </a:pPr>
            <a:endParaRPr lang="ru-RU" b="1" dirty="0">
              <a:solidFill>
                <a:srgbClr val="002060"/>
              </a:solidFill>
              <a:latin typeface="Arial" pitchFamily="34" charset="0"/>
              <a:cs typeface="Arial" pitchFamily="34" charset="0"/>
            </a:endParaRPr>
          </a:p>
        </p:txBody>
      </p:sp>
      <p:sp>
        <p:nvSpPr>
          <p:cNvPr id="10" name="Скругленный прямоугольник 9"/>
          <p:cNvSpPr/>
          <p:nvPr/>
        </p:nvSpPr>
        <p:spPr>
          <a:xfrm>
            <a:off x="394875" y="4396158"/>
            <a:ext cx="8496944" cy="2273201"/>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Tx/>
              <a:buChar char="-"/>
              <a:defRPr/>
            </a:pPr>
            <a:endParaRPr lang="ru-RU" sz="1400" b="1" dirty="0" smtClean="0">
              <a:solidFill>
                <a:srgbClr val="002060"/>
              </a:solidFill>
              <a:latin typeface="Arial" pitchFamily="34" charset="0"/>
              <a:cs typeface="Arial" pitchFamily="34" charset="0"/>
            </a:endParaRPr>
          </a:p>
          <a:p>
            <a:pPr marL="285750" indent="-285750" algn="just">
              <a:buFontTx/>
              <a:buChar char="-"/>
              <a:defRPr/>
            </a:pPr>
            <a:endParaRPr lang="ru-RU" sz="1400" b="1" dirty="0">
              <a:solidFill>
                <a:srgbClr val="002060"/>
              </a:solidFill>
              <a:latin typeface="Arial" pitchFamily="34" charset="0"/>
              <a:cs typeface="Arial" pitchFamily="34" charset="0"/>
            </a:endParaRPr>
          </a:p>
          <a:p>
            <a:pPr marL="285750" indent="-285750" algn="just">
              <a:buFontTx/>
              <a:buChar char="-"/>
              <a:defRPr/>
            </a:pPr>
            <a:r>
              <a:rPr lang="ru-RU" sz="1400" b="1" dirty="0" smtClean="0">
                <a:solidFill>
                  <a:srgbClr val="002060"/>
                </a:solidFill>
                <a:latin typeface="Arial" pitchFamily="34" charset="0"/>
                <a:cs typeface="Arial" pitchFamily="34" charset="0"/>
              </a:rPr>
              <a:t>заявление </a:t>
            </a:r>
            <a:r>
              <a:rPr lang="ru-RU" sz="1400" b="1" dirty="0">
                <a:solidFill>
                  <a:srgbClr val="002060"/>
                </a:solidFill>
                <a:latin typeface="Arial" pitchFamily="34" charset="0"/>
                <a:cs typeface="Arial" pitchFamily="34" charset="0"/>
              </a:rPr>
              <a:t>о внесении изменений в документы, предусмотренные </a:t>
            </a:r>
            <a:r>
              <a:rPr lang="ru-RU" sz="1400" b="1" dirty="0" smtClean="0">
                <a:solidFill>
                  <a:srgbClr val="002060"/>
                </a:solidFill>
                <a:latin typeface="Arial" pitchFamily="34" charset="0"/>
                <a:cs typeface="Arial" pitchFamily="34" charset="0"/>
              </a:rPr>
              <a:t>п</a:t>
            </a:r>
            <a:r>
              <a:rPr lang="ru-RU" sz="1400" b="1" dirty="0">
                <a:solidFill>
                  <a:srgbClr val="002060"/>
                </a:solidFill>
                <a:latin typeface="Arial" pitchFamily="34" charset="0"/>
                <a:cs typeface="Arial" pitchFamily="34" charset="0"/>
              </a:rPr>
              <a:t>. 10 </a:t>
            </a:r>
            <a:r>
              <a:rPr lang="ru-RU" sz="1400" b="1" dirty="0" smtClean="0">
                <a:solidFill>
                  <a:srgbClr val="002060"/>
                </a:solidFill>
                <a:latin typeface="Arial" pitchFamily="34" charset="0"/>
                <a:cs typeface="Arial" pitchFamily="34" charset="0"/>
              </a:rPr>
              <a:t>Правил</a:t>
            </a:r>
          </a:p>
          <a:p>
            <a:pPr marL="285750" indent="-285750" algn="just">
              <a:buFontTx/>
              <a:buChar char="-"/>
              <a:defRPr/>
            </a:pPr>
            <a:r>
              <a:rPr lang="ru-RU" sz="1400" b="1" dirty="0" smtClean="0">
                <a:solidFill>
                  <a:srgbClr val="002060"/>
                </a:solidFill>
                <a:latin typeface="Arial" pitchFamily="34" charset="0"/>
                <a:cs typeface="Arial" pitchFamily="34" charset="0"/>
              </a:rPr>
              <a:t>техническая </a:t>
            </a:r>
            <a:r>
              <a:rPr lang="ru-RU" sz="1400" b="1" dirty="0">
                <a:solidFill>
                  <a:srgbClr val="002060"/>
                </a:solidFill>
                <a:latin typeface="Arial" pitchFamily="34" charset="0"/>
                <a:cs typeface="Arial" pitchFamily="34" charset="0"/>
              </a:rPr>
              <a:t>и эксплуатационная документация производителя, со ссылками на актуализированные документы, в соответствии с которыми осуществляется производство и эксплуатация медицинского изделия (например, технические условия и извещение об изменении технических условий, паспорт, руководство по эксплуатации и др</a:t>
            </a:r>
            <a:r>
              <a:rPr lang="ru-RU" sz="1400" b="1" dirty="0" smtClean="0">
                <a:solidFill>
                  <a:srgbClr val="002060"/>
                </a:solidFill>
                <a:latin typeface="Arial" pitchFamily="34" charset="0"/>
                <a:cs typeface="Arial" pitchFamily="34" charset="0"/>
              </a:rPr>
              <a:t>.)</a:t>
            </a:r>
          </a:p>
          <a:p>
            <a:pPr marL="285750" indent="-285750" algn="just">
              <a:buFontTx/>
              <a:buChar char="-"/>
              <a:defRPr/>
            </a:pPr>
            <a:r>
              <a:rPr lang="ru-RU" sz="1400" b="1" dirty="0">
                <a:solidFill>
                  <a:srgbClr val="002060"/>
                </a:solidFill>
                <a:latin typeface="Arial" pitchFamily="34" charset="0"/>
                <a:cs typeface="Arial" pitchFamily="34" charset="0"/>
              </a:rPr>
              <a:t>в случае зарубежного производителя – доверенность на уполномоченного представителя </a:t>
            </a:r>
            <a:r>
              <a:rPr lang="ru-RU" sz="1400" b="1" dirty="0" smtClean="0">
                <a:solidFill>
                  <a:srgbClr val="002060"/>
                </a:solidFill>
                <a:latin typeface="Arial" pitchFamily="34" charset="0"/>
                <a:cs typeface="Arial" pitchFamily="34" charset="0"/>
              </a:rPr>
              <a:t>производителя</a:t>
            </a:r>
          </a:p>
          <a:p>
            <a:pPr marL="285750" indent="-285750" algn="just">
              <a:buFontTx/>
              <a:buChar char="-"/>
              <a:defRPr/>
            </a:pPr>
            <a:r>
              <a:rPr lang="ru-RU" sz="1400" b="1" dirty="0" smtClean="0">
                <a:solidFill>
                  <a:srgbClr val="002060"/>
                </a:solidFill>
                <a:latin typeface="Arial" pitchFamily="34" charset="0"/>
                <a:cs typeface="Arial" pitchFamily="34" charset="0"/>
              </a:rPr>
              <a:t>протоколы необходимых испытаний, подтверждающие вносимые изменения и соответствующие приказу Минздрава России от 09.01.2014 № 2н</a:t>
            </a:r>
            <a:endParaRPr lang="ru-RU" sz="1400" b="1" dirty="0">
              <a:solidFill>
                <a:srgbClr val="002060"/>
              </a:solidFill>
              <a:latin typeface="Arial" pitchFamily="34" charset="0"/>
              <a:cs typeface="Arial" pitchFamily="34" charset="0"/>
            </a:endParaRPr>
          </a:p>
          <a:p>
            <a:pPr marL="285750" indent="-285750" algn="just">
              <a:buFontTx/>
              <a:buChar char="-"/>
              <a:defRPr/>
            </a:pPr>
            <a:endParaRPr lang="ru-RU" sz="1400" b="1" dirty="0">
              <a:solidFill>
                <a:srgbClr val="002060"/>
              </a:solidFill>
              <a:latin typeface="Arial" pitchFamily="34" charset="0"/>
              <a:cs typeface="Arial" pitchFamily="34" charset="0"/>
            </a:endParaRPr>
          </a:p>
          <a:p>
            <a:pPr algn="just">
              <a:defRPr/>
            </a:pP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97496295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43</a:t>
            </a:fld>
            <a:endParaRPr lang="ru-RU"/>
          </a:p>
        </p:txBody>
      </p:sp>
      <p:sp>
        <p:nvSpPr>
          <p:cNvPr id="5" name="Прямоугольник 4"/>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Документы, необходимые для внесения изменений в регистрационное досье по п.55 Правил</a:t>
            </a:r>
          </a:p>
        </p:txBody>
      </p:sp>
      <p:sp>
        <p:nvSpPr>
          <p:cNvPr id="6" name="Скругленный прямоугольник 5"/>
          <p:cNvSpPr/>
          <p:nvPr/>
        </p:nvSpPr>
        <p:spPr>
          <a:xfrm>
            <a:off x="395536" y="1124745"/>
            <a:ext cx="8496944" cy="36004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600" b="1" dirty="0">
                <a:latin typeface="Arial" pitchFamily="34" charset="0"/>
                <a:cs typeface="Arial" pitchFamily="34" charset="0"/>
              </a:rPr>
              <a:t>3. Изменение маркировки или упаковки медицинского изделия</a:t>
            </a:r>
          </a:p>
        </p:txBody>
      </p:sp>
      <p:sp>
        <p:nvSpPr>
          <p:cNvPr id="7" name="Скругленный прямоугольник 6"/>
          <p:cNvSpPr/>
          <p:nvPr/>
        </p:nvSpPr>
        <p:spPr>
          <a:xfrm>
            <a:off x="369620" y="3673637"/>
            <a:ext cx="8496944" cy="745057"/>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400" b="1" dirty="0">
                <a:solidFill>
                  <a:schemeClr val="tx1"/>
                </a:solidFill>
                <a:latin typeface="Arial" pitchFamily="34" charset="0"/>
                <a:cs typeface="Arial" pitchFamily="34" charset="0"/>
              </a:rPr>
              <a:t>4. Изменение сроков хранения, годности или сроков гарантийных обязательств производителя, а также сведений о порядке технического обслуживания, ремонта, утилизации или уничтожения медицинского изделия</a:t>
            </a:r>
          </a:p>
        </p:txBody>
      </p:sp>
      <p:sp>
        <p:nvSpPr>
          <p:cNvPr id="8" name="Скругленный прямоугольник 7"/>
          <p:cNvSpPr/>
          <p:nvPr/>
        </p:nvSpPr>
        <p:spPr>
          <a:xfrm>
            <a:off x="394875" y="1556792"/>
            <a:ext cx="8496944" cy="201622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Tx/>
              <a:buChar char="-"/>
              <a:defRPr/>
            </a:pPr>
            <a:r>
              <a:rPr lang="ru-RU" sz="1400" b="1" dirty="0" smtClean="0">
                <a:solidFill>
                  <a:srgbClr val="002060"/>
                </a:solidFill>
                <a:latin typeface="Arial" pitchFamily="34" charset="0"/>
                <a:cs typeface="Arial" pitchFamily="34" charset="0"/>
              </a:rPr>
              <a:t>заявление </a:t>
            </a:r>
            <a:r>
              <a:rPr lang="ru-RU" sz="1400" b="1" dirty="0">
                <a:solidFill>
                  <a:srgbClr val="002060"/>
                </a:solidFill>
                <a:latin typeface="Arial" pitchFamily="34" charset="0"/>
                <a:cs typeface="Arial" pitchFamily="34" charset="0"/>
              </a:rPr>
              <a:t>о внесении изменений в документы, предусмотренные </a:t>
            </a:r>
            <a:r>
              <a:rPr lang="ru-RU" sz="1400" b="1" dirty="0" smtClean="0">
                <a:solidFill>
                  <a:srgbClr val="002060"/>
                </a:solidFill>
                <a:latin typeface="Arial" pitchFamily="34" charset="0"/>
                <a:cs typeface="Arial" pitchFamily="34" charset="0"/>
              </a:rPr>
              <a:t>п</a:t>
            </a:r>
            <a:r>
              <a:rPr lang="ru-RU" sz="1400" b="1" dirty="0">
                <a:solidFill>
                  <a:srgbClr val="002060"/>
                </a:solidFill>
                <a:latin typeface="Arial" pitchFamily="34" charset="0"/>
                <a:cs typeface="Arial" pitchFamily="34" charset="0"/>
              </a:rPr>
              <a:t>. 10 </a:t>
            </a:r>
            <a:r>
              <a:rPr lang="ru-RU" sz="1400" b="1" dirty="0" smtClean="0">
                <a:solidFill>
                  <a:srgbClr val="002060"/>
                </a:solidFill>
                <a:latin typeface="Arial" pitchFamily="34" charset="0"/>
                <a:cs typeface="Arial" pitchFamily="34" charset="0"/>
              </a:rPr>
              <a:t>Правил</a:t>
            </a:r>
          </a:p>
          <a:p>
            <a:pPr marL="285750" indent="-285750" algn="just">
              <a:buFontTx/>
              <a:buChar char="-"/>
              <a:defRPr/>
            </a:pPr>
            <a:r>
              <a:rPr lang="ru-RU" sz="1400" b="1" dirty="0" smtClean="0">
                <a:solidFill>
                  <a:srgbClr val="002060"/>
                </a:solidFill>
                <a:latin typeface="Arial" pitchFamily="34" charset="0"/>
                <a:cs typeface="Arial" pitchFamily="34" charset="0"/>
              </a:rPr>
              <a:t>все </a:t>
            </a:r>
            <a:r>
              <a:rPr lang="ru-RU" sz="1400" b="1" dirty="0">
                <a:solidFill>
                  <a:srgbClr val="002060"/>
                </a:solidFill>
                <a:latin typeface="Arial" pitchFamily="34" charset="0"/>
                <a:cs typeface="Arial" pitchFamily="34" charset="0"/>
              </a:rPr>
              <a:t>документы, содержащие информацию о маркировке или упаковке медицинского изделия (например, технические условия и извещение об изменении технических условий</a:t>
            </a:r>
            <a:r>
              <a:rPr lang="ru-RU" sz="1400" b="1" dirty="0" smtClean="0">
                <a:solidFill>
                  <a:srgbClr val="002060"/>
                </a:solidFill>
                <a:latin typeface="Arial" pitchFamily="34" charset="0"/>
                <a:cs typeface="Arial" pitchFamily="34" charset="0"/>
              </a:rPr>
              <a:t>)</a:t>
            </a:r>
          </a:p>
          <a:p>
            <a:pPr marL="285750" indent="-285750" algn="just">
              <a:buFontTx/>
              <a:buChar char="-"/>
              <a:defRPr/>
            </a:pPr>
            <a:r>
              <a:rPr lang="ru-RU" sz="1400" b="1" dirty="0" smtClean="0">
                <a:solidFill>
                  <a:srgbClr val="002060"/>
                </a:solidFill>
                <a:latin typeface="Arial" pitchFamily="34" charset="0"/>
                <a:cs typeface="Arial" pitchFamily="34" charset="0"/>
              </a:rPr>
              <a:t>фотографические изображения макета маркировки</a:t>
            </a:r>
          </a:p>
          <a:p>
            <a:pPr marL="285750" indent="-285750" algn="just">
              <a:buFontTx/>
              <a:buChar char="-"/>
              <a:defRPr/>
            </a:pPr>
            <a:r>
              <a:rPr lang="ru-RU" sz="1400" b="1" dirty="0">
                <a:solidFill>
                  <a:srgbClr val="002060"/>
                </a:solidFill>
                <a:latin typeface="Arial" pitchFamily="34" charset="0"/>
                <a:cs typeface="Arial" pitchFamily="34" charset="0"/>
              </a:rPr>
              <a:t> в случае зарубежного производителя – доверенность на уполномоченного представителя </a:t>
            </a:r>
            <a:r>
              <a:rPr lang="ru-RU" sz="1400" b="1" dirty="0" smtClean="0">
                <a:solidFill>
                  <a:srgbClr val="002060"/>
                </a:solidFill>
                <a:latin typeface="Arial" pitchFamily="34" charset="0"/>
                <a:cs typeface="Arial" pitchFamily="34" charset="0"/>
              </a:rPr>
              <a:t>производителя</a:t>
            </a:r>
          </a:p>
          <a:p>
            <a:pPr marL="285750" indent="-285750" algn="just">
              <a:buFontTx/>
              <a:buChar char="-"/>
              <a:defRPr/>
            </a:pPr>
            <a:r>
              <a:rPr lang="ru-RU" sz="1400" b="1" dirty="0" smtClean="0">
                <a:solidFill>
                  <a:srgbClr val="002060"/>
                </a:solidFill>
                <a:latin typeface="Arial" pitchFamily="34" charset="0"/>
                <a:cs typeface="Arial" pitchFamily="34" charset="0"/>
              </a:rPr>
              <a:t>документы, подтверждающие права на использование дополнительного знака обслуживания </a:t>
            </a:r>
            <a:endParaRPr lang="ru-RU" b="1" dirty="0">
              <a:solidFill>
                <a:srgbClr val="002060"/>
              </a:solidFill>
              <a:latin typeface="Arial" pitchFamily="34" charset="0"/>
              <a:cs typeface="Arial" pitchFamily="34" charset="0"/>
            </a:endParaRPr>
          </a:p>
        </p:txBody>
      </p:sp>
      <p:sp>
        <p:nvSpPr>
          <p:cNvPr id="10" name="Скругленный прямоугольник 9"/>
          <p:cNvSpPr/>
          <p:nvPr/>
        </p:nvSpPr>
        <p:spPr>
          <a:xfrm>
            <a:off x="394875" y="4509120"/>
            <a:ext cx="8496944" cy="230425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Tx/>
              <a:buChar char="-"/>
              <a:defRPr/>
            </a:pPr>
            <a:r>
              <a:rPr lang="ru-RU" sz="1400" b="1" dirty="0" smtClean="0">
                <a:solidFill>
                  <a:srgbClr val="002060"/>
                </a:solidFill>
                <a:latin typeface="Arial" pitchFamily="34" charset="0"/>
                <a:cs typeface="Arial" pitchFamily="34" charset="0"/>
              </a:rPr>
              <a:t>заявление </a:t>
            </a:r>
            <a:r>
              <a:rPr lang="ru-RU" sz="1400" b="1" dirty="0">
                <a:solidFill>
                  <a:srgbClr val="002060"/>
                </a:solidFill>
                <a:latin typeface="Arial" pitchFamily="34" charset="0"/>
                <a:cs typeface="Arial" pitchFamily="34" charset="0"/>
              </a:rPr>
              <a:t>о внесении изменений в документы, </a:t>
            </a:r>
            <a:r>
              <a:rPr lang="ru-RU" sz="1400" b="1" dirty="0" smtClean="0">
                <a:solidFill>
                  <a:srgbClr val="002060"/>
                </a:solidFill>
                <a:latin typeface="Arial" pitchFamily="34" charset="0"/>
                <a:cs typeface="Arial" pitchFamily="34" charset="0"/>
              </a:rPr>
              <a:t>предусмотренные п</a:t>
            </a:r>
            <a:r>
              <a:rPr lang="ru-RU" sz="1400" b="1" dirty="0">
                <a:solidFill>
                  <a:srgbClr val="002060"/>
                </a:solidFill>
                <a:latin typeface="Arial" pitchFamily="34" charset="0"/>
                <a:cs typeface="Arial" pitchFamily="34" charset="0"/>
              </a:rPr>
              <a:t>. 10 </a:t>
            </a:r>
            <a:r>
              <a:rPr lang="ru-RU" sz="1400" b="1" dirty="0" smtClean="0">
                <a:solidFill>
                  <a:srgbClr val="002060"/>
                </a:solidFill>
                <a:latin typeface="Arial" pitchFamily="34" charset="0"/>
                <a:cs typeface="Arial" pitchFamily="34" charset="0"/>
              </a:rPr>
              <a:t>Правил</a:t>
            </a:r>
          </a:p>
          <a:p>
            <a:pPr marL="285750" indent="-285750" algn="just">
              <a:buFontTx/>
              <a:buChar char="-"/>
              <a:defRPr/>
            </a:pPr>
            <a:r>
              <a:rPr lang="ru-RU" sz="1400" b="1" dirty="0" smtClean="0">
                <a:solidFill>
                  <a:srgbClr val="002060"/>
                </a:solidFill>
                <a:latin typeface="Arial" pitchFamily="34" charset="0"/>
                <a:cs typeface="Arial" pitchFamily="34" charset="0"/>
              </a:rPr>
              <a:t>документ</a:t>
            </a:r>
            <a:r>
              <a:rPr lang="ru-RU" sz="1400" b="1" dirty="0">
                <a:solidFill>
                  <a:srgbClr val="002060"/>
                </a:solidFill>
                <a:latin typeface="Arial" pitchFamily="34" charset="0"/>
                <a:cs typeface="Arial" pitchFamily="34" charset="0"/>
              </a:rPr>
              <a:t>, содержащий информацию о новых сроках хранения, годности или сроках гарантийных обязательств производителя, а также сведения о новом порядке технического обслуживания, ремонта, утилизации или уничтожения медицинского изделия (например, технические условия и извещение об изменении технических условий, паспорт или руководство по эксплуатации (инструкция по применению) изделия</a:t>
            </a:r>
            <a:r>
              <a:rPr lang="ru-RU" sz="1400" b="1" dirty="0" smtClean="0">
                <a:solidFill>
                  <a:srgbClr val="002060"/>
                </a:solidFill>
                <a:latin typeface="Arial" pitchFamily="34" charset="0"/>
                <a:cs typeface="Arial" pitchFamily="34" charset="0"/>
              </a:rPr>
              <a:t>)</a:t>
            </a:r>
          </a:p>
          <a:p>
            <a:pPr marL="285750" indent="-285750" algn="just">
              <a:buFontTx/>
              <a:buChar char="-"/>
              <a:defRPr/>
            </a:pPr>
            <a:r>
              <a:rPr lang="ru-RU" sz="1400" b="1" dirty="0">
                <a:solidFill>
                  <a:srgbClr val="002060"/>
                </a:solidFill>
                <a:latin typeface="Arial" pitchFamily="34" charset="0"/>
                <a:cs typeface="Arial" pitchFamily="34" charset="0"/>
              </a:rPr>
              <a:t>протоколы необходимых испытаний, подтверждающие вносимые изменения и соответствующие приказу Минздрава России от 09.01.2014 № 2н</a:t>
            </a:r>
          </a:p>
          <a:p>
            <a:pPr marL="285750" indent="-285750" algn="just">
              <a:buFontTx/>
              <a:buChar char="-"/>
              <a:defRPr/>
            </a:pPr>
            <a:r>
              <a:rPr lang="ru-RU" sz="1400" b="1" dirty="0" smtClean="0">
                <a:solidFill>
                  <a:srgbClr val="002060"/>
                </a:solidFill>
                <a:latin typeface="Arial" pitchFamily="34" charset="0"/>
                <a:cs typeface="Arial" pitchFamily="34" charset="0"/>
              </a:rPr>
              <a:t> </a:t>
            </a:r>
            <a:r>
              <a:rPr lang="ru-RU" sz="1400" b="1" dirty="0">
                <a:solidFill>
                  <a:srgbClr val="002060"/>
                </a:solidFill>
                <a:latin typeface="Arial" pitchFamily="34" charset="0"/>
                <a:cs typeface="Arial" pitchFamily="34" charset="0"/>
              </a:rPr>
              <a:t>в случае зарубежного производителя – доверенность на уполномоченного представителя </a:t>
            </a:r>
            <a:r>
              <a:rPr lang="ru-RU" sz="1400" b="1" dirty="0" smtClean="0">
                <a:solidFill>
                  <a:srgbClr val="002060"/>
                </a:solidFill>
                <a:latin typeface="Arial" pitchFamily="34" charset="0"/>
                <a:cs typeface="Arial" pitchFamily="34" charset="0"/>
              </a:rPr>
              <a:t>производителя</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691990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44</a:t>
            </a:fld>
            <a:endParaRPr lang="ru-RU"/>
          </a:p>
        </p:txBody>
      </p:sp>
      <p:sp>
        <p:nvSpPr>
          <p:cNvPr id="5" name="Прямоугольник 4"/>
          <p:cNvSpPr/>
          <p:nvPr/>
        </p:nvSpPr>
        <p:spPr>
          <a:xfrm>
            <a:off x="714348" y="142852"/>
            <a:ext cx="8429652" cy="928694"/>
          </a:xfrm>
          <a:prstGeom prst="rect">
            <a:avLst/>
          </a:prstGeom>
        </p:spPr>
        <p:txBody>
          <a:bodyPr wrap="square" anchor="ctr" anchorCtr="0">
            <a:noAutofit/>
          </a:bodyPr>
          <a:lstStyle/>
          <a:p>
            <a:pPr algn="ctr"/>
            <a:r>
              <a:rPr lang="ru-RU" sz="2000" b="1" dirty="0">
                <a:solidFill>
                  <a:srgbClr val="002060"/>
                </a:solidFill>
                <a:latin typeface="Arial" pitchFamily="34" charset="0"/>
                <a:cs typeface="Arial" pitchFamily="34" charset="0"/>
              </a:rPr>
              <a:t>Документы, необходимые для внесения изменений в регистрационное досье по п.55 Правил</a:t>
            </a:r>
          </a:p>
        </p:txBody>
      </p:sp>
      <p:sp>
        <p:nvSpPr>
          <p:cNvPr id="6" name="Скругленный прямоугольник 5"/>
          <p:cNvSpPr/>
          <p:nvPr/>
        </p:nvSpPr>
        <p:spPr>
          <a:xfrm>
            <a:off x="395536" y="1124745"/>
            <a:ext cx="8496944" cy="497142"/>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600" b="1" dirty="0">
                <a:latin typeface="Arial" pitchFamily="34" charset="0"/>
                <a:cs typeface="Arial" pitchFamily="34" charset="0"/>
              </a:rPr>
              <a:t>5. Изменение показаний (противопоказаний) к применению медицинского изделия, изменение области применения медицинского изделия</a:t>
            </a:r>
          </a:p>
        </p:txBody>
      </p:sp>
      <p:sp>
        <p:nvSpPr>
          <p:cNvPr id="7" name="Скругленный прямоугольник 6"/>
          <p:cNvSpPr/>
          <p:nvPr/>
        </p:nvSpPr>
        <p:spPr>
          <a:xfrm>
            <a:off x="366168" y="3787888"/>
            <a:ext cx="8496944" cy="707310"/>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ru-RU" sz="1600" b="1" dirty="0">
                <a:solidFill>
                  <a:schemeClr val="tx1"/>
                </a:solidFill>
                <a:latin typeface="Arial" pitchFamily="34" charset="0"/>
                <a:cs typeface="Arial" pitchFamily="34" charset="0"/>
              </a:rPr>
              <a:t>6. Изменение отдельных характеристик медицинского изделия </a:t>
            </a:r>
          </a:p>
          <a:p>
            <a:pPr algn="just" fontAlgn="auto">
              <a:spcBef>
                <a:spcPts val="0"/>
              </a:spcBef>
              <a:spcAft>
                <a:spcPts val="0"/>
              </a:spcAft>
              <a:defRPr/>
            </a:pPr>
            <a:r>
              <a:rPr lang="ru-RU" sz="1600" b="1" dirty="0">
                <a:solidFill>
                  <a:schemeClr val="tx1"/>
                </a:solidFill>
                <a:latin typeface="Arial" pitchFamily="34" charset="0"/>
                <a:cs typeface="Arial" pitchFamily="34" charset="0"/>
              </a:rPr>
              <a:t>(при условии неизменности функционального назначения и принципа действия изделия)</a:t>
            </a:r>
          </a:p>
        </p:txBody>
      </p:sp>
      <p:sp>
        <p:nvSpPr>
          <p:cNvPr id="8" name="Скругленный прямоугольник 7"/>
          <p:cNvSpPr/>
          <p:nvPr/>
        </p:nvSpPr>
        <p:spPr>
          <a:xfrm>
            <a:off x="366168" y="1689284"/>
            <a:ext cx="8496944" cy="1954620"/>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a:defRPr/>
            </a:pPr>
            <a:r>
              <a:rPr lang="ru-RU" sz="1400" b="1" dirty="0" smtClean="0">
                <a:solidFill>
                  <a:srgbClr val="002060"/>
                </a:solidFill>
                <a:latin typeface="Arial" pitchFamily="34" charset="0"/>
                <a:cs typeface="Arial" pitchFamily="34" charset="0"/>
              </a:rPr>
              <a:t>-    заявление </a:t>
            </a:r>
            <a:r>
              <a:rPr lang="ru-RU" sz="1400" b="1" dirty="0">
                <a:solidFill>
                  <a:srgbClr val="002060"/>
                </a:solidFill>
                <a:latin typeface="Arial" pitchFamily="34" charset="0"/>
                <a:cs typeface="Arial" pitchFamily="34" charset="0"/>
              </a:rPr>
              <a:t>о внесении изменений в документы, </a:t>
            </a:r>
            <a:r>
              <a:rPr lang="ru-RU" sz="1400" b="1" dirty="0" smtClean="0">
                <a:solidFill>
                  <a:srgbClr val="002060"/>
                </a:solidFill>
                <a:latin typeface="Arial" pitchFamily="34" charset="0"/>
                <a:cs typeface="Arial" pitchFamily="34" charset="0"/>
              </a:rPr>
              <a:t>предусмотренные п</a:t>
            </a:r>
            <a:r>
              <a:rPr lang="ru-RU" sz="1400" b="1" dirty="0">
                <a:solidFill>
                  <a:srgbClr val="002060"/>
                </a:solidFill>
                <a:latin typeface="Arial" pitchFamily="34" charset="0"/>
                <a:cs typeface="Arial" pitchFamily="34" charset="0"/>
              </a:rPr>
              <a:t>. 10 </a:t>
            </a:r>
            <a:r>
              <a:rPr lang="ru-RU" sz="1400" b="1" dirty="0" smtClean="0">
                <a:solidFill>
                  <a:srgbClr val="002060"/>
                </a:solidFill>
                <a:latin typeface="Arial" pitchFamily="34" charset="0"/>
                <a:cs typeface="Arial" pitchFamily="34" charset="0"/>
              </a:rPr>
              <a:t>Правил</a:t>
            </a:r>
          </a:p>
          <a:p>
            <a:pPr marL="285750" indent="-285750" algn="just">
              <a:buFontTx/>
              <a:buChar char="-"/>
              <a:defRPr/>
            </a:pPr>
            <a:r>
              <a:rPr lang="ru-RU" sz="1400" b="1" dirty="0" smtClean="0">
                <a:solidFill>
                  <a:srgbClr val="002060"/>
                </a:solidFill>
                <a:latin typeface="Arial" pitchFamily="34" charset="0"/>
                <a:cs typeface="Arial" pitchFamily="34" charset="0"/>
              </a:rPr>
              <a:t>документ</a:t>
            </a:r>
            <a:r>
              <a:rPr lang="ru-RU" sz="1400" b="1" dirty="0">
                <a:solidFill>
                  <a:srgbClr val="002060"/>
                </a:solidFill>
                <a:latin typeface="Arial" pitchFamily="34" charset="0"/>
                <a:cs typeface="Arial" pitchFamily="34" charset="0"/>
              </a:rPr>
              <a:t>, содержащий информацию о новых показаниях (противопоказаниях) к применению медицинского изделия или области применения медицинского </a:t>
            </a:r>
            <a:r>
              <a:rPr lang="ru-RU" sz="1400" b="1" dirty="0" smtClean="0">
                <a:solidFill>
                  <a:srgbClr val="002060"/>
                </a:solidFill>
                <a:latin typeface="Arial" pitchFamily="34" charset="0"/>
                <a:cs typeface="Arial" pitchFamily="34" charset="0"/>
              </a:rPr>
              <a:t>изделия</a:t>
            </a:r>
          </a:p>
          <a:p>
            <a:pPr marL="285750" indent="-285750" algn="just">
              <a:buFontTx/>
              <a:buChar char="-"/>
              <a:defRPr/>
            </a:pPr>
            <a:r>
              <a:rPr lang="ru-RU" sz="1400" b="1" dirty="0" smtClean="0">
                <a:solidFill>
                  <a:srgbClr val="002060"/>
                </a:solidFill>
                <a:latin typeface="Arial" pitchFamily="34" charset="0"/>
                <a:cs typeface="Arial" pitchFamily="34" charset="0"/>
              </a:rPr>
              <a:t>документы</a:t>
            </a:r>
            <a:r>
              <a:rPr lang="ru-RU" sz="1400" b="1" dirty="0">
                <a:solidFill>
                  <a:srgbClr val="002060"/>
                </a:solidFill>
                <a:latin typeface="Arial" pitchFamily="34" charset="0"/>
                <a:cs typeface="Arial" pitchFamily="34" charset="0"/>
              </a:rPr>
              <a:t>, на основании которых производителем было принято соответствующее решение (например, результаты клинических исследований</a:t>
            </a:r>
            <a:r>
              <a:rPr lang="ru-RU" sz="1400" b="1" dirty="0" smtClean="0">
                <a:solidFill>
                  <a:srgbClr val="002060"/>
                </a:solidFill>
                <a:latin typeface="Arial" pitchFamily="34" charset="0"/>
                <a:cs typeface="Arial" pitchFamily="34" charset="0"/>
              </a:rPr>
              <a:t>)</a:t>
            </a:r>
          </a:p>
          <a:p>
            <a:pPr marL="285750" indent="-285750" algn="just">
              <a:buFontTx/>
              <a:buChar char="-"/>
              <a:defRPr/>
            </a:pPr>
            <a:r>
              <a:rPr lang="ru-RU" sz="1400" b="1" dirty="0" smtClean="0">
                <a:solidFill>
                  <a:srgbClr val="002060"/>
                </a:solidFill>
                <a:latin typeface="Arial" pitchFamily="34" charset="0"/>
                <a:cs typeface="Arial" pitchFamily="34" charset="0"/>
              </a:rPr>
              <a:t>в случае зарубежного производителя – доверенность на уполномоченного представителя производителя</a:t>
            </a:r>
            <a:endParaRPr lang="ru-RU" sz="1600" b="1" dirty="0">
              <a:solidFill>
                <a:srgbClr val="002060"/>
              </a:solidFill>
              <a:latin typeface="Arial" pitchFamily="34" charset="0"/>
              <a:cs typeface="Arial" pitchFamily="34" charset="0"/>
            </a:endParaRPr>
          </a:p>
        </p:txBody>
      </p:sp>
      <p:sp>
        <p:nvSpPr>
          <p:cNvPr id="10" name="Скругленный прямоугольник 9"/>
          <p:cNvSpPr/>
          <p:nvPr/>
        </p:nvSpPr>
        <p:spPr>
          <a:xfrm>
            <a:off x="366168" y="4639182"/>
            <a:ext cx="8496944" cy="1814154"/>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marL="285750" indent="-285750" algn="just">
              <a:buFontTx/>
              <a:buChar char="-"/>
              <a:defRPr/>
            </a:pPr>
            <a:r>
              <a:rPr lang="ru-RU" sz="1400" b="1" dirty="0" smtClean="0">
                <a:solidFill>
                  <a:srgbClr val="002060"/>
                </a:solidFill>
                <a:latin typeface="Arial" pitchFamily="34" charset="0"/>
                <a:cs typeface="Arial" pitchFamily="34" charset="0"/>
              </a:rPr>
              <a:t>заявление </a:t>
            </a:r>
            <a:r>
              <a:rPr lang="ru-RU" sz="1400" b="1" dirty="0">
                <a:solidFill>
                  <a:srgbClr val="002060"/>
                </a:solidFill>
                <a:latin typeface="Arial" pitchFamily="34" charset="0"/>
                <a:cs typeface="Arial" pitchFamily="34" charset="0"/>
              </a:rPr>
              <a:t>о внесении изменений в документы, предусмотренные </a:t>
            </a:r>
            <a:r>
              <a:rPr lang="ru-RU" sz="1400" b="1" dirty="0" smtClean="0">
                <a:solidFill>
                  <a:srgbClr val="002060"/>
                </a:solidFill>
                <a:latin typeface="Arial" pitchFamily="34" charset="0"/>
                <a:cs typeface="Arial" pitchFamily="34" charset="0"/>
              </a:rPr>
              <a:t>п</a:t>
            </a:r>
            <a:r>
              <a:rPr lang="ru-RU" sz="1400" b="1" dirty="0">
                <a:solidFill>
                  <a:srgbClr val="002060"/>
                </a:solidFill>
                <a:latin typeface="Arial" pitchFamily="34" charset="0"/>
                <a:cs typeface="Arial" pitchFamily="34" charset="0"/>
              </a:rPr>
              <a:t>. 10 </a:t>
            </a:r>
            <a:r>
              <a:rPr lang="ru-RU" sz="1400" b="1" dirty="0" smtClean="0">
                <a:solidFill>
                  <a:srgbClr val="002060"/>
                </a:solidFill>
                <a:latin typeface="Arial" pitchFamily="34" charset="0"/>
                <a:cs typeface="Arial" pitchFamily="34" charset="0"/>
              </a:rPr>
              <a:t>Правил</a:t>
            </a:r>
          </a:p>
          <a:p>
            <a:pPr marL="285750" indent="-285750" algn="just">
              <a:buFontTx/>
              <a:buChar char="-"/>
              <a:defRPr/>
            </a:pPr>
            <a:r>
              <a:rPr lang="ru-RU" sz="1400" b="1" dirty="0" smtClean="0">
                <a:solidFill>
                  <a:srgbClr val="002060"/>
                </a:solidFill>
                <a:latin typeface="Arial" pitchFamily="34" charset="0"/>
                <a:cs typeface="Arial" pitchFamily="34" charset="0"/>
              </a:rPr>
              <a:t>документ</a:t>
            </a:r>
            <a:r>
              <a:rPr lang="ru-RU" sz="1400" b="1" dirty="0">
                <a:solidFill>
                  <a:srgbClr val="002060"/>
                </a:solidFill>
                <a:latin typeface="Arial" pitchFamily="34" charset="0"/>
                <a:cs typeface="Arial" pitchFamily="34" charset="0"/>
              </a:rPr>
              <a:t>, содержащий информацию о новых характеристиках медицинского </a:t>
            </a:r>
            <a:r>
              <a:rPr lang="ru-RU" sz="1400" b="1" dirty="0" smtClean="0">
                <a:solidFill>
                  <a:srgbClr val="002060"/>
                </a:solidFill>
                <a:latin typeface="Arial" pitchFamily="34" charset="0"/>
                <a:cs typeface="Arial" pitchFamily="34" charset="0"/>
              </a:rPr>
              <a:t>изделия (техническая и эксплуатационная документация)</a:t>
            </a:r>
          </a:p>
          <a:p>
            <a:pPr marL="285750" indent="-285750" algn="just">
              <a:buFontTx/>
              <a:buChar char="-"/>
              <a:defRPr/>
            </a:pPr>
            <a:r>
              <a:rPr lang="ru-RU" sz="1400" b="1" dirty="0">
                <a:solidFill>
                  <a:srgbClr val="002060"/>
                </a:solidFill>
                <a:latin typeface="Arial" pitchFamily="34" charset="0"/>
                <a:cs typeface="Arial" pitchFamily="34" charset="0"/>
              </a:rPr>
              <a:t>протоколы необходимых испытаний, подтверждающие вносимые изменения и соответствующие приказу Минздрава России от 09.01.2014 № 2н</a:t>
            </a:r>
          </a:p>
          <a:p>
            <a:pPr marL="285750" indent="-285750" algn="just">
              <a:buFontTx/>
              <a:buChar char="-"/>
              <a:defRPr/>
            </a:pPr>
            <a:r>
              <a:rPr lang="ru-RU" sz="1400" b="1" dirty="0" smtClean="0">
                <a:solidFill>
                  <a:srgbClr val="002060"/>
                </a:solidFill>
                <a:latin typeface="Arial" pitchFamily="34" charset="0"/>
                <a:cs typeface="Arial" pitchFamily="34" charset="0"/>
              </a:rPr>
              <a:t>в </a:t>
            </a:r>
            <a:r>
              <a:rPr lang="ru-RU" sz="1400" b="1" dirty="0">
                <a:solidFill>
                  <a:srgbClr val="002060"/>
                </a:solidFill>
                <a:latin typeface="Arial" pitchFamily="34" charset="0"/>
                <a:cs typeface="Arial" pitchFamily="34" charset="0"/>
              </a:rPr>
              <a:t>случае зарубежного производителя – доверенность на уполномоченного представителя </a:t>
            </a:r>
            <a:r>
              <a:rPr lang="ru-RU" sz="1400" b="1" dirty="0" smtClean="0">
                <a:solidFill>
                  <a:srgbClr val="002060"/>
                </a:solidFill>
                <a:latin typeface="Arial" pitchFamily="34" charset="0"/>
                <a:cs typeface="Arial" pitchFamily="34" charset="0"/>
              </a:rPr>
              <a:t>производителя</a:t>
            </a:r>
            <a:endParaRPr lang="ru-RU" sz="16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84955556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45</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14282" y="1428736"/>
            <a:ext cx="8568952" cy="5016758"/>
          </a:xfrm>
          <a:prstGeom prst="rect">
            <a:avLst/>
          </a:prstGeom>
          <a:noFill/>
        </p:spPr>
        <p:txBody>
          <a:bodyPr wrap="square" rtlCol="0">
            <a:spAutoFit/>
          </a:bodyPr>
          <a:lstStyle/>
          <a:p>
            <a:pPr algn="ctr">
              <a:spcBef>
                <a:spcPct val="20000"/>
              </a:spcBef>
              <a:buFont typeface="Arial" pitchFamily="34" charset="0"/>
              <a:buNone/>
              <a:defRPr/>
            </a:pPr>
            <a:r>
              <a:rPr lang="ru-RU" sz="3200" b="1" dirty="0" smtClean="0">
                <a:solidFill>
                  <a:srgbClr val="C00000"/>
                </a:solidFill>
                <a:latin typeface="Arial" pitchFamily="34" charset="0"/>
                <a:ea typeface="ＭＳ Ｐゴシック" pitchFamily="34" charset="-128"/>
                <a:cs typeface="Arial" pitchFamily="34" charset="0"/>
              </a:rPr>
              <a:t>Требования к технической </a:t>
            </a:r>
            <a:br>
              <a:rPr lang="ru-RU" sz="3200" b="1" dirty="0" smtClean="0">
                <a:solidFill>
                  <a:srgbClr val="C00000"/>
                </a:solidFill>
                <a:latin typeface="Arial" pitchFamily="34" charset="0"/>
                <a:ea typeface="ＭＳ Ｐゴシック" pitchFamily="34" charset="-128"/>
                <a:cs typeface="Arial" pitchFamily="34" charset="0"/>
              </a:rPr>
            </a:br>
            <a:r>
              <a:rPr lang="ru-RU" sz="3200" b="1" dirty="0" smtClean="0">
                <a:solidFill>
                  <a:srgbClr val="C00000"/>
                </a:solidFill>
                <a:latin typeface="Arial" pitchFamily="34" charset="0"/>
                <a:ea typeface="ＭＳ Ｐゴシック" pitchFamily="34" charset="-128"/>
                <a:cs typeface="Arial" pitchFamily="34" charset="0"/>
              </a:rPr>
              <a:t>и эксплуатационной документации </a:t>
            </a:r>
            <a:br>
              <a:rPr lang="ru-RU" sz="3200" b="1" dirty="0" smtClean="0">
                <a:solidFill>
                  <a:srgbClr val="C00000"/>
                </a:solidFill>
                <a:latin typeface="Arial" pitchFamily="34" charset="0"/>
                <a:ea typeface="ＭＳ Ｐゴシック" pitchFamily="34" charset="-128"/>
                <a:cs typeface="Arial" pitchFamily="34" charset="0"/>
              </a:rPr>
            </a:br>
            <a:r>
              <a:rPr lang="ru-RU" sz="3200" b="1" dirty="0" smtClean="0">
                <a:solidFill>
                  <a:srgbClr val="C00000"/>
                </a:solidFill>
                <a:latin typeface="Arial" pitchFamily="34" charset="0"/>
                <a:ea typeface="ＭＳ Ｐゴシック" pitchFamily="34" charset="-128"/>
                <a:cs typeface="Arial" pitchFamily="34" charset="0"/>
              </a:rPr>
              <a:t>на медицинское изделие, представляемой К рассмотрению при внесении изменений в регистрационное удостоверение и/или комплект регистрационной документации </a:t>
            </a:r>
            <a:br>
              <a:rPr lang="ru-RU" sz="3200" b="1" dirty="0" smtClean="0">
                <a:solidFill>
                  <a:srgbClr val="C00000"/>
                </a:solidFill>
                <a:latin typeface="Arial" pitchFamily="34" charset="0"/>
                <a:ea typeface="ＭＳ Ｐゴシック" pitchFamily="34" charset="-128"/>
                <a:cs typeface="Arial" pitchFamily="34" charset="0"/>
              </a:rPr>
            </a:br>
            <a:r>
              <a:rPr lang="ru-RU" sz="3200" b="1" dirty="0" smtClean="0">
                <a:solidFill>
                  <a:srgbClr val="C00000"/>
                </a:solidFill>
                <a:latin typeface="Arial" pitchFamily="34" charset="0"/>
                <a:ea typeface="ＭＳ Ｐゴシック" pitchFamily="34" charset="-128"/>
                <a:cs typeface="Arial" pitchFamily="34" charset="0"/>
              </a:rPr>
              <a:t>по п. 55 правил государственной регистрации медицинских изделий.</a:t>
            </a:r>
            <a:br>
              <a:rPr lang="ru-RU" sz="3200" b="1" dirty="0" smtClean="0">
                <a:solidFill>
                  <a:srgbClr val="C00000"/>
                </a:solidFill>
                <a:latin typeface="Arial" pitchFamily="34" charset="0"/>
                <a:ea typeface="ＭＳ Ｐゴシック" pitchFamily="34" charset="-128"/>
                <a:cs typeface="Arial" pitchFamily="34" charset="0"/>
              </a:rPr>
            </a:br>
            <a:r>
              <a:rPr lang="ru-RU" sz="3200" b="1" dirty="0" smtClean="0">
                <a:solidFill>
                  <a:srgbClr val="C00000"/>
                </a:solidFill>
                <a:latin typeface="Arial" pitchFamily="34" charset="0"/>
                <a:ea typeface="ＭＳ Ｐゴシック" pitchFamily="34" charset="-128"/>
                <a:cs typeface="Arial" pitchFamily="34" charset="0"/>
              </a:rPr>
              <a:t>Основные недостатки</a:t>
            </a:r>
            <a:endParaRPr lang="ru-RU" sz="3200" b="1" dirty="0">
              <a:solidFill>
                <a:srgbClr val="C00000"/>
              </a:solidFill>
              <a:latin typeface="Arial" pitchFamily="34" charset="0"/>
              <a:ea typeface="ＭＳ Ｐゴシック" pitchFamily="34" charset="-128"/>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46</a:t>
            </a:fld>
            <a:endParaRPr lang="ru-RU" dirty="0"/>
          </a:p>
        </p:txBody>
      </p:sp>
    </p:spTree>
    <p:extLst>
      <p:ext uri="{BB962C8B-B14F-4D97-AF65-F5344CB8AC3E}">
        <p14:creationId xmlns:p14="http://schemas.microsoft.com/office/powerpoint/2010/main" val="10907154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Необходимость предоставления </a:t>
            </a:r>
            <a:r>
              <a:rPr lang="ru-RU" b="1" dirty="0">
                <a:solidFill>
                  <a:srgbClr val="002060"/>
                </a:solidFill>
                <a:latin typeface="Arial" pitchFamily="34" charset="0"/>
                <a:cs typeface="Arial" pitchFamily="34" charset="0"/>
              </a:rPr>
              <a:t>технической </a:t>
            </a:r>
            <a:r>
              <a:rPr lang="ru-RU" b="1" dirty="0" smtClean="0">
                <a:solidFill>
                  <a:srgbClr val="002060"/>
                </a:solidFill>
                <a:latin typeface="Arial" pitchFamily="34" charset="0"/>
                <a:cs typeface="Arial" pitchFamily="34" charset="0"/>
              </a:rPr>
              <a:t>и эксплуатационной документации</a:t>
            </a:r>
            <a:endParaRPr lang="ru-RU" b="1" dirty="0">
              <a:solidFill>
                <a:srgbClr val="002060"/>
              </a:solidFill>
              <a:latin typeface="Arial" pitchFamily="34" charset="0"/>
              <a:cs typeface="Arial" pitchFamily="34" charset="0"/>
            </a:endParaRPr>
          </a:p>
        </p:txBody>
      </p:sp>
      <p:sp>
        <p:nvSpPr>
          <p:cNvPr id="6" name="TextBox 5"/>
          <p:cNvSpPr txBox="1"/>
          <p:nvPr/>
        </p:nvSpPr>
        <p:spPr>
          <a:xfrm>
            <a:off x="285720" y="1357298"/>
            <a:ext cx="8568952" cy="5262979"/>
          </a:xfrm>
          <a:prstGeom prst="rect">
            <a:avLst/>
          </a:prstGeom>
          <a:noFill/>
        </p:spPr>
        <p:txBody>
          <a:bodyPr wrap="square" rtlCol="0">
            <a:spAutoFit/>
          </a:bodyPr>
          <a:lstStyle/>
          <a:p>
            <a:pPr algn="just">
              <a:spcAft>
                <a:spcPts val="600"/>
              </a:spcAft>
              <a:buFont typeface="Arial" pitchFamily="34" charset="0"/>
              <a:buNone/>
              <a:defRPr/>
            </a:pPr>
            <a:r>
              <a:rPr lang="ru-RU" sz="2800" b="1" dirty="0" smtClean="0">
                <a:solidFill>
                  <a:srgbClr val="002060"/>
                </a:solidFill>
                <a:latin typeface="Arial" panose="020B0604020202020204" pitchFamily="34" charset="0"/>
                <a:ea typeface="ＭＳ Ｐゴシック" pitchFamily="34" charset="-128"/>
                <a:cs typeface="Arial" panose="020B0604020202020204" pitchFamily="34" charset="0"/>
              </a:rPr>
              <a:t>Необходимость предоставления технической и </a:t>
            </a:r>
            <a:r>
              <a:rPr lang="ru-RU" sz="2800" b="1" dirty="0">
                <a:solidFill>
                  <a:srgbClr val="002060"/>
                </a:solidFill>
                <a:latin typeface="Arial" panose="020B0604020202020204" pitchFamily="34" charset="0"/>
                <a:ea typeface="ＭＳ Ｐゴシック" pitchFamily="34" charset="-128"/>
                <a:cs typeface="Arial" panose="020B0604020202020204" pitchFamily="34" charset="0"/>
              </a:rPr>
              <a:t>эксплуатационной документации при внесении изменений в </a:t>
            </a:r>
            <a:r>
              <a:rPr lang="ru-RU" sz="2800" b="1" dirty="0" smtClean="0">
                <a:solidFill>
                  <a:srgbClr val="002060"/>
                </a:solidFill>
                <a:latin typeface="Arial" panose="020B0604020202020204" pitchFamily="34" charset="0"/>
                <a:ea typeface="ＭＳ Ｐゴシック" pitchFamily="34" charset="-128"/>
                <a:cs typeface="Arial" panose="020B0604020202020204" pitchFamily="34" charset="0"/>
              </a:rPr>
              <a:t>регистрационное </a:t>
            </a:r>
            <a:r>
              <a:rPr lang="ru-RU" sz="2800" b="1" dirty="0">
                <a:solidFill>
                  <a:srgbClr val="002060"/>
                </a:solidFill>
                <a:latin typeface="Arial" panose="020B0604020202020204" pitchFamily="34" charset="0"/>
                <a:ea typeface="ＭＳ Ｐゴシック" pitchFamily="34" charset="-128"/>
                <a:cs typeface="Arial" panose="020B0604020202020204" pitchFamily="34" charset="0"/>
              </a:rPr>
              <a:t>удостоверение и/или комплект регистрационной документации </a:t>
            </a:r>
            <a:r>
              <a:rPr lang="ru-RU" sz="2800" b="1" dirty="0" smtClean="0">
                <a:solidFill>
                  <a:srgbClr val="002060"/>
                </a:solidFill>
                <a:latin typeface="Arial" panose="020B0604020202020204" pitchFamily="34" charset="0"/>
                <a:ea typeface="ＭＳ Ｐゴシック" pitchFamily="34" charset="-128"/>
                <a:cs typeface="Arial" panose="020B0604020202020204" pitchFamily="34" charset="0"/>
              </a:rPr>
              <a:t>установлена в Правилах </a:t>
            </a:r>
            <a:r>
              <a:rPr lang="ru-RU" sz="2800" b="1" dirty="0">
                <a:solidFill>
                  <a:srgbClr val="002060"/>
                </a:solidFill>
                <a:latin typeface="Arial" panose="020B0604020202020204" pitchFamily="34" charset="0"/>
                <a:ea typeface="ＭＳ Ｐゴシック" pitchFamily="34" charset="-128"/>
                <a:cs typeface="Arial" panose="020B0604020202020204" pitchFamily="34" charset="0"/>
              </a:rPr>
              <a:t>государственной регистрации медицинских изделий, утвержденных постановлением </a:t>
            </a:r>
            <a:r>
              <a:rPr lang="ru-RU" sz="2800" b="1" dirty="0" smtClean="0">
                <a:solidFill>
                  <a:srgbClr val="002060"/>
                </a:solidFill>
                <a:latin typeface="Arial" panose="020B0604020202020204" pitchFamily="34" charset="0"/>
                <a:ea typeface="ＭＳ Ｐゴシック" pitchFamily="34" charset="-128"/>
                <a:cs typeface="Arial" panose="020B0604020202020204" pitchFamily="34" charset="0"/>
              </a:rPr>
              <a:t>Правительства Российской Федерации </a:t>
            </a:r>
            <a:r>
              <a:rPr lang="ru-RU" sz="2800" b="1" dirty="0" smtClean="0">
                <a:solidFill>
                  <a:schemeClr val="accent2"/>
                </a:solidFill>
                <a:latin typeface="Arial" panose="020B0604020202020204" pitchFamily="34" charset="0"/>
                <a:ea typeface="ＭＳ Ｐゴシック" pitchFamily="34" charset="-128"/>
                <a:cs typeface="Arial" panose="020B0604020202020204" pitchFamily="34" charset="0"/>
              </a:rPr>
              <a:t>от 27.12.2012 № 1416 </a:t>
            </a:r>
            <a:r>
              <a:rPr lang="ru-RU" sz="2800" b="1" dirty="0">
                <a:solidFill>
                  <a:srgbClr val="002060"/>
                </a:solidFill>
                <a:latin typeface="Arial" panose="020B0604020202020204" pitchFamily="34" charset="0"/>
                <a:ea typeface="ＭＳ Ｐゴシック" pitchFamily="34" charset="-128"/>
                <a:cs typeface="Arial" panose="020B0604020202020204" pitchFamily="34" charset="0"/>
              </a:rPr>
              <a:t>(в редакции </a:t>
            </a:r>
            <a:r>
              <a:rPr lang="ru-RU" sz="2800" b="1" dirty="0" smtClean="0">
                <a:solidFill>
                  <a:srgbClr val="002060"/>
                </a:solidFill>
                <a:latin typeface="Arial" panose="020B0604020202020204" pitchFamily="34" charset="0"/>
                <a:ea typeface="ＭＳ Ｐゴシック" pitchFamily="34" charset="-128"/>
                <a:cs typeface="Arial" panose="020B0604020202020204" pitchFamily="34" charset="0"/>
              </a:rPr>
              <a:t>постановлений </a:t>
            </a:r>
            <a:r>
              <a:rPr lang="ru-RU" sz="2800" b="1" dirty="0">
                <a:solidFill>
                  <a:srgbClr val="002060"/>
                </a:solidFill>
                <a:latin typeface="Arial" panose="020B0604020202020204" pitchFamily="34" charset="0"/>
                <a:ea typeface="ＭＳ Ｐゴシック" pitchFamily="34" charset="-128"/>
                <a:cs typeface="Arial" panose="020B0604020202020204" pitchFamily="34" charset="0"/>
              </a:rPr>
              <a:t>Правительства Российской Федерации </a:t>
            </a:r>
            <a:r>
              <a:rPr lang="ru-RU" sz="2800" b="1" dirty="0">
                <a:solidFill>
                  <a:schemeClr val="accent2"/>
                </a:solidFill>
                <a:latin typeface="Arial" panose="020B0604020202020204" pitchFamily="34" charset="0"/>
                <a:ea typeface="ＭＳ Ｐゴシック" pitchFamily="34" charset="-128"/>
                <a:cs typeface="Arial" panose="020B0604020202020204" pitchFamily="34" charset="0"/>
              </a:rPr>
              <a:t>от </a:t>
            </a:r>
            <a:r>
              <a:rPr lang="ru-RU" sz="2800" b="1" dirty="0" smtClean="0">
                <a:solidFill>
                  <a:schemeClr val="accent2"/>
                </a:solidFill>
                <a:latin typeface="Arial" panose="020B0604020202020204" pitchFamily="34" charset="0"/>
                <a:ea typeface="ＭＳ Ｐゴシック" pitchFamily="34" charset="-128"/>
                <a:cs typeface="Arial" panose="020B0604020202020204" pitchFamily="34" charset="0"/>
              </a:rPr>
              <a:t>17.10.2013 № 930,</a:t>
            </a:r>
            <a:br>
              <a:rPr lang="ru-RU" sz="2800" b="1" dirty="0" smtClean="0">
                <a:solidFill>
                  <a:schemeClr val="accent2"/>
                </a:solidFill>
                <a:latin typeface="Arial" panose="020B0604020202020204" pitchFamily="34" charset="0"/>
                <a:ea typeface="ＭＳ Ｐゴシック" pitchFamily="34" charset="-128"/>
                <a:cs typeface="Arial" panose="020B0604020202020204" pitchFamily="34" charset="0"/>
              </a:rPr>
            </a:br>
            <a:r>
              <a:rPr lang="ru-RU" sz="2800" b="1" dirty="0" smtClean="0">
                <a:solidFill>
                  <a:schemeClr val="accent2"/>
                </a:solidFill>
                <a:latin typeface="Arial" panose="020B0604020202020204" pitchFamily="34" charset="0"/>
                <a:ea typeface="ＭＳ Ｐゴシック" pitchFamily="34" charset="-128"/>
                <a:cs typeface="Arial" panose="020B0604020202020204" pitchFamily="34" charset="0"/>
              </a:rPr>
              <a:t>от 17.07.2014 </a:t>
            </a:r>
            <a:r>
              <a:rPr lang="ru-RU" sz="2800" b="1" dirty="0">
                <a:solidFill>
                  <a:schemeClr val="accent2"/>
                </a:solidFill>
                <a:latin typeface="Arial" panose="020B0604020202020204" pitchFamily="34" charset="0"/>
                <a:ea typeface="ＭＳ Ｐゴシック" pitchFamily="34" charset="-128"/>
                <a:cs typeface="Arial" panose="020B0604020202020204" pitchFamily="34" charset="0"/>
              </a:rPr>
              <a:t>№ </a:t>
            </a:r>
            <a:r>
              <a:rPr lang="ru-RU" sz="2800" b="1" dirty="0" smtClean="0">
                <a:solidFill>
                  <a:schemeClr val="accent2"/>
                </a:solidFill>
                <a:latin typeface="Arial" panose="020B0604020202020204" pitchFamily="34" charset="0"/>
                <a:ea typeface="ＭＳ Ｐゴシック" pitchFamily="34" charset="-128"/>
                <a:cs typeface="Arial" panose="020B0604020202020204" pitchFamily="34" charset="0"/>
              </a:rPr>
              <a:t>670</a:t>
            </a:r>
            <a:r>
              <a:rPr lang="ru-RU" sz="2800" b="1" dirty="0">
                <a:solidFill>
                  <a:srgbClr val="002060"/>
                </a:solidFill>
                <a:latin typeface="Arial" panose="020B0604020202020204" pitchFamily="34" charset="0"/>
                <a:ea typeface="ＭＳ Ｐゴシック" pitchFamily="34" charset="-128"/>
                <a:cs typeface="Arial" panose="020B0604020202020204" pitchFamily="34" charset="0"/>
              </a:rPr>
              <a:t>)</a:t>
            </a:r>
            <a:r>
              <a:rPr lang="ru-RU" sz="2800" b="1" dirty="0" smtClean="0">
                <a:solidFill>
                  <a:schemeClr val="accent2"/>
                </a:solidFill>
                <a:latin typeface="Arial" panose="020B0604020202020204" pitchFamily="34" charset="0"/>
                <a:ea typeface="ＭＳ Ｐゴシック" pitchFamily="34" charset="-128"/>
                <a:cs typeface="Arial" panose="020B0604020202020204" pitchFamily="34" charset="0"/>
              </a:rPr>
              <a:t> </a:t>
            </a:r>
            <a:r>
              <a:rPr lang="ru-RU" sz="2800" b="1" dirty="0" smtClean="0">
                <a:solidFill>
                  <a:srgbClr val="002060"/>
                </a:solidFill>
                <a:latin typeface="Arial" panose="020B0604020202020204" pitchFamily="34" charset="0"/>
                <a:ea typeface="ＭＳ Ｐゴシック" pitchFamily="34" charset="-128"/>
                <a:cs typeface="Arial" panose="020B0604020202020204" pitchFamily="34" charset="0"/>
              </a:rPr>
              <a:t>.</a:t>
            </a: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47</a:t>
            </a:fld>
            <a:endParaRPr lang="ru-RU" dirty="0"/>
          </a:p>
        </p:txBody>
      </p:sp>
    </p:spTree>
    <p:extLst>
      <p:ext uri="{BB962C8B-B14F-4D97-AF65-F5344CB8AC3E}">
        <p14:creationId xmlns:p14="http://schemas.microsoft.com/office/powerpoint/2010/main" val="264263988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marL="144000" algn="ctr">
              <a:spcBef>
                <a:spcPts val="0"/>
              </a:spcBef>
            </a:pPr>
            <a:r>
              <a:rPr lang="ru-RU" b="1" dirty="0" smtClean="0">
                <a:solidFill>
                  <a:srgbClr val="002060"/>
                </a:solidFill>
                <a:latin typeface="Arial" pitchFamily="34" charset="0"/>
                <a:cs typeface="Arial" pitchFamily="34" charset="0"/>
              </a:rPr>
              <a:t>Необходимость </a:t>
            </a:r>
            <a:r>
              <a:rPr lang="ru-RU" b="1" dirty="0">
                <a:solidFill>
                  <a:srgbClr val="002060"/>
                </a:solidFill>
                <a:latin typeface="Arial" pitchFamily="34" charset="0"/>
                <a:cs typeface="Arial" pitchFamily="34" charset="0"/>
              </a:rPr>
              <a:t>предоставления технической </a:t>
            </a:r>
            <a:r>
              <a:rPr lang="ru-RU" b="1" dirty="0" smtClean="0">
                <a:solidFill>
                  <a:srgbClr val="002060"/>
                </a:solidFill>
                <a:latin typeface="Arial" pitchFamily="34" charset="0"/>
                <a:cs typeface="Arial" pitchFamily="34" charset="0"/>
              </a:rPr>
              <a:t>и эксплуатационной документации в рамках п. 37 Правил государственной регистрации медицинских изделий</a:t>
            </a:r>
            <a:endParaRPr lang="ru-RU" b="1" dirty="0">
              <a:solidFill>
                <a:srgbClr val="002060"/>
              </a:solidFill>
              <a:latin typeface="Arial" pitchFamily="34" charset="0"/>
              <a:cs typeface="Arial" pitchFamily="34" charset="0"/>
            </a:endParaRPr>
          </a:p>
        </p:txBody>
      </p:sp>
      <p:sp>
        <p:nvSpPr>
          <p:cNvPr id="6" name="TextBox 5"/>
          <p:cNvSpPr txBox="1"/>
          <p:nvPr/>
        </p:nvSpPr>
        <p:spPr>
          <a:xfrm>
            <a:off x="357158" y="1214422"/>
            <a:ext cx="8568952" cy="5616922"/>
          </a:xfrm>
          <a:prstGeom prst="rect">
            <a:avLst/>
          </a:prstGeom>
          <a:noFill/>
        </p:spPr>
        <p:txBody>
          <a:bodyPr wrap="square" rtlCol="0">
            <a:spAutoFit/>
          </a:bodyPr>
          <a:lstStyle/>
          <a:p>
            <a:pPr algn="just">
              <a:spcAft>
                <a:spcPts val="600"/>
              </a:spcAft>
              <a:buFont typeface="Arial" pitchFamily="34" charset="0"/>
              <a:buNone/>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Пункт 39 Правил государственной регистрации медицинских изделий, утвержденных постановлением Правительства от 27.12.2012 № 1416:</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a:p>
            <a:pPr algn="just">
              <a:spcAft>
                <a:spcPts val="600"/>
              </a:spcAft>
              <a:buFont typeface="Arial" pitchFamily="34" charset="0"/>
              <a:buNone/>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помимо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заявления о внесении изменений и документов, предусмотренных пунктом 38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 также представляются:</a:t>
            </a:r>
          </a:p>
          <a:p>
            <a:pPr algn="just">
              <a:spcAft>
                <a:spcPts val="600"/>
              </a:spcAft>
            </a:pPr>
            <a:r>
              <a:rPr lang="ru-RU" b="1" dirty="0">
                <a:solidFill>
                  <a:srgbClr val="002060"/>
                </a:solidFill>
                <a:latin typeface="Arial" panose="020B0604020202020204" pitchFamily="34" charset="0"/>
                <a:ea typeface="ＭＳ Ｐゴシック" pitchFamily="34" charset="-128"/>
                <a:cs typeface="Arial" panose="020B0604020202020204" pitchFamily="34" charset="0"/>
              </a:rPr>
              <a:t>б) в случае изменения наименования медицинского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изделия …</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a:p>
            <a:pPr algn="just">
              <a:spcAft>
                <a:spcPts val="600"/>
              </a:spcAft>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a:p>
            <a:pPr algn="just">
              <a:spcAft>
                <a:spcPts val="600"/>
              </a:spcAft>
              <a:buFont typeface="Wingdings" panose="05000000000000000000" pitchFamily="2" charset="2"/>
              <a:buChar char="ü"/>
            </a:pPr>
            <a:r>
              <a:rPr lang="ru-RU" b="1" dirty="0">
                <a:solidFill>
                  <a:srgbClr val="002060"/>
                </a:solidFill>
                <a:latin typeface="Arial" panose="020B0604020202020204" pitchFamily="34" charset="0"/>
                <a:ea typeface="ＭＳ Ｐゴシック" pitchFamily="34" charset="-128"/>
                <a:cs typeface="Arial" panose="020B0604020202020204" pitchFamily="34" charset="0"/>
              </a:rPr>
              <a:t>техническая документация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производителя (изготовителя) на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медицинское изделие, приведенная в  соответствие с новым наименованием медицинского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изделия;</a:t>
            </a:r>
          </a:p>
          <a:p>
            <a:pPr algn="just">
              <a:spcAft>
                <a:spcPts val="600"/>
              </a:spcAft>
              <a:buFont typeface="Wingdings" panose="05000000000000000000" pitchFamily="2" charset="2"/>
              <a:buChar char="ü"/>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эксплуатационная документация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производителя (изготовителя)</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на медицинское изделие, в том числе инструкция по применению или руководство по эксплуатации медицинского изделия, приведенная в соответствие с новым наименованием медицинского изделия</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a:t>
            </a:r>
          </a:p>
          <a:p>
            <a:pPr algn="just">
              <a:spcAft>
                <a:spcPts val="600"/>
              </a:spcAft>
            </a:pPr>
            <a:r>
              <a:rPr lang="ru-RU" b="1" dirty="0">
                <a:solidFill>
                  <a:srgbClr val="002060"/>
                </a:solidFill>
                <a:latin typeface="Arial" panose="020B0604020202020204" pitchFamily="34" charset="0"/>
                <a:ea typeface="ＭＳ Ｐゴシック" pitchFamily="34" charset="-128"/>
                <a:cs typeface="Arial" panose="020B0604020202020204" pitchFamily="34" charset="0"/>
              </a:rPr>
              <a:t>Пункт 40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 государственной регистрации медицинских изделий, утвержденных постановлением Правительства от 27.12.2012 № 1416:</a:t>
            </a:r>
          </a:p>
          <a:p>
            <a:pPr algn="just">
              <a:spcAft>
                <a:spcPts val="600"/>
              </a:spcAft>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В случае,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если документы, предусмотренные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пунктами</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 38 и 39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 составлены на иностранном языке, они </a:t>
            </a:r>
            <a:r>
              <a:rPr lang="ru-RU" b="1" u="sng"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представляются с заверенным в установленном порядке переводом на русский язык</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48</a:t>
            </a:fld>
            <a:endParaRPr lang="ru-RU" dirty="0"/>
          </a:p>
        </p:txBody>
      </p:sp>
    </p:spTree>
    <p:extLst>
      <p:ext uri="{BB962C8B-B14F-4D97-AF65-F5344CB8AC3E}">
        <p14:creationId xmlns:p14="http://schemas.microsoft.com/office/powerpoint/2010/main" val="109823431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endParaRPr lang="ru-RU" b="1" dirty="0" smtClean="0">
              <a:solidFill>
                <a:srgbClr val="002060"/>
              </a:solidFill>
              <a:latin typeface="Arial" pitchFamily="34" charset="0"/>
              <a:cs typeface="Arial" pitchFamily="34" charset="0"/>
            </a:endParaRPr>
          </a:p>
          <a:p>
            <a:pPr algn="ctr"/>
            <a:r>
              <a:rPr lang="ru-RU" b="1" dirty="0" smtClean="0">
                <a:solidFill>
                  <a:srgbClr val="002060"/>
                </a:solidFill>
                <a:latin typeface="Arial" pitchFamily="34" charset="0"/>
                <a:cs typeface="Arial" pitchFamily="34" charset="0"/>
              </a:rPr>
              <a:t>Необходимость </a:t>
            </a:r>
            <a:r>
              <a:rPr lang="ru-RU" b="1" dirty="0">
                <a:solidFill>
                  <a:srgbClr val="002060"/>
                </a:solidFill>
                <a:latin typeface="Arial" pitchFamily="34" charset="0"/>
                <a:cs typeface="Arial" pitchFamily="34" charset="0"/>
              </a:rPr>
              <a:t>предоставления технической и эксплуатационной </a:t>
            </a:r>
            <a:r>
              <a:rPr lang="ru-RU" b="1" dirty="0" smtClean="0">
                <a:solidFill>
                  <a:srgbClr val="002060"/>
                </a:solidFill>
                <a:latin typeface="Arial" pitchFamily="34" charset="0"/>
                <a:cs typeface="Arial" pitchFamily="34" charset="0"/>
              </a:rPr>
              <a:t>документации в рамках п. 55 Правил государственной регистрации медицинских изделий</a:t>
            </a:r>
          </a:p>
          <a:p>
            <a:pPr algn="ctr"/>
            <a:endParaRPr lang="ru-RU" b="1" dirty="0">
              <a:solidFill>
                <a:srgbClr val="002060"/>
              </a:solidFill>
              <a:latin typeface="Arial" pitchFamily="34" charset="0"/>
              <a:cs typeface="Arial" pitchFamily="34" charset="0"/>
            </a:endParaRPr>
          </a:p>
        </p:txBody>
      </p:sp>
      <p:sp>
        <p:nvSpPr>
          <p:cNvPr id="6" name="TextBox 5"/>
          <p:cNvSpPr txBox="1"/>
          <p:nvPr/>
        </p:nvSpPr>
        <p:spPr>
          <a:xfrm>
            <a:off x="428596" y="1142984"/>
            <a:ext cx="8568952" cy="3354765"/>
          </a:xfrm>
          <a:prstGeom prst="rect">
            <a:avLst/>
          </a:prstGeom>
          <a:noFill/>
        </p:spPr>
        <p:txBody>
          <a:bodyPr wrap="square" rtlCol="0">
            <a:spAutoFit/>
          </a:bodyPr>
          <a:lstStyle/>
          <a:p>
            <a:pPr algn="just">
              <a:spcBef>
                <a:spcPts val="600"/>
              </a:spcBef>
              <a:spcAft>
                <a:spcPts val="600"/>
              </a:spcAft>
            </a:pP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Пункт 55 Правил государственной регистрации медицинских изделий, утвержденных постановлением Правительства от 27.12.2012 № 1416:</a:t>
            </a:r>
          </a:p>
          <a:p>
            <a:pPr algn="just">
              <a:spcBef>
                <a:spcPts val="600"/>
              </a:spcBef>
              <a:spcAft>
                <a:spcPts val="600"/>
              </a:spcAft>
            </a:pP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В </a:t>
            </a: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случае необходимости (по желанию заявителя) внесения изменений в документы, предусмотренные подпунктом "а" пункта 54 </a:t>
            </a: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a:t>
            </a: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 заявитель направляет в регистрирующий орган заявление о внесении изменений с представлением </a:t>
            </a:r>
            <a:r>
              <a:rPr lang="ru-RU" sz="1600" b="1" u="sng"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документов, подтверждающих такие изменения</a:t>
            </a: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a:t>
            </a:r>
          </a:p>
          <a:p>
            <a:pPr algn="just">
              <a:spcBef>
                <a:spcPts val="600"/>
              </a:spcBef>
              <a:spcAft>
                <a:spcPts val="600"/>
              </a:spcAft>
            </a:pP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В случае необходимости внесения изменений в документы, </a:t>
            </a:r>
            <a:r>
              <a:rPr lang="ru-RU" sz="1600" b="1" u="sng"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указанные в подпунктах "в" и "г" пункта 10 </a:t>
            </a:r>
            <a:r>
              <a:rPr lang="ru-RU" sz="1600" b="1" u="sng" dirty="0" smtClean="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Правил</a:t>
            </a: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 внесение изменений проводится по результатам экспертизы, проведенной в порядке, аналогичном порядку проведения экспертизы качества, эффективности и безопасности медицинского изделия для его государственной регистрации в соответствии с пунктом 21 </a:t>
            </a: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a:t>
            </a:r>
            <a:endParaRPr lang="ru-RU" sz="16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solidFill>
                  <a:prstClr val="black">
                    <a:tint val="75000"/>
                  </a:prstClr>
                </a:solidFill>
              </a:rPr>
              <a:pPr/>
              <a:t>49</a:t>
            </a:fld>
            <a:endParaRPr lang="ru-RU" dirty="0">
              <a:solidFill>
                <a:prstClr val="black">
                  <a:tint val="75000"/>
                </a:prstClr>
              </a:solidFill>
            </a:endParaRPr>
          </a:p>
        </p:txBody>
      </p:sp>
      <p:sp>
        <p:nvSpPr>
          <p:cNvPr id="3" name="Прямоугольник 2"/>
          <p:cNvSpPr/>
          <p:nvPr/>
        </p:nvSpPr>
        <p:spPr>
          <a:xfrm>
            <a:off x="2357422" y="4500570"/>
            <a:ext cx="4680520" cy="999976"/>
          </a:xfrm>
          <a:prstGeom prst="rect">
            <a:avLst/>
          </a:prstGeom>
          <a:gradFill flip="none" rotWithShape="1">
            <a:gsLst>
              <a:gs pos="0">
                <a:schemeClr val="tx2">
                  <a:lumMod val="40000"/>
                  <a:lumOff val="60000"/>
                  <a:tint val="66000"/>
                  <a:satMod val="160000"/>
                </a:schemeClr>
              </a:gs>
              <a:gs pos="50000">
                <a:schemeClr val="tx2">
                  <a:lumMod val="40000"/>
                  <a:lumOff val="60000"/>
                  <a:tint val="44500"/>
                  <a:satMod val="160000"/>
                </a:schemeClr>
              </a:gs>
              <a:gs pos="100000">
                <a:schemeClr val="tx2">
                  <a:lumMod val="40000"/>
                  <a:lumOff val="60000"/>
                  <a:tint val="23500"/>
                  <a:satMod val="160000"/>
                </a:schemeClr>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Пункт 10 </a:t>
            </a: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a:t>
            </a: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 </a:t>
            </a:r>
            <a:endPar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endParaRPr>
          </a:p>
          <a:p>
            <a:pPr algn="ct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Для </a:t>
            </a: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государственной регистрации медицинского изделия представляются следующие </a:t>
            </a: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документы:</a:t>
            </a:r>
            <a:endParaRPr lang="ru-RU" sz="1600" dirty="0">
              <a:solidFill>
                <a:prstClr val="white"/>
              </a:solidFill>
            </a:endParaRPr>
          </a:p>
        </p:txBody>
      </p:sp>
      <p:sp>
        <p:nvSpPr>
          <p:cNvPr id="8" name="Прямоугольник 7"/>
          <p:cNvSpPr/>
          <p:nvPr/>
        </p:nvSpPr>
        <p:spPr>
          <a:xfrm>
            <a:off x="515532" y="5703796"/>
            <a:ext cx="3858114" cy="104181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b="1" dirty="0">
                <a:solidFill>
                  <a:srgbClr val="002060"/>
                </a:solidFill>
                <a:latin typeface="Arial" panose="020B0604020202020204" pitchFamily="34" charset="0"/>
                <a:ea typeface="ＭＳ Ｐゴシック" pitchFamily="34" charset="-128"/>
                <a:cs typeface="Arial" panose="020B0604020202020204" pitchFamily="34" charset="0"/>
              </a:rPr>
              <a:t>в) техническая документация производителя (изготовителя) на медицинское изделие</a:t>
            </a:r>
            <a:endParaRPr lang="ru-RU" sz="1600" dirty="0">
              <a:solidFill>
                <a:prstClr val="white"/>
              </a:solidFill>
            </a:endParaRPr>
          </a:p>
        </p:txBody>
      </p:sp>
      <p:sp>
        <p:nvSpPr>
          <p:cNvPr id="9" name="Прямоугольник 8"/>
          <p:cNvSpPr/>
          <p:nvPr/>
        </p:nvSpPr>
        <p:spPr>
          <a:xfrm>
            <a:off x="4589670" y="5703796"/>
            <a:ext cx="4392488" cy="1041812"/>
          </a:xfrm>
          <a:prstGeom prst="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lin ang="2700000" scaled="1"/>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1">
            <a:schemeClr val="accent1"/>
          </a:lnRef>
          <a:fillRef idx="3">
            <a:schemeClr val="accent1"/>
          </a:fillRef>
          <a:effectRef idx="2">
            <a:schemeClr val="accent1"/>
          </a:effectRef>
          <a:fontRef idx="minor">
            <a:schemeClr val="lt1"/>
          </a:fontRef>
        </p:style>
        <p:txBody>
          <a:bodyPr rtlCol="0" anchor="ctr"/>
          <a:lstStyle/>
          <a:p>
            <a:pPr algn="just">
              <a:spcBef>
                <a:spcPts val="600"/>
              </a:spcBef>
              <a:spcAft>
                <a:spcPts val="600"/>
              </a:spcAft>
            </a:pPr>
            <a:r>
              <a:rPr lang="ru-RU" sz="1400" b="1" dirty="0">
                <a:solidFill>
                  <a:srgbClr val="002060"/>
                </a:solidFill>
                <a:latin typeface="Arial" panose="020B0604020202020204" pitchFamily="34" charset="0"/>
                <a:ea typeface="ＭＳ Ｐゴシック" pitchFamily="34" charset="-128"/>
                <a:cs typeface="Arial" panose="020B0604020202020204" pitchFamily="34" charset="0"/>
              </a:rPr>
              <a:t>г) эксплуатационная документация производителя  изготовителя) </a:t>
            </a:r>
            <a:br>
              <a:rPr lang="ru-RU" sz="1400" b="1" dirty="0">
                <a:solidFill>
                  <a:srgbClr val="002060"/>
                </a:solidFill>
                <a:latin typeface="Arial" panose="020B0604020202020204" pitchFamily="34" charset="0"/>
                <a:ea typeface="ＭＳ Ｐゴシック" pitchFamily="34" charset="-128"/>
                <a:cs typeface="Arial" panose="020B0604020202020204" pitchFamily="34" charset="0"/>
              </a:rPr>
            </a:br>
            <a:r>
              <a:rPr lang="ru-RU" sz="1400" b="1" dirty="0">
                <a:solidFill>
                  <a:srgbClr val="002060"/>
                </a:solidFill>
                <a:latin typeface="Arial" panose="020B0604020202020204" pitchFamily="34" charset="0"/>
                <a:ea typeface="ＭＳ Ｐゴシック" pitchFamily="34" charset="-128"/>
                <a:cs typeface="Arial" panose="020B0604020202020204" pitchFamily="34" charset="0"/>
              </a:rPr>
              <a:t>на медицинское изделие, в том числе инструкция по применению или руководство по эксплуатации медицинского изделия</a:t>
            </a:r>
          </a:p>
        </p:txBody>
      </p:sp>
      <p:cxnSp>
        <p:nvCxnSpPr>
          <p:cNvPr id="11" name="Прямая со стрелкой 10"/>
          <p:cNvCxnSpPr/>
          <p:nvPr/>
        </p:nvCxnSpPr>
        <p:spPr>
          <a:xfrm flipH="1">
            <a:off x="3149510" y="5500546"/>
            <a:ext cx="576064" cy="203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4" name="Прямая со стрелкой 13"/>
          <p:cNvCxnSpPr/>
          <p:nvPr/>
        </p:nvCxnSpPr>
        <p:spPr>
          <a:xfrm>
            <a:off x="5309750" y="5500546"/>
            <a:ext cx="504056" cy="2032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463621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Текст 2"/>
          <p:cNvSpPr>
            <a:spLocks noGrp="1"/>
          </p:cNvSpPr>
          <p:nvPr>
            <p:ph type="body" idx="1"/>
          </p:nvPr>
        </p:nvSpPr>
        <p:spPr>
          <a:xfrm>
            <a:off x="714348" y="115888"/>
            <a:ext cx="8437590" cy="955658"/>
          </a:xfrm>
        </p:spPr>
        <p:txBody>
          <a:bodyPr anchor="ctr"/>
          <a:lstStyle/>
          <a:p>
            <a:pPr algn="ctr"/>
            <a:r>
              <a:rPr lang="ru-RU" b="1" dirty="0" smtClean="0">
                <a:solidFill>
                  <a:srgbClr val="002060"/>
                </a:solidFill>
                <a:latin typeface="Arial" pitchFamily="34" charset="0"/>
                <a:cs typeface="Arial" pitchFamily="34" charset="0"/>
              </a:rPr>
              <a:t>Регистрационные удостоверения на медицинское изделие,</a:t>
            </a:r>
          </a:p>
          <a:p>
            <a:pPr algn="ctr"/>
            <a:r>
              <a:rPr lang="ru-RU" b="1" dirty="0" smtClean="0">
                <a:solidFill>
                  <a:srgbClr val="002060"/>
                </a:solidFill>
                <a:latin typeface="Arial" pitchFamily="34" charset="0"/>
                <a:cs typeface="Arial" pitchFamily="34" charset="0"/>
              </a:rPr>
              <a:t>не подлежащие замене</a:t>
            </a:r>
          </a:p>
        </p:txBody>
      </p:sp>
      <p:sp>
        <p:nvSpPr>
          <p:cNvPr id="2" name="Номер слайда 1"/>
          <p:cNvSpPr>
            <a:spLocks noGrp="1"/>
          </p:cNvSpPr>
          <p:nvPr>
            <p:ph type="sldNum" sz="quarter" idx="11"/>
          </p:nvPr>
        </p:nvSpPr>
        <p:spPr/>
        <p:txBody>
          <a:bodyPr/>
          <a:lstStyle/>
          <a:p>
            <a:pPr>
              <a:defRPr/>
            </a:pPr>
            <a:fld id="{8327AA91-B94E-4397-B940-9A46E4D3E8F0}" type="slidenum">
              <a:rPr lang="ru-RU"/>
              <a:pPr>
                <a:defRPr/>
              </a:pPr>
              <a:t>5</a:t>
            </a:fld>
            <a:endParaRPr lang="ru-RU" dirty="0"/>
          </a:p>
        </p:txBody>
      </p:sp>
      <p:sp>
        <p:nvSpPr>
          <p:cNvPr id="10" name="Скругленный прямоугольник 9"/>
          <p:cNvSpPr/>
          <p:nvPr/>
        </p:nvSpPr>
        <p:spPr>
          <a:xfrm>
            <a:off x="357158" y="1285860"/>
            <a:ext cx="8429684" cy="157163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x-none" b="1" smtClean="0">
                <a:latin typeface="Arial" pitchFamily="34" charset="0"/>
                <a:cs typeface="Arial" pitchFamily="34" charset="0"/>
              </a:rPr>
              <a:t>Регистрационные удостоверения, </a:t>
            </a:r>
            <a:r>
              <a:rPr lang="x-none" b="1" smtClean="0">
                <a:solidFill>
                  <a:srgbClr val="FF0000"/>
                </a:solidFill>
                <a:latin typeface="Arial" pitchFamily="34" charset="0"/>
                <a:cs typeface="Arial" pitchFamily="34" charset="0"/>
              </a:rPr>
              <a:t>выданные после 1 января 2013 года</a:t>
            </a:r>
            <a:endParaRPr lang="ru-RU" b="1" dirty="0">
              <a:solidFill>
                <a:srgbClr val="FF0000"/>
              </a:solidFill>
              <a:latin typeface="Arial" pitchFamily="34" charset="0"/>
              <a:cs typeface="Arial" pitchFamily="34" charset="0"/>
            </a:endParaRPr>
          </a:p>
        </p:txBody>
      </p:sp>
      <p:sp>
        <p:nvSpPr>
          <p:cNvPr id="6" name="Скругленный прямоугольник 5"/>
          <p:cNvSpPr/>
          <p:nvPr/>
        </p:nvSpPr>
        <p:spPr>
          <a:xfrm>
            <a:off x="357158" y="3214686"/>
            <a:ext cx="8429684" cy="1571636"/>
          </a:xfrm>
          <a:prstGeom prst="roundRect">
            <a:avLst/>
          </a:prstGeom>
        </p:spPr>
        <p:style>
          <a:lnRef idx="1">
            <a:schemeClr val="accent1"/>
          </a:lnRef>
          <a:fillRef idx="2">
            <a:schemeClr val="accent1"/>
          </a:fillRef>
          <a:effectRef idx="1">
            <a:schemeClr val="accent1"/>
          </a:effectRef>
          <a:fontRef idx="minor">
            <a:schemeClr val="dk1"/>
          </a:fontRef>
        </p:style>
        <p:txBody>
          <a:bodyPr anchor="ctr"/>
          <a:lstStyle/>
          <a:p>
            <a:pPr algn="just" fontAlgn="auto">
              <a:spcBef>
                <a:spcPts val="0"/>
              </a:spcBef>
              <a:spcAft>
                <a:spcPts val="0"/>
              </a:spcAft>
              <a:defRPr/>
            </a:pPr>
            <a:r>
              <a:rPr lang="x-none" b="1" smtClean="0">
                <a:latin typeface="Arial" pitchFamily="34" charset="0"/>
                <a:cs typeface="Arial" pitchFamily="34" charset="0"/>
              </a:rPr>
              <a:t>Регистрационные удостоверения, в которые </a:t>
            </a:r>
            <a:r>
              <a:rPr lang="x-none" b="1" smtClean="0">
                <a:solidFill>
                  <a:srgbClr val="FF0000"/>
                </a:solidFill>
                <a:latin typeface="Arial" pitchFamily="34" charset="0"/>
                <a:cs typeface="Arial" pitchFamily="34" charset="0"/>
              </a:rPr>
              <a:t>внесены изменения после 1 января 2013 года</a:t>
            </a:r>
            <a:r>
              <a:rPr lang="x-none" b="1" smtClean="0">
                <a:latin typeface="Arial" pitchFamily="34" charset="0"/>
                <a:cs typeface="Arial" pitchFamily="34" charset="0"/>
              </a:rPr>
              <a:t>, то есть указана дата выдачи</a:t>
            </a:r>
            <a:r>
              <a:rPr lang="ru-RU" b="1" dirty="0" smtClean="0">
                <a:latin typeface="Arial" pitchFamily="34" charset="0"/>
                <a:cs typeface="Arial" pitchFamily="34" charset="0"/>
              </a:rPr>
              <a:t> регистрационного удостоверения</a:t>
            </a:r>
            <a:r>
              <a:rPr lang="x-none" b="1" smtClean="0">
                <a:latin typeface="Arial" pitchFamily="34" charset="0"/>
                <a:cs typeface="Arial" pitchFamily="34" charset="0"/>
              </a:rPr>
              <a:t> после 1 января 2013 года</a:t>
            </a:r>
            <a:endParaRPr lang="ru-RU" b="1" dirty="0">
              <a:solidFill>
                <a:srgbClr val="002060"/>
              </a:solidFill>
              <a:latin typeface="Arial" pitchFamily="34" charset="0"/>
              <a:cs typeface="Arial" pitchFamily="34" charset="0"/>
            </a:endParaRPr>
          </a:p>
        </p:txBody>
      </p:sp>
      <p:sp>
        <p:nvSpPr>
          <p:cNvPr id="7" name="Скругленный прямоугольник 6"/>
          <p:cNvSpPr/>
          <p:nvPr/>
        </p:nvSpPr>
        <p:spPr>
          <a:xfrm>
            <a:off x="357158" y="5072074"/>
            <a:ext cx="8429684" cy="1571636"/>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just" fontAlgn="auto">
              <a:spcBef>
                <a:spcPts val="0"/>
              </a:spcBef>
              <a:spcAft>
                <a:spcPts val="0"/>
              </a:spcAft>
              <a:defRPr/>
            </a:pPr>
            <a:r>
              <a:rPr lang="x-none" b="1" smtClean="0">
                <a:latin typeface="Arial" pitchFamily="34" charset="0"/>
                <a:cs typeface="Arial" pitchFamily="34" charset="0"/>
              </a:rPr>
              <a:t>Регистрационные удостоверения, выданные </a:t>
            </a:r>
            <a:r>
              <a:rPr lang="ru-RU" b="1" dirty="0" smtClean="0">
                <a:latin typeface="Arial" pitchFamily="34" charset="0"/>
                <a:cs typeface="Arial" pitchFamily="34" charset="0"/>
              </a:rPr>
              <a:t>на </a:t>
            </a:r>
            <a:r>
              <a:rPr lang="x-none" b="1" smtClean="0">
                <a:latin typeface="Arial" pitchFamily="34" charset="0"/>
                <a:cs typeface="Arial" pitchFamily="34" charset="0"/>
              </a:rPr>
              <a:t>медицинские изделия, которые </a:t>
            </a:r>
            <a:r>
              <a:rPr lang="x-none" b="1" smtClean="0">
                <a:solidFill>
                  <a:srgbClr val="FF0000"/>
                </a:solidFill>
                <a:latin typeface="Arial" pitchFamily="34" charset="0"/>
                <a:cs typeface="Arial" pitchFamily="34" charset="0"/>
              </a:rPr>
              <a:t>изготовлены по индивидуальным заказам </a:t>
            </a:r>
            <a:r>
              <a:rPr lang="x-none" b="1" smtClean="0">
                <a:latin typeface="Arial" pitchFamily="34" charset="0"/>
                <a:cs typeface="Arial" pitchFamily="34" charset="0"/>
              </a:rPr>
              <a:t>пациентов, к которым предъявляются специальные требования по назначению медицинских работников и которые предназначены исключительно для личного пользования конкретным пациентом</a:t>
            </a:r>
            <a:endParaRPr lang="ru-RU" b="1" dirty="0">
              <a:latin typeface="Arial" pitchFamily="34" charset="0"/>
              <a:cs typeface="Arial" pitchFamily="34" charset="0"/>
            </a:endParaRPr>
          </a:p>
        </p:txBody>
      </p:sp>
    </p:spTree>
    <p:extLst>
      <p:ext uri="{BB962C8B-B14F-4D97-AF65-F5344CB8AC3E}">
        <p14:creationId xmlns:p14="http://schemas.microsoft.com/office/powerpoint/2010/main" val="34794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Техническая документация </a:t>
            </a:r>
            <a:r>
              <a:rPr lang="ru-RU" b="1" dirty="0">
                <a:solidFill>
                  <a:srgbClr val="002060"/>
                </a:solidFill>
                <a:latin typeface="Arial" pitchFamily="34" charset="0"/>
                <a:cs typeface="Arial" pitchFamily="34" charset="0"/>
              </a:rPr>
              <a:t>производителя (изготовителя)</a:t>
            </a:r>
          </a:p>
        </p:txBody>
      </p:sp>
      <p:sp>
        <p:nvSpPr>
          <p:cNvPr id="6" name="TextBox 5"/>
          <p:cNvSpPr txBox="1"/>
          <p:nvPr/>
        </p:nvSpPr>
        <p:spPr>
          <a:xfrm>
            <a:off x="357158" y="1214422"/>
            <a:ext cx="8568952" cy="5447645"/>
          </a:xfrm>
          <a:prstGeom prst="rect">
            <a:avLst/>
          </a:prstGeom>
          <a:noFill/>
        </p:spPr>
        <p:txBody>
          <a:bodyPr wrap="square" rtlCol="0">
            <a:spAutoFit/>
          </a:bodyPr>
          <a:lstStyle/>
          <a:p>
            <a:pPr algn="just">
              <a:spcBef>
                <a:spcPct val="20000"/>
              </a:spcBef>
              <a:spcAft>
                <a:spcPts val="1200"/>
              </a:spcAft>
              <a:buFont typeface="Arial" pitchFamily="34" charset="0"/>
              <a:buNone/>
              <a:defRPr/>
            </a:pP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Требования к технической документации установлены </a:t>
            </a:r>
            <a:r>
              <a:rPr lang="ru-RU" sz="2000" b="1" u="sng" dirty="0" smtClean="0">
                <a:solidFill>
                  <a:srgbClr val="002060"/>
                </a:solidFill>
                <a:latin typeface="Arial" panose="020B0604020202020204" pitchFamily="34" charset="0"/>
                <a:ea typeface="ＭＳ Ｐゴシック" pitchFamily="34" charset="-128"/>
                <a:cs typeface="Arial" panose="020B0604020202020204" pitchFamily="34" charset="0"/>
              </a:rPr>
              <a:t>в пункте 4 </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Правил государственной регистрации медицинских изделий, утвержденных постановлением Правительства Российской Федерации </a:t>
            </a:r>
            <a:r>
              <a:rPr lang="ru-RU" sz="2000" b="1" dirty="0" smtClean="0">
                <a:solidFill>
                  <a:schemeClr val="accent2"/>
                </a:solidFill>
                <a:latin typeface="Arial" panose="020B0604020202020204" pitchFamily="34" charset="0"/>
                <a:ea typeface="ＭＳ Ｐゴシック" pitchFamily="34" charset="-128"/>
                <a:cs typeface="Arial" panose="020B0604020202020204" pitchFamily="34" charset="0"/>
              </a:rPr>
              <a:t>от 27.12.2012 № 1416</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 </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(в редакции постановлений Правительства Российской Федерации </a:t>
            </a:r>
            <a:r>
              <a:rPr lang="ru-RU" sz="2000" b="1" dirty="0">
                <a:solidFill>
                  <a:schemeClr val="accent2"/>
                </a:solidFill>
                <a:latin typeface="Arial" panose="020B0604020202020204" pitchFamily="34" charset="0"/>
                <a:ea typeface="ＭＳ Ｐゴシック" pitchFamily="34" charset="-128"/>
                <a:cs typeface="Arial" panose="020B0604020202020204" pitchFamily="34" charset="0"/>
              </a:rPr>
              <a:t>от </a:t>
            </a:r>
            <a:r>
              <a:rPr lang="ru-RU" sz="2000" b="1" dirty="0" smtClean="0">
                <a:solidFill>
                  <a:schemeClr val="accent2"/>
                </a:solidFill>
                <a:latin typeface="Arial" panose="020B0604020202020204" pitchFamily="34" charset="0"/>
                <a:ea typeface="ＭＳ Ｐゴシック" pitchFamily="34" charset="-128"/>
                <a:cs typeface="Arial" panose="020B0604020202020204" pitchFamily="34" charset="0"/>
              </a:rPr>
              <a:t>17.10.2013 № </a:t>
            </a:r>
            <a:r>
              <a:rPr lang="ru-RU" sz="2000" b="1" dirty="0">
                <a:solidFill>
                  <a:schemeClr val="accent2"/>
                </a:solidFill>
                <a:latin typeface="Arial" panose="020B0604020202020204" pitchFamily="34" charset="0"/>
                <a:ea typeface="ＭＳ Ｐゴシック" pitchFamily="34" charset="-128"/>
                <a:cs typeface="Arial" panose="020B0604020202020204" pitchFamily="34" charset="0"/>
              </a:rPr>
              <a:t>930</a:t>
            </a:r>
            <a:r>
              <a:rPr lang="ru-RU" sz="2000" b="1" dirty="0" smtClean="0">
                <a:solidFill>
                  <a:schemeClr val="accent2"/>
                </a:solidFill>
                <a:latin typeface="Arial" panose="020B0604020202020204" pitchFamily="34" charset="0"/>
                <a:ea typeface="ＭＳ Ｐゴシック" pitchFamily="34" charset="-128"/>
                <a:cs typeface="Arial" panose="020B0604020202020204" pitchFamily="34" charset="0"/>
              </a:rPr>
              <a:t>, от </a:t>
            </a:r>
            <a:r>
              <a:rPr lang="ru-RU" sz="2000" b="1" dirty="0">
                <a:solidFill>
                  <a:schemeClr val="accent2"/>
                </a:solidFill>
                <a:latin typeface="Arial" panose="020B0604020202020204" pitchFamily="34" charset="0"/>
                <a:ea typeface="ＭＳ Ｐゴシック" pitchFamily="34" charset="-128"/>
                <a:cs typeface="Arial" panose="020B0604020202020204" pitchFamily="34" charset="0"/>
              </a:rPr>
              <a:t>17.07.2014 № 670</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 :</a:t>
            </a:r>
            <a:endPar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endParaRPr>
          </a:p>
          <a:p>
            <a:pPr algn="just">
              <a:spcBef>
                <a:spcPct val="20000"/>
              </a:spcBef>
              <a:spcAft>
                <a:spcPts val="1200"/>
              </a:spcAft>
              <a:buFont typeface="Arial" pitchFamily="34" charset="0"/>
              <a:buNone/>
              <a:defRPr/>
            </a:pP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"техническая документация" - документы, регламентирующие конструкцию медицинского изделия, устанавливающие технические требования и содержащие данные для его разработки, производства, применения, эксплуатации, технического обслуживания, ремонта, утилизации или уничтожения</a:t>
            </a:r>
          </a:p>
          <a:p>
            <a:pPr algn="just">
              <a:spcBef>
                <a:spcPct val="20000"/>
              </a:spcBef>
              <a:spcAft>
                <a:spcPts val="1200"/>
              </a:spcAft>
              <a:buFont typeface="Arial" pitchFamily="34" charset="0"/>
              <a:buNone/>
              <a:defRPr/>
            </a:pPr>
            <a:r>
              <a:rPr lang="ru-RU" altLang="ru-RU" sz="2000" b="1" dirty="0">
                <a:solidFill>
                  <a:srgbClr val="002060"/>
                </a:solidFill>
                <a:latin typeface="Arial" panose="020B0604020202020204" pitchFamily="34" charset="0"/>
                <a:ea typeface="ＭＳ Ｐゴシック" pitchFamily="34" charset="-128"/>
                <a:cs typeface="Arial" panose="020B0604020202020204" pitchFamily="34" charset="0"/>
              </a:rPr>
              <a:t>Содержание документа (документов)  должно соответствовать этому понятию. Вся информация должна предоставляться по применимости по отношению к конкретному медицинскому изделию</a:t>
            </a:r>
            <a:endParaRPr lang="ru-RU" sz="20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50</a:t>
            </a:fld>
            <a:endParaRPr lang="ru-RU" dirty="0"/>
          </a:p>
        </p:txBody>
      </p:sp>
    </p:spTree>
    <p:extLst>
      <p:ext uri="{BB962C8B-B14F-4D97-AF65-F5344CB8AC3E}">
        <p14:creationId xmlns:p14="http://schemas.microsoft.com/office/powerpoint/2010/main" val="104110314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Эксплуатационная </a:t>
            </a:r>
            <a:r>
              <a:rPr lang="ru-RU" b="1" dirty="0">
                <a:solidFill>
                  <a:srgbClr val="002060"/>
                </a:solidFill>
                <a:latin typeface="Arial" pitchFamily="34" charset="0"/>
                <a:cs typeface="Arial" pitchFamily="34" charset="0"/>
              </a:rPr>
              <a:t>документация производителя (изготовителя)</a:t>
            </a:r>
          </a:p>
        </p:txBody>
      </p:sp>
      <p:sp>
        <p:nvSpPr>
          <p:cNvPr id="6" name="TextBox 5"/>
          <p:cNvSpPr txBox="1"/>
          <p:nvPr/>
        </p:nvSpPr>
        <p:spPr>
          <a:xfrm>
            <a:off x="357158" y="1357298"/>
            <a:ext cx="8568952" cy="4924425"/>
          </a:xfrm>
          <a:prstGeom prst="rect">
            <a:avLst/>
          </a:prstGeom>
          <a:noFill/>
        </p:spPr>
        <p:txBody>
          <a:bodyPr wrap="square" rtlCol="0">
            <a:spAutoFit/>
          </a:bodyPr>
          <a:lstStyle/>
          <a:p>
            <a:pPr algn="just">
              <a:spcBef>
                <a:spcPct val="20000"/>
              </a:spcBef>
              <a:spcAft>
                <a:spcPts val="1200"/>
              </a:spcAft>
              <a:buFont typeface="Arial" pitchFamily="34" charset="0"/>
              <a:buNone/>
              <a:defRPr/>
            </a:pP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Требования к эксплуатационной документации установлены </a:t>
            </a:r>
            <a:b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br>
            <a:r>
              <a:rPr lang="ru-RU" sz="2000" b="1" u="sng" dirty="0" smtClean="0">
                <a:solidFill>
                  <a:srgbClr val="002060"/>
                </a:solidFill>
                <a:latin typeface="Arial" panose="020B0604020202020204" pitchFamily="34" charset="0"/>
                <a:ea typeface="ＭＳ Ｐゴシック" pitchFamily="34" charset="-128"/>
                <a:cs typeface="Arial" panose="020B0604020202020204" pitchFamily="34" charset="0"/>
              </a:rPr>
              <a:t>в пункте 4</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 Правил государственной регистрации медицинских изделий, утвержденных постановлением Правительства Российской Федерации </a:t>
            </a:r>
            <a:r>
              <a:rPr lang="ru-RU" sz="2000" b="1" dirty="0" smtClean="0">
                <a:solidFill>
                  <a:schemeClr val="accent2"/>
                </a:solidFill>
                <a:latin typeface="Arial" panose="020B0604020202020204" pitchFamily="34" charset="0"/>
                <a:ea typeface="ＭＳ Ｐゴシック" pitchFamily="34" charset="-128"/>
                <a:cs typeface="Arial" panose="020B0604020202020204" pitchFamily="34" charset="0"/>
              </a:rPr>
              <a:t>от 27.12.2012 № 1416</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 </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(в редакции постановлений Правительства Российской Федерации </a:t>
            </a:r>
            <a:r>
              <a:rPr lang="ru-RU" sz="2000" b="1" dirty="0">
                <a:solidFill>
                  <a:schemeClr val="accent2"/>
                </a:solidFill>
                <a:latin typeface="Arial" panose="020B0604020202020204" pitchFamily="34" charset="0"/>
                <a:ea typeface="ＭＳ Ｐゴシック" pitchFamily="34" charset="-128"/>
                <a:cs typeface="Arial" panose="020B0604020202020204" pitchFamily="34" charset="0"/>
              </a:rPr>
              <a:t>от </a:t>
            </a:r>
            <a:r>
              <a:rPr lang="ru-RU" sz="2000" b="1" dirty="0" smtClean="0">
                <a:solidFill>
                  <a:schemeClr val="accent2"/>
                </a:solidFill>
                <a:latin typeface="Arial" panose="020B0604020202020204" pitchFamily="34" charset="0"/>
                <a:ea typeface="ＭＳ Ｐゴシック" pitchFamily="34" charset="-128"/>
                <a:cs typeface="Arial" panose="020B0604020202020204" pitchFamily="34" charset="0"/>
              </a:rPr>
              <a:t>17.10 2013 № </a:t>
            </a:r>
            <a:r>
              <a:rPr lang="ru-RU" sz="2000" b="1" dirty="0">
                <a:solidFill>
                  <a:schemeClr val="accent2"/>
                </a:solidFill>
                <a:latin typeface="Arial" panose="020B0604020202020204" pitchFamily="34" charset="0"/>
                <a:ea typeface="ＭＳ Ｐゴシック" pitchFamily="34" charset="-128"/>
                <a:cs typeface="Arial" panose="020B0604020202020204" pitchFamily="34" charset="0"/>
              </a:rPr>
              <a:t>930</a:t>
            </a:r>
            <a:r>
              <a:rPr lang="ru-RU" sz="2000" b="1" dirty="0" smtClean="0">
                <a:solidFill>
                  <a:schemeClr val="accent2"/>
                </a:solidFill>
                <a:latin typeface="Arial" panose="020B0604020202020204" pitchFamily="34" charset="0"/>
                <a:ea typeface="ＭＳ Ｐゴシック" pitchFamily="34" charset="-128"/>
                <a:cs typeface="Arial" panose="020B0604020202020204" pitchFamily="34" charset="0"/>
              </a:rPr>
              <a:t>, от </a:t>
            </a:r>
            <a:r>
              <a:rPr lang="ru-RU" sz="2000" b="1" dirty="0">
                <a:solidFill>
                  <a:schemeClr val="accent2"/>
                </a:solidFill>
                <a:latin typeface="Arial" panose="020B0604020202020204" pitchFamily="34" charset="0"/>
                <a:ea typeface="ＭＳ Ｐゴシック" pitchFamily="34" charset="-128"/>
                <a:cs typeface="Arial" panose="020B0604020202020204" pitchFamily="34" charset="0"/>
              </a:rPr>
              <a:t>17.07.2014 № 670</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 :</a:t>
            </a:r>
            <a:endPar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endParaRPr>
          </a:p>
          <a:p>
            <a:pPr algn="just">
              <a:spcBef>
                <a:spcPct val="20000"/>
              </a:spcBef>
              <a:spcAft>
                <a:spcPts val="1200"/>
              </a:spcAft>
              <a:buFont typeface="Arial" pitchFamily="34" charset="0"/>
              <a:buNone/>
              <a:defRPr/>
            </a:pP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"эксплуатационная документация" - документы, предназначенные для ознакомления потребителя с конструкцией медицинского изделия, регламентирующие условия и правила эксплуатации (использование по назначению, техническое обслуживание, текущий ремонт, хранение и транспортировка), гарантированные производителем значения основных параметров, характеристик (свойств) медицинского изделия, гарантийные обязательства, а также сведения о его утилизации или </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уничтожении</a:t>
            </a:r>
            <a:endParaRPr lang="ru-RU" sz="20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51</a:t>
            </a:fld>
            <a:endParaRPr lang="ru-RU" dirty="0"/>
          </a:p>
        </p:txBody>
      </p:sp>
    </p:spTree>
    <p:extLst>
      <p:ext uri="{BB962C8B-B14F-4D97-AF65-F5344CB8AC3E}">
        <p14:creationId xmlns:p14="http://schemas.microsoft.com/office/powerpoint/2010/main" val="239156347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Возможные варианты изменений, требующие актуализации технической и эксплуатационной документации </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52</a:t>
            </a:fld>
            <a:endParaRPr lang="ru-RU" dirty="0"/>
          </a:p>
        </p:txBody>
      </p:sp>
      <p:graphicFrame>
        <p:nvGraphicFramePr>
          <p:cNvPr id="7" name="Схема 6"/>
          <p:cNvGraphicFramePr/>
          <p:nvPr>
            <p:extLst>
              <p:ext uri="{D42A27DB-BD31-4B8C-83A1-F6EECF244321}">
                <p14:modId xmlns:p14="http://schemas.microsoft.com/office/powerpoint/2010/main" val="3655708074"/>
              </p:ext>
            </p:extLst>
          </p:nvPr>
        </p:nvGraphicFramePr>
        <p:xfrm>
          <a:off x="357158" y="1142984"/>
          <a:ext cx="8643998" cy="55007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64305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Основные несоответствия технической и эксплуатационной документации производителя (изготовителя)</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53</a:t>
            </a:fld>
            <a:endParaRPr lang="ru-RU" dirty="0"/>
          </a:p>
        </p:txBody>
      </p:sp>
      <p:graphicFrame>
        <p:nvGraphicFramePr>
          <p:cNvPr id="8" name="Схема 7"/>
          <p:cNvGraphicFramePr/>
          <p:nvPr>
            <p:extLst>
              <p:ext uri="{D42A27DB-BD31-4B8C-83A1-F6EECF244321}">
                <p14:modId xmlns:p14="http://schemas.microsoft.com/office/powerpoint/2010/main" val="4148477740"/>
              </p:ext>
            </p:extLst>
          </p:nvPr>
        </p:nvGraphicFramePr>
        <p:xfrm>
          <a:off x="539552" y="1142984"/>
          <a:ext cx="8390166" cy="5715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273814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Прямая соединительная линия 3"/>
          <p:cNvCxnSpPr/>
          <p:nvPr/>
        </p:nvCxnSpPr>
        <p:spPr>
          <a:xfrm>
            <a:off x="611560" y="980728"/>
            <a:ext cx="8478688" cy="0"/>
          </a:xfrm>
          <a:prstGeom prst="line">
            <a:avLst/>
          </a:prstGeom>
        </p:spPr>
        <p:style>
          <a:lnRef idx="2">
            <a:schemeClr val="accent1"/>
          </a:lnRef>
          <a:fillRef idx="0">
            <a:schemeClr val="accent1"/>
          </a:fillRef>
          <a:effectRef idx="1">
            <a:schemeClr val="accent1"/>
          </a:effectRef>
          <a:fontRef idx="minor">
            <a:schemeClr val="tx1"/>
          </a:fontRef>
        </p:style>
      </p:cxnSp>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u="sng" dirty="0" smtClean="0">
                <a:solidFill>
                  <a:srgbClr val="002060"/>
                </a:solidFill>
                <a:latin typeface="Arial" pitchFamily="34" charset="0"/>
                <a:cs typeface="Arial" pitchFamily="34" charset="0"/>
              </a:rPr>
              <a:t>Пример 1.</a:t>
            </a:r>
            <a:r>
              <a:rPr lang="ru-RU" b="1" dirty="0" smtClean="0">
                <a:solidFill>
                  <a:srgbClr val="002060"/>
                </a:solidFill>
                <a:latin typeface="Arial" pitchFamily="34" charset="0"/>
                <a:cs typeface="Arial" pitchFamily="34" charset="0"/>
              </a:rPr>
              <a:t> Основные несоответствия технической и эксплуатационной документации производителя (изготовителя)</a:t>
            </a:r>
            <a:endParaRPr lang="ru-RU" b="1" u="sng"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54</a:t>
            </a:fld>
            <a:endParaRPr lang="ru-RU" dirty="0"/>
          </a:p>
        </p:txBody>
      </p:sp>
      <p:graphicFrame>
        <p:nvGraphicFramePr>
          <p:cNvPr id="9" name="Схема 8"/>
          <p:cNvGraphicFramePr/>
          <p:nvPr>
            <p:extLst>
              <p:ext uri="{D42A27DB-BD31-4B8C-83A1-F6EECF244321}">
                <p14:modId xmlns:p14="http://schemas.microsoft.com/office/powerpoint/2010/main" val="857640652"/>
              </p:ext>
            </p:extLst>
          </p:nvPr>
        </p:nvGraphicFramePr>
        <p:xfrm>
          <a:off x="357158" y="2786058"/>
          <a:ext cx="8534182" cy="42645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Рисунок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5536" y="1238355"/>
            <a:ext cx="3604960" cy="1577681"/>
          </a:xfrm>
          <a:prstGeom prst="rect">
            <a:avLst/>
          </a:prstGeom>
          <a:effectLst>
            <a:glow rad="228600">
              <a:schemeClr val="accent1">
                <a:satMod val="175000"/>
                <a:alpha val="40000"/>
              </a:schemeClr>
            </a:glow>
          </a:effectLst>
        </p:spPr>
      </p:pic>
    </p:spTree>
    <p:extLst>
      <p:ext uri="{BB962C8B-B14F-4D97-AF65-F5344CB8AC3E}">
        <p14:creationId xmlns:p14="http://schemas.microsoft.com/office/powerpoint/2010/main" val="193300990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u="sng" dirty="0" smtClean="0">
                <a:solidFill>
                  <a:srgbClr val="002060"/>
                </a:solidFill>
                <a:latin typeface="Arial" pitchFamily="34" charset="0"/>
                <a:cs typeface="Arial" pitchFamily="34" charset="0"/>
              </a:rPr>
              <a:t>Пример 2. </a:t>
            </a:r>
            <a:r>
              <a:rPr lang="ru-RU" b="1" dirty="0" smtClean="0">
                <a:solidFill>
                  <a:srgbClr val="002060"/>
                </a:solidFill>
                <a:latin typeface="Arial" pitchFamily="34" charset="0"/>
                <a:cs typeface="Arial" pitchFamily="34" charset="0"/>
              </a:rPr>
              <a:t>Основные несоответствия технической и эксплуатационной документации производителя (изготовителя)</a:t>
            </a:r>
            <a:endParaRPr lang="ru-RU" b="1" u="sng" dirty="0" smtClean="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55</a:t>
            </a:fld>
            <a:endParaRPr lang="ru-RU"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683" y="1340768"/>
            <a:ext cx="3892419" cy="1516728"/>
          </a:xfrm>
          <a:prstGeom prst="rect">
            <a:avLst/>
          </a:prstGeom>
          <a:effectLst>
            <a:glow rad="228600">
              <a:schemeClr val="accent1">
                <a:satMod val="175000"/>
                <a:alpha val="40000"/>
              </a:schemeClr>
            </a:glow>
          </a:effectLst>
        </p:spPr>
      </p:pic>
      <p:graphicFrame>
        <p:nvGraphicFramePr>
          <p:cNvPr id="8" name="Схема 7"/>
          <p:cNvGraphicFramePr/>
          <p:nvPr>
            <p:extLst>
              <p:ext uri="{D42A27DB-BD31-4B8C-83A1-F6EECF244321}">
                <p14:modId xmlns:p14="http://schemas.microsoft.com/office/powerpoint/2010/main" val="2527447766"/>
              </p:ext>
            </p:extLst>
          </p:nvPr>
        </p:nvGraphicFramePr>
        <p:xfrm>
          <a:off x="285720" y="2132855"/>
          <a:ext cx="8643998" cy="45886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56836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u="sng" dirty="0" smtClean="0">
                <a:solidFill>
                  <a:srgbClr val="002060"/>
                </a:solidFill>
                <a:latin typeface="Arial" pitchFamily="34" charset="0"/>
                <a:cs typeface="Arial" pitchFamily="34" charset="0"/>
              </a:rPr>
              <a:t>Пример 3.</a:t>
            </a:r>
            <a:r>
              <a:rPr lang="ru-RU" b="1" dirty="0" smtClean="0">
                <a:solidFill>
                  <a:srgbClr val="002060"/>
                </a:solidFill>
                <a:latin typeface="Arial" pitchFamily="34" charset="0"/>
                <a:cs typeface="Arial" pitchFamily="34" charset="0"/>
              </a:rPr>
              <a:t> Основные несоответствия технической и эксплуатационной документации производителя (изготовителя)</a:t>
            </a:r>
            <a:endParaRPr lang="ru-RU" b="1" u="sng"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56</a:t>
            </a:fld>
            <a:endParaRPr lang="ru-RU"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40768"/>
            <a:ext cx="3329940" cy="1088100"/>
          </a:xfrm>
          <a:prstGeom prst="rect">
            <a:avLst/>
          </a:prstGeom>
          <a:effectLst>
            <a:glow rad="228600">
              <a:schemeClr val="accent1">
                <a:satMod val="175000"/>
                <a:alpha val="40000"/>
              </a:schemeClr>
            </a:glow>
          </a:effectLst>
        </p:spPr>
      </p:pic>
      <p:graphicFrame>
        <p:nvGraphicFramePr>
          <p:cNvPr id="7" name="Схема 6"/>
          <p:cNvGraphicFramePr/>
          <p:nvPr>
            <p:extLst>
              <p:ext uri="{D42A27DB-BD31-4B8C-83A1-F6EECF244321}">
                <p14:modId xmlns:p14="http://schemas.microsoft.com/office/powerpoint/2010/main" val="1249414948"/>
              </p:ext>
            </p:extLst>
          </p:nvPr>
        </p:nvGraphicFramePr>
        <p:xfrm>
          <a:off x="971600" y="2348880"/>
          <a:ext cx="7344816" cy="24478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Блок-схема: процесс 8"/>
          <p:cNvSpPr/>
          <p:nvPr/>
        </p:nvSpPr>
        <p:spPr>
          <a:xfrm>
            <a:off x="251520" y="5229200"/>
            <a:ext cx="2808312" cy="1343072"/>
          </a:xfrm>
          <a:prstGeom prst="flowChartProcess">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1600" dirty="0" smtClean="0">
                <a:solidFill>
                  <a:schemeClr val="tx2">
                    <a:lumMod val="50000"/>
                  </a:schemeClr>
                </a:solidFill>
                <a:latin typeface="Arial" pitchFamily="34" charset="0"/>
                <a:cs typeface="Arial" pitchFamily="34" charset="0"/>
              </a:rPr>
              <a:t>Сведения отсутствуют.</a:t>
            </a:r>
          </a:p>
          <a:p>
            <a:pPr algn="ctr"/>
            <a:r>
              <a:rPr lang="ru-RU" sz="1600" dirty="0" smtClean="0">
                <a:solidFill>
                  <a:schemeClr val="tx2">
                    <a:lumMod val="50000"/>
                  </a:schemeClr>
                </a:solidFill>
                <a:latin typeface="Arial" pitchFamily="34" charset="0"/>
                <a:cs typeface="Arial" pitchFamily="34" charset="0"/>
              </a:rPr>
              <a:t>Не представлены документы, подтверждающие новые сведения</a:t>
            </a:r>
            <a:endParaRPr lang="ru-RU" sz="1600" dirty="0">
              <a:solidFill>
                <a:schemeClr val="tx2">
                  <a:lumMod val="50000"/>
                </a:schemeClr>
              </a:solidFill>
              <a:latin typeface="Arial" pitchFamily="34" charset="0"/>
              <a:cs typeface="Arial" pitchFamily="34" charset="0"/>
            </a:endParaRPr>
          </a:p>
        </p:txBody>
      </p:sp>
      <p:sp>
        <p:nvSpPr>
          <p:cNvPr id="10" name="Блок-схема: процесс 9"/>
          <p:cNvSpPr/>
          <p:nvPr/>
        </p:nvSpPr>
        <p:spPr>
          <a:xfrm>
            <a:off x="3233904" y="5229200"/>
            <a:ext cx="2634240" cy="1343072"/>
          </a:xfrm>
          <a:prstGeom prst="flowChartProcess">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tx2">
                    <a:lumMod val="50000"/>
                  </a:schemeClr>
                </a:solidFill>
                <a:latin typeface="Arial" pitchFamily="34" charset="0"/>
                <a:cs typeface="Arial" pitchFamily="34" charset="0"/>
              </a:rPr>
              <a:t>Изменены значения основных параметров</a:t>
            </a:r>
            <a:endParaRPr lang="ru-RU" dirty="0">
              <a:solidFill>
                <a:schemeClr val="tx2">
                  <a:lumMod val="50000"/>
                </a:schemeClr>
              </a:solidFill>
              <a:latin typeface="Arial" pitchFamily="34" charset="0"/>
              <a:cs typeface="Arial" pitchFamily="34" charset="0"/>
            </a:endParaRPr>
          </a:p>
        </p:txBody>
      </p:sp>
      <p:sp>
        <p:nvSpPr>
          <p:cNvPr id="11" name="Блок-схема: процесс 10"/>
          <p:cNvSpPr/>
          <p:nvPr/>
        </p:nvSpPr>
        <p:spPr>
          <a:xfrm>
            <a:off x="6288297" y="5229199"/>
            <a:ext cx="2376264" cy="1343073"/>
          </a:xfrm>
          <a:prstGeom prst="flowChartProcess">
            <a:avLst/>
          </a:prstGeom>
          <a:solidFill>
            <a:schemeClr val="tx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3">
            <a:schemeClr val="accent1"/>
          </a:fillRef>
          <a:effectRef idx="2">
            <a:schemeClr val="accent1"/>
          </a:effectRef>
          <a:fontRef idx="minor">
            <a:schemeClr val="lt1"/>
          </a:fontRef>
        </p:style>
        <p:txBody>
          <a:bodyPr rtlCol="0" anchor="ctr"/>
          <a:lstStyle/>
          <a:p>
            <a:pPr algn="ctr"/>
            <a:r>
              <a:rPr lang="ru-RU" dirty="0" smtClean="0">
                <a:solidFill>
                  <a:schemeClr val="tx2">
                    <a:lumMod val="50000"/>
                  </a:schemeClr>
                </a:solidFill>
                <a:latin typeface="Arial" pitchFamily="34" charset="0"/>
                <a:cs typeface="Arial" pitchFamily="34" charset="0"/>
              </a:rPr>
              <a:t>Несоответствие сведений в ТД и ЭД</a:t>
            </a:r>
            <a:r>
              <a:rPr lang="ru-RU" dirty="0" smtClean="0">
                <a:latin typeface="Arial" pitchFamily="34" charset="0"/>
                <a:cs typeface="Arial" pitchFamily="34" charset="0"/>
              </a:rPr>
              <a:t> </a:t>
            </a:r>
            <a:endParaRPr lang="ru-RU" dirty="0">
              <a:latin typeface="Arial" pitchFamily="34" charset="0"/>
              <a:cs typeface="Arial" pitchFamily="34" charset="0"/>
            </a:endParaRPr>
          </a:p>
        </p:txBody>
      </p:sp>
      <p:cxnSp>
        <p:nvCxnSpPr>
          <p:cNvPr id="15" name="Прямая со стрелкой 14"/>
          <p:cNvCxnSpPr/>
          <p:nvPr/>
        </p:nvCxnSpPr>
        <p:spPr>
          <a:xfrm>
            <a:off x="4572000" y="4796760"/>
            <a:ext cx="0" cy="4324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7" name="Прямая со стрелкой 16"/>
          <p:cNvCxnSpPr/>
          <p:nvPr/>
        </p:nvCxnSpPr>
        <p:spPr>
          <a:xfrm flipH="1">
            <a:off x="2555776" y="4581128"/>
            <a:ext cx="1584176" cy="576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Прямая со стрелкой 18"/>
          <p:cNvCxnSpPr/>
          <p:nvPr/>
        </p:nvCxnSpPr>
        <p:spPr>
          <a:xfrm>
            <a:off x="5004048" y="4581128"/>
            <a:ext cx="1800200" cy="57606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436672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a:solidFill>
                  <a:srgbClr val="002060"/>
                </a:solidFill>
                <a:latin typeface="Arial" pitchFamily="34" charset="0"/>
                <a:cs typeface="Arial" pitchFamily="34" charset="0"/>
              </a:rPr>
              <a:t>Основные рекомендации </a:t>
            </a:r>
            <a:r>
              <a:rPr lang="ru-RU" b="1" dirty="0" smtClean="0">
                <a:solidFill>
                  <a:srgbClr val="002060"/>
                </a:solidFill>
                <a:latin typeface="Arial" pitchFamily="34" charset="0"/>
                <a:cs typeface="Arial" pitchFamily="34" charset="0"/>
              </a:rPr>
              <a:t>для производителя </a:t>
            </a:r>
            <a:r>
              <a:rPr lang="ru-RU" b="1" dirty="0">
                <a:solidFill>
                  <a:srgbClr val="002060"/>
                </a:solidFill>
                <a:latin typeface="Arial" pitchFamily="34" charset="0"/>
                <a:cs typeface="Arial" pitchFamily="34" charset="0"/>
              </a:rPr>
              <a:t>при внесении изменений </a:t>
            </a:r>
            <a:r>
              <a:rPr lang="ru-RU" b="1" dirty="0" smtClean="0">
                <a:solidFill>
                  <a:srgbClr val="002060"/>
                </a:solidFill>
                <a:latin typeface="Arial" pitchFamily="34" charset="0"/>
                <a:cs typeface="Arial" pitchFamily="34" charset="0"/>
              </a:rPr>
              <a:t>по п.55 Правил государственной регистрации медицинских изделий</a:t>
            </a:r>
            <a:endParaRPr lang="ru-RU" b="1" dirty="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57</a:t>
            </a:fld>
            <a:endParaRPr lang="ru-RU" dirty="0"/>
          </a:p>
        </p:txBody>
      </p:sp>
      <p:sp>
        <p:nvSpPr>
          <p:cNvPr id="22" name="TextBox 21"/>
          <p:cNvSpPr txBox="1"/>
          <p:nvPr/>
        </p:nvSpPr>
        <p:spPr>
          <a:xfrm>
            <a:off x="428596" y="1428736"/>
            <a:ext cx="8568952" cy="4530471"/>
          </a:xfrm>
          <a:prstGeom prst="rect">
            <a:avLst/>
          </a:prstGeom>
          <a:noFill/>
        </p:spPr>
        <p:txBody>
          <a:bodyPr wrap="square" rtlCol="0">
            <a:spAutoFit/>
          </a:bodyPr>
          <a:lstStyle/>
          <a:p>
            <a:pPr marL="342900" indent="-342900" algn="just">
              <a:spcBef>
                <a:spcPct val="20000"/>
              </a:spcBef>
              <a:spcAft>
                <a:spcPts val="1200"/>
              </a:spcAft>
              <a:buFont typeface="Wingdings" panose="05000000000000000000"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документировать все производимые в изделии изменения;</a:t>
            </a:r>
          </a:p>
          <a:p>
            <a:pPr marL="342900" indent="-342900" algn="just">
              <a:spcBef>
                <a:spcPct val="20000"/>
              </a:spcBef>
              <a:spcAft>
                <a:spcPts val="1200"/>
              </a:spcAft>
              <a:buFont typeface="Wingdings" panose="05000000000000000000"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соблюдать сроки предоставления сведений о внесении изменений в документацию производителя (изготовителя), установленные Правилами государственной регистрации медицинских изделий;</a:t>
            </a:r>
          </a:p>
          <a:p>
            <a:pPr marL="342900" indent="-342900" algn="just">
              <a:spcBef>
                <a:spcPct val="20000"/>
              </a:spcBef>
              <a:spcAft>
                <a:spcPts val="1200"/>
              </a:spcAft>
              <a:buFont typeface="Wingdings" panose="05000000000000000000" pitchFamily="2" charset="2"/>
              <a:buChar char="Ø"/>
              <a:defRPr/>
            </a:pPr>
            <a:r>
              <a:rPr lang="ru-RU" b="1" dirty="0">
                <a:solidFill>
                  <a:srgbClr val="002060"/>
                </a:solidFill>
                <a:latin typeface="Arial" panose="020B0604020202020204" pitchFamily="34" charset="0"/>
                <a:ea typeface="ＭＳ Ｐゴシック" pitchFamily="34" charset="-128"/>
                <a:cs typeface="Arial" panose="020B0604020202020204" pitchFamily="34" charset="0"/>
              </a:rPr>
              <a:t>п</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остоянно отслеживать документы, входящие в комплект регистрационной документации медицинского изделия, в том числе все документы, имеющие ограниченный срок действия;</a:t>
            </a:r>
          </a:p>
          <a:p>
            <a:pPr marL="342900" indent="-342900" algn="just">
              <a:spcBef>
                <a:spcPct val="20000"/>
              </a:spcBef>
              <a:spcAft>
                <a:spcPts val="1200"/>
              </a:spcAft>
              <a:buFont typeface="Wingdings" panose="05000000000000000000"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предоставлять документы, выполненные в соответствии с требованиями Правил государственной регистрации;</a:t>
            </a:r>
          </a:p>
          <a:p>
            <a:pPr marL="342900" indent="-342900" algn="just">
              <a:spcBef>
                <a:spcPct val="20000"/>
              </a:spcBef>
              <a:spcAft>
                <a:spcPts val="1200"/>
              </a:spcAft>
              <a:buFont typeface="Wingdings" panose="05000000000000000000"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начинать обращение измененного медицинского изделия только после получения уведомления Росздравнадзора о приобщении представленных изменений к комплекту регистрационной документации</a:t>
            </a:r>
            <a:endParaRPr lang="ru-RU" sz="20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354589976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58</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51520" y="1683973"/>
            <a:ext cx="8568952" cy="4130361"/>
          </a:xfrm>
          <a:prstGeom prst="rect">
            <a:avLst/>
          </a:prstGeom>
          <a:noFill/>
        </p:spPr>
        <p:txBody>
          <a:bodyPr wrap="square" rtlCol="0">
            <a:spAutoFit/>
          </a:bodyPr>
          <a:lstStyle/>
          <a:p>
            <a:pPr algn="ctr">
              <a:spcBef>
                <a:spcPct val="20000"/>
              </a:spcBef>
              <a:buFont typeface="Arial" pitchFamily="34" charset="0"/>
              <a:buNone/>
              <a:defRPr/>
            </a:pP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Особенности оценки результатов технических испытаний </a:t>
            </a:r>
            <a:b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b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при проведении экспертизы </a:t>
            </a:r>
            <a:b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b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по п. 55 правил государственной регистрации медицинских изделий.</a:t>
            </a:r>
          </a:p>
          <a:p>
            <a:pPr algn="ctr">
              <a:spcBef>
                <a:spcPct val="20000"/>
              </a:spcBef>
              <a:buFont typeface="Arial" pitchFamily="34" charset="0"/>
              <a:buNone/>
              <a:defRPr/>
            </a:pP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
            </a:r>
            <a:b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br>
            <a:r>
              <a:rPr lang="ru-RU" sz="3200" b="1" dirty="0" smtClean="0">
                <a:solidFill>
                  <a:srgbClr val="C00000"/>
                </a:solidFill>
                <a:latin typeface="Arial" panose="020B0604020202020204" pitchFamily="34" charset="0"/>
                <a:ea typeface="ＭＳ Ｐゴシック" pitchFamily="34" charset="-128"/>
                <a:cs typeface="Arial" panose="020B0604020202020204" pitchFamily="34" charset="0"/>
              </a:rPr>
              <a:t>Основные замечания к представляемым документам.</a:t>
            </a:r>
            <a:endParaRPr lang="ru-RU" sz="3200" b="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59</a:t>
            </a:fld>
            <a:endParaRPr lang="ru-RU" dirty="0"/>
          </a:p>
        </p:txBody>
      </p:sp>
    </p:spTree>
    <p:extLst>
      <p:ext uri="{BB962C8B-B14F-4D97-AF65-F5344CB8AC3E}">
        <p14:creationId xmlns:p14="http://schemas.microsoft.com/office/powerpoint/2010/main" val="10907154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idx="4294967295"/>
          </p:nvPr>
        </p:nvSpPr>
        <p:spPr>
          <a:xfrm>
            <a:off x="714348" y="0"/>
            <a:ext cx="8429652" cy="1071546"/>
          </a:xfrm>
        </p:spPr>
        <p:txBody>
          <a:bodyPr>
            <a:normAutofit/>
          </a:bodyPr>
          <a:lstStyle/>
          <a:p>
            <a:r>
              <a:rPr lang="ru-RU" sz="2000" b="1" dirty="0" smtClean="0">
                <a:solidFill>
                  <a:srgbClr val="002060"/>
                </a:solidFill>
                <a:latin typeface="Arial" pitchFamily="34" charset="0"/>
                <a:ea typeface="+mn-ea"/>
                <a:cs typeface="Arial" pitchFamily="34" charset="0"/>
              </a:rPr>
              <a:t>Документы, необходимые для осуществления процедуры замены регистрационного удостоверения</a:t>
            </a:r>
          </a:p>
        </p:txBody>
      </p:sp>
      <p:sp>
        <p:nvSpPr>
          <p:cNvPr id="4" name="Скругленный прямоугольник 3"/>
          <p:cNvSpPr/>
          <p:nvPr/>
        </p:nvSpPr>
        <p:spPr>
          <a:xfrm>
            <a:off x="142844" y="1214422"/>
            <a:ext cx="8858312" cy="1500198"/>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defRPr/>
            </a:pPr>
            <a:r>
              <a:rPr lang="ru-RU" sz="1600" b="1" dirty="0" smtClean="0">
                <a:solidFill>
                  <a:srgbClr val="FF0000"/>
                </a:solidFill>
                <a:latin typeface="Arial" pitchFamily="34" charset="0"/>
                <a:cs typeface="Arial" pitchFamily="34" charset="0"/>
              </a:rPr>
              <a:t>Заявление на замену регистрационного удостоверения по форме</a:t>
            </a:r>
            <a:r>
              <a:rPr lang="ru-RU" sz="1600" b="1" dirty="0" smtClean="0">
                <a:solidFill>
                  <a:schemeClr val="tx1"/>
                </a:solidFill>
                <a:latin typeface="Arial" pitchFamily="34" charset="0"/>
                <a:cs typeface="Arial" pitchFamily="34" charset="0"/>
              </a:rPr>
              <a:t>, утвержденной приказом Минздрава России </a:t>
            </a:r>
            <a:r>
              <a:rPr lang="ru-RU" sz="1600" b="1" dirty="0" smtClean="0">
                <a:solidFill>
                  <a:srgbClr val="FF0000"/>
                </a:solidFill>
                <a:latin typeface="Arial" pitchFamily="34" charset="0"/>
                <a:cs typeface="Arial" pitchFamily="34" charset="0"/>
              </a:rPr>
              <a:t>от 14.10.2013 № 737н </a:t>
            </a:r>
            <a:r>
              <a:rPr lang="ru-RU" sz="1600" b="1" dirty="0" smtClean="0">
                <a:solidFill>
                  <a:schemeClr val="tx1"/>
                </a:solidFill>
                <a:latin typeface="Arial" pitchFamily="34" charset="0"/>
                <a:cs typeface="Arial" pitchFamily="34" charset="0"/>
              </a:rPr>
              <a:t>«Об утверждении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 оформляется </a:t>
            </a:r>
            <a:r>
              <a:rPr lang="ru-RU" sz="1600" b="1" dirty="0" smtClean="0">
                <a:solidFill>
                  <a:srgbClr val="FF0000"/>
                </a:solidFill>
                <a:latin typeface="Arial" pitchFamily="34" charset="0"/>
                <a:cs typeface="Arial" pitchFamily="34" charset="0"/>
              </a:rPr>
              <a:t>отдельно</a:t>
            </a:r>
            <a:r>
              <a:rPr lang="ru-RU" sz="1600" b="1" dirty="0" smtClean="0">
                <a:solidFill>
                  <a:schemeClr val="tx1"/>
                </a:solidFill>
                <a:latin typeface="Arial" pitchFamily="34" charset="0"/>
                <a:cs typeface="Arial" pitchFamily="34" charset="0"/>
              </a:rPr>
              <a:t> для каждого медицинского изделия</a:t>
            </a:r>
          </a:p>
        </p:txBody>
      </p:sp>
      <p:sp>
        <p:nvSpPr>
          <p:cNvPr id="5" name="Скругленный прямоугольник 4"/>
          <p:cNvSpPr/>
          <p:nvPr/>
        </p:nvSpPr>
        <p:spPr>
          <a:xfrm>
            <a:off x="177852" y="4670405"/>
            <a:ext cx="8786874" cy="791783"/>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fontAlgn="auto">
              <a:spcAft>
                <a:spcPts val="0"/>
              </a:spcAft>
              <a:buFont typeface="Arial"/>
              <a:buNone/>
              <a:defRPr/>
            </a:pPr>
            <a:r>
              <a:rPr lang="x-none" sz="1600" b="1" dirty="0" smtClean="0">
                <a:solidFill>
                  <a:srgbClr val="FF0000"/>
                </a:solidFill>
                <a:latin typeface="Arial" pitchFamily="34" charset="0"/>
                <a:cs typeface="Arial" pitchFamily="34" charset="0"/>
              </a:rPr>
              <a:t>Доверенность</a:t>
            </a:r>
            <a:r>
              <a:rPr lang="x-none" sz="1600" b="1" dirty="0" smtClean="0">
                <a:latin typeface="Arial" pitchFamily="34" charset="0"/>
                <a:cs typeface="Arial" pitchFamily="34" charset="0"/>
              </a:rPr>
              <a:t> от производителя, заверенн</a:t>
            </a:r>
            <a:r>
              <a:rPr lang="ru-RU" sz="1600" b="1" dirty="0" err="1" smtClean="0">
                <a:latin typeface="Arial" pitchFamily="34" charset="0"/>
                <a:cs typeface="Arial" pitchFamily="34" charset="0"/>
              </a:rPr>
              <a:t>ая</a:t>
            </a:r>
            <a:r>
              <a:rPr lang="x-none" sz="1600" b="1" dirty="0" smtClean="0">
                <a:latin typeface="Arial" pitchFamily="34" charset="0"/>
                <a:cs typeface="Arial" pitchFamily="34" charset="0"/>
              </a:rPr>
              <a:t> в установленном порядке, подтверждающ</a:t>
            </a:r>
            <a:r>
              <a:rPr lang="ru-RU" sz="1600" b="1" dirty="0" err="1" smtClean="0">
                <a:latin typeface="Arial" pitchFamily="34" charset="0"/>
                <a:cs typeface="Arial" pitchFamily="34" charset="0"/>
              </a:rPr>
              <a:t>ая</a:t>
            </a:r>
            <a:r>
              <a:rPr lang="x-none" sz="1600" b="1" dirty="0" smtClean="0">
                <a:latin typeface="Arial" pitchFamily="34" charset="0"/>
                <a:cs typeface="Arial" pitchFamily="34" charset="0"/>
              </a:rPr>
              <a:t> полномочия уполномоченного представителя производителя</a:t>
            </a:r>
            <a:r>
              <a:rPr lang="ru-RU" sz="1600" b="1" dirty="0" smtClean="0">
                <a:latin typeface="Arial" pitchFamily="34" charset="0"/>
                <a:cs typeface="Arial" pitchFamily="34" charset="0"/>
              </a:rPr>
              <a:t> </a:t>
            </a:r>
            <a:r>
              <a:rPr lang="x-none" sz="1600" b="1" dirty="0" smtClean="0">
                <a:latin typeface="Arial" pitchFamily="34" charset="0"/>
                <a:cs typeface="Arial" pitchFamily="34" charset="0"/>
              </a:rPr>
              <a:t>произвести замену регистрационного удостоверения</a:t>
            </a:r>
            <a:endParaRPr lang="ru-RU" sz="1600" b="1" dirty="0">
              <a:latin typeface="Arial" pitchFamily="34" charset="0"/>
              <a:cs typeface="Arial" pitchFamily="34" charset="0"/>
            </a:endParaRPr>
          </a:p>
        </p:txBody>
      </p:sp>
      <p:sp>
        <p:nvSpPr>
          <p:cNvPr id="6" name="Скругленный прямоугольник 5"/>
          <p:cNvSpPr/>
          <p:nvPr/>
        </p:nvSpPr>
        <p:spPr>
          <a:xfrm>
            <a:off x="1252647" y="5619557"/>
            <a:ext cx="7715304" cy="1091759"/>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i="1" dirty="0" smtClean="0">
                <a:latin typeface="Arial" pitchFamily="34" charset="0"/>
                <a:cs typeface="Arial" pitchFamily="34" charset="0"/>
              </a:rPr>
              <a:t>в случаях: 1) медицинского изделия зарубежного производства</a:t>
            </a:r>
          </a:p>
          <a:p>
            <a:pPr marL="982663" algn="just"/>
            <a:r>
              <a:rPr lang="ru-RU" sz="1600" i="1" dirty="0" smtClean="0">
                <a:latin typeface="Arial" pitchFamily="34" charset="0"/>
                <a:cs typeface="Arial" pitchFamily="34" charset="0"/>
              </a:rPr>
              <a:t>2) медицинского изделия отечественного производства, если третье лицо уполномочено производителем на получение замененного регистрационного удостоверения</a:t>
            </a:r>
          </a:p>
        </p:txBody>
      </p:sp>
      <p:cxnSp>
        <p:nvCxnSpPr>
          <p:cNvPr id="7" name="Прямая соединительная линия 6"/>
          <p:cNvCxnSpPr/>
          <p:nvPr/>
        </p:nvCxnSpPr>
        <p:spPr>
          <a:xfrm rot="5400000">
            <a:off x="2075201" y="4206058"/>
            <a:ext cx="215108" cy="794"/>
          </a:xfrm>
          <a:prstGeom prst="line">
            <a:avLst/>
          </a:prstGeom>
        </p:spPr>
        <p:style>
          <a:lnRef idx="2">
            <a:schemeClr val="accent4"/>
          </a:lnRef>
          <a:fillRef idx="0">
            <a:schemeClr val="accent4"/>
          </a:fillRef>
          <a:effectRef idx="1">
            <a:schemeClr val="accent4"/>
          </a:effectRef>
          <a:fontRef idx="minor">
            <a:schemeClr val="tx1"/>
          </a:fontRef>
        </p:style>
      </p:cxnSp>
      <p:sp>
        <p:nvSpPr>
          <p:cNvPr id="8" name="Скругленный прямоугольник 7"/>
          <p:cNvSpPr/>
          <p:nvPr/>
        </p:nvSpPr>
        <p:spPr>
          <a:xfrm>
            <a:off x="406065" y="2849773"/>
            <a:ext cx="8572560" cy="57150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Clr>
                <a:srgbClr val="00B0F0"/>
              </a:buClr>
            </a:pPr>
            <a:r>
              <a:rPr lang="ru-RU" sz="1600" dirty="0" smtClean="0">
                <a:latin typeface="Arial" pitchFamily="34" charset="0"/>
                <a:cs typeface="Arial" pitchFamily="34" charset="0"/>
              </a:rPr>
              <a:t>Форма заявления размещена на официальном сайте </a:t>
            </a:r>
            <a:r>
              <a:rPr lang="ru-RU" sz="1600" dirty="0" err="1" smtClean="0">
                <a:latin typeface="Arial" pitchFamily="34" charset="0"/>
                <a:cs typeface="Arial" pitchFamily="34" charset="0"/>
              </a:rPr>
              <a:t>Росздравнадзора</a:t>
            </a:r>
            <a:r>
              <a:rPr lang="ru-RU" sz="1600" dirty="0" smtClean="0">
                <a:latin typeface="Arial" pitchFamily="34" charset="0"/>
                <a:cs typeface="Arial" pitchFamily="34" charset="0"/>
              </a:rPr>
              <a:t> </a:t>
            </a:r>
            <a:r>
              <a:rPr lang="en-US" sz="1600" i="1" dirty="0" smtClean="0">
                <a:latin typeface="Arial" pitchFamily="34" charset="0"/>
                <a:cs typeface="Arial" pitchFamily="34" charset="0"/>
                <a:hlinkClick r:id="rId2"/>
              </a:rPr>
              <a:t>www.roszdravnadzor.ru</a:t>
            </a:r>
            <a:r>
              <a:rPr lang="ru-RU" sz="1600" i="1" dirty="0" smtClean="0">
                <a:latin typeface="Arial" pitchFamily="34" charset="0"/>
                <a:cs typeface="Arial" pitchFamily="34" charset="0"/>
              </a:rPr>
              <a:t> </a:t>
            </a:r>
            <a:r>
              <a:rPr lang="ru-RU" sz="1600" dirty="0" smtClean="0">
                <a:latin typeface="Arial" pitchFamily="34" charset="0"/>
                <a:cs typeface="Arial" pitchFamily="34" charset="0"/>
              </a:rPr>
              <a:t>в разделе:</a:t>
            </a:r>
          </a:p>
        </p:txBody>
      </p:sp>
      <p:sp>
        <p:nvSpPr>
          <p:cNvPr id="9" name="Скругленный прямоугольник 8"/>
          <p:cNvSpPr/>
          <p:nvPr/>
        </p:nvSpPr>
        <p:spPr>
          <a:xfrm>
            <a:off x="1653670" y="3486507"/>
            <a:ext cx="6286544" cy="4984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latin typeface="Arial" pitchFamily="34" charset="0"/>
                <a:cs typeface="Arial" pitchFamily="34" charset="0"/>
              </a:rPr>
              <a:t>Медицинские изделия</a:t>
            </a:r>
          </a:p>
        </p:txBody>
      </p:sp>
      <p:sp>
        <p:nvSpPr>
          <p:cNvPr id="10" name="Скругленный прямоугольник 9"/>
          <p:cNvSpPr/>
          <p:nvPr/>
        </p:nvSpPr>
        <p:spPr>
          <a:xfrm>
            <a:off x="2683996" y="4058011"/>
            <a:ext cx="6286576" cy="498478"/>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lang="ru-RU" sz="1600" dirty="0" smtClean="0">
                <a:latin typeface="Arial" pitchFamily="34" charset="0"/>
                <a:cs typeface="Arial" pitchFamily="34" charset="0"/>
              </a:rPr>
              <a:t>Регистрация медицинских изделий</a:t>
            </a:r>
          </a:p>
        </p:txBody>
      </p:sp>
      <p:cxnSp>
        <p:nvCxnSpPr>
          <p:cNvPr id="11" name="Прямая со стрелкой 10"/>
          <p:cNvCxnSpPr/>
          <p:nvPr/>
        </p:nvCxnSpPr>
        <p:spPr>
          <a:xfrm>
            <a:off x="2183152" y="4312421"/>
            <a:ext cx="428628" cy="1588"/>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80705013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60</a:t>
            </a:fld>
            <a:endParaRPr lang="ru-RU" dirty="0"/>
          </a:p>
        </p:txBody>
      </p:sp>
      <p:sp>
        <p:nvSpPr>
          <p:cNvPr id="7" name="TextBox 6"/>
          <p:cNvSpPr txBox="1"/>
          <p:nvPr/>
        </p:nvSpPr>
        <p:spPr>
          <a:xfrm>
            <a:off x="357158" y="1643050"/>
            <a:ext cx="8568952" cy="5533430"/>
          </a:xfrm>
          <a:prstGeom prst="roundRect">
            <a:avLst/>
          </a:prstGeom>
          <a:noFill/>
        </p:spPr>
        <p:txBody>
          <a:bodyPr wrap="square" rtlCol="0">
            <a:spAutoFit/>
          </a:bodyPr>
          <a:lstStyle/>
          <a:p>
            <a:pPr algn="just">
              <a:spcBef>
                <a:spcPts val="600"/>
              </a:spcBef>
              <a:spcAft>
                <a:spcPts val="600"/>
              </a:spcAft>
            </a:pP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Пункт 55 - В </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случае необходимости (по желанию заявителя) внесения изменений в документы, предусмотренные подпунктом "а" пункта 54 настоящих Правил, заявитель направляет в регистрирующий орган заявление о внесении изменений с представлением </a:t>
            </a:r>
            <a:r>
              <a:rPr lang="ru-RU" sz="2000" b="1" u="sng"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документов, подтверждающих такие изменения</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a:t>
            </a:r>
          </a:p>
          <a:p>
            <a:pPr algn="just">
              <a:spcBef>
                <a:spcPts val="600"/>
              </a:spcBef>
              <a:spcAft>
                <a:spcPts val="600"/>
              </a:spcAft>
            </a:pP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В случае необходимости внесения изменений в документы, </a:t>
            </a:r>
            <a:r>
              <a:rPr lang="ru-RU" sz="2000" b="1" u="sng"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указанные в подпунктах "в" и "г" пункта 10 настоящих Правил</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 внесение изменений проводится </a:t>
            </a:r>
            <a:r>
              <a:rPr lang="ru-RU" sz="2000" b="1" u="sng" dirty="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по результатам экспертизы</a:t>
            </a: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 проведенной в порядке, аналогичном порядку проведения экспертизы качества, эффективности и безопасности медицинского изделия для его государственной регистрации в соответствии с пунктом 21 настоящих Правил.</a:t>
            </a:r>
          </a:p>
          <a:p>
            <a:pPr algn="just">
              <a:spcBef>
                <a:spcPct val="20000"/>
              </a:spcBef>
              <a:spcAft>
                <a:spcPts val="1200"/>
              </a:spcAft>
              <a:defRPr/>
            </a:pPr>
            <a:endParaRPr lang="ru-RU" sz="20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8" name="Текст 2"/>
          <p:cNvSpPr txBox="1">
            <a:spLocks/>
          </p:cNvSpPr>
          <p:nvPr/>
        </p:nvSpPr>
        <p:spPr>
          <a:xfrm>
            <a:off x="714348" y="132468"/>
            <a:ext cx="8429652" cy="86409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pPr>
            <a:r>
              <a:rPr lang="ru-RU" b="1" dirty="0">
                <a:solidFill>
                  <a:srgbClr val="002060"/>
                </a:solidFill>
                <a:latin typeface="Arial" pitchFamily="34" charset="0"/>
                <a:cs typeface="Arial" pitchFamily="34" charset="0"/>
              </a:rPr>
              <a:t>Необходимость предоставления результатов технических испытаний медицинского изделия в рамках регистрации изменений по п. 55 Правил государственной регистрации</a:t>
            </a:r>
          </a:p>
        </p:txBody>
      </p:sp>
    </p:spTree>
    <p:extLst>
      <p:ext uri="{BB962C8B-B14F-4D97-AF65-F5344CB8AC3E}">
        <p14:creationId xmlns:p14="http://schemas.microsoft.com/office/powerpoint/2010/main" val="108372032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61</a:t>
            </a:fld>
            <a:endParaRPr lang="ru-RU" dirty="0"/>
          </a:p>
        </p:txBody>
      </p:sp>
      <p:sp>
        <p:nvSpPr>
          <p:cNvPr id="7" name="TextBox 6"/>
          <p:cNvSpPr txBox="1"/>
          <p:nvPr/>
        </p:nvSpPr>
        <p:spPr>
          <a:xfrm>
            <a:off x="335446" y="1484784"/>
            <a:ext cx="8568952" cy="3405188"/>
          </a:xfrm>
          <a:prstGeom prst="roundRect">
            <a:avLst/>
          </a:prstGeom>
          <a:noFill/>
        </p:spPr>
        <p:txBody>
          <a:bodyPr wrap="square" rtlCol="0">
            <a:spAutoFit/>
          </a:bodyPr>
          <a:lstStyle/>
          <a:p>
            <a:pPr algn="just">
              <a:spcBef>
                <a:spcPct val="20000"/>
              </a:spcBef>
              <a:spcAft>
                <a:spcPts val="1200"/>
              </a:spcAft>
              <a:buClr>
                <a:schemeClr val="tx2">
                  <a:lumMod val="40000"/>
                  <a:lumOff val="60000"/>
                </a:schemeClr>
              </a:buClr>
              <a:defRPr/>
            </a:pP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Пункт 4 Правил государственной регистрации медицинских изделий, утвержденных постановлением Правительства Российской Федерации  от </a:t>
            </a:r>
            <a:r>
              <a:rPr lang="ru-RU" sz="2000" b="1" dirty="0" smtClean="0">
                <a:solidFill>
                  <a:srgbClr val="FF0000"/>
                </a:solidFill>
                <a:latin typeface="Arial" panose="020B0604020202020204" pitchFamily="34" charset="0"/>
                <a:ea typeface="ＭＳ Ｐゴシック" pitchFamily="34" charset="-128"/>
                <a:cs typeface="Arial" panose="020B0604020202020204" pitchFamily="34" charset="0"/>
              </a:rPr>
              <a:t>27.12.2012 № 1416</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a:t>
            </a:r>
          </a:p>
          <a:p>
            <a:pPr algn="just">
              <a:spcBef>
                <a:spcPct val="20000"/>
              </a:spcBef>
              <a:spcAft>
                <a:spcPts val="1200"/>
              </a:spcAft>
              <a:defRPr/>
            </a:pPr>
            <a:r>
              <a:rPr lang="ru-RU" sz="2000" b="1" dirty="0">
                <a:solidFill>
                  <a:srgbClr val="002060"/>
                </a:solidFill>
                <a:latin typeface="Arial" panose="020B0604020202020204" pitchFamily="34" charset="0"/>
                <a:ea typeface="ＭＳ Ｐゴシック" pitchFamily="34" charset="-128"/>
                <a:cs typeface="Arial" panose="020B0604020202020204" pitchFamily="34" charset="0"/>
              </a:rPr>
              <a:t>"технические испытания" - испытания с целью определения соответствия характеристик (свойств) медицинского изделия требованиям нормативной документации, технической и эксплуатационной документации производителя (изготовителя) и принятия последующего решения о возможности проведения клинических </a:t>
            </a:r>
            <a:r>
              <a:rPr lang="ru-RU" sz="2000" b="1" dirty="0" smtClean="0">
                <a:solidFill>
                  <a:srgbClr val="002060"/>
                </a:solidFill>
                <a:latin typeface="Arial" panose="020B0604020202020204" pitchFamily="34" charset="0"/>
                <a:ea typeface="ＭＳ Ｐゴシック" pitchFamily="34" charset="-128"/>
                <a:cs typeface="Arial" panose="020B0604020202020204" pitchFamily="34" charset="0"/>
              </a:rPr>
              <a:t>испытаний.</a:t>
            </a:r>
            <a:endParaRPr lang="ru-RU" sz="20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8" name="Текст 2"/>
          <p:cNvSpPr txBox="1">
            <a:spLocks/>
          </p:cNvSpPr>
          <p:nvPr/>
        </p:nvSpPr>
        <p:spPr>
          <a:xfrm>
            <a:off x="714348" y="132468"/>
            <a:ext cx="8429652" cy="86409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pPr>
            <a:r>
              <a:rPr lang="ru-RU" b="1" dirty="0" smtClean="0">
                <a:solidFill>
                  <a:srgbClr val="002060"/>
                </a:solidFill>
                <a:latin typeface="Arial" pitchFamily="34" charset="0"/>
                <a:cs typeface="Arial" pitchFamily="34" charset="0"/>
              </a:rPr>
              <a:t>Понятие технических испытаний</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89184762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51520" y="1229271"/>
            <a:ext cx="8572559" cy="4862870"/>
          </a:xfrm>
          <a:noFill/>
        </p:spPr>
        <p:txBody>
          <a:bodyPr wrap="square" rtlCol="0">
            <a:spAutoFit/>
          </a:bodyPr>
          <a:lstStyle/>
          <a:p>
            <a:pPr algn="just" defTabSz="914400">
              <a:spcBef>
                <a:spcPts val="0"/>
              </a:spcBef>
              <a:spcAft>
                <a:spcPts val="1200"/>
              </a:spcAft>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Оформление результатов технических испытаний </a:t>
            </a:r>
            <a:r>
              <a:rPr lang="ru-RU" b="1" u="sng" dirty="0" smtClean="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для подтверждения внесенных изменений</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 производится в соответствии с Приказ Минздрава России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от </a:t>
            </a:r>
            <a:r>
              <a:rPr lang="ru-RU" b="1" dirty="0">
                <a:solidFill>
                  <a:srgbClr val="FF0000"/>
                </a:solidFill>
                <a:latin typeface="Arial" panose="020B0604020202020204" pitchFamily="34" charset="0"/>
                <a:ea typeface="ＭＳ Ｐゴシック" pitchFamily="34" charset="-128"/>
                <a:cs typeface="Arial" panose="020B0604020202020204" pitchFamily="34" charset="0"/>
              </a:rPr>
              <a:t>09.01.2014 № 2н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«Об утверждении Порядка проведения оценки соответствия медицинских изделий в форме технических испытаний, токсикологических исследований, клинических испытаний в целях государственной регистрации медицинских изделий»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устанавливает требования к проведению оценки соответствия медицинских изделий, которая проводится в форме технических испытаний…. медицинских изделий в целях государственной регистрации медицинских изделий.</a:t>
            </a:r>
          </a:p>
          <a:p>
            <a:pPr algn="just" defTabSz="914400">
              <a:spcBef>
                <a:spcPts val="0"/>
              </a:spcBef>
              <a:spcAft>
                <a:spcPts val="1200"/>
              </a:spcAft>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Производитель медицинского изделия или уполномоченный представитель производителя (заявитель) самостоятельно определяет испытательную организацию, осуществляющую проведение технических испытаний.</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3" name="Заголовок 2"/>
          <p:cNvSpPr>
            <a:spLocks noGrp="1"/>
          </p:cNvSpPr>
          <p:nvPr>
            <p:ph type="title"/>
          </p:nvPr>
        </p:nvSpPr>
        <p:spPr>
          <a:xfrm>
            <a:off x="714348" y="71414"/>
            <a:ext cx="8429652" cy="1000132"/>
          </a:xfrm>
        </p:spPr>
        <p:txBody>
          <a:bodyPr>
            <a:normAutofit/>
          </a:bodyPr>
          <a:lstStyle/>
          <a:p>
            <a:r>
              <a:rPr lang="ru-RU" sz="2000" b="1" dirty="0" smtClean="0">
                <a:solidFill>
                  <a:srgbClr val="002060"/>
                </a:solidFill>
                <a:latin typeface="Arial" pitchFamily="34" charset="0"/>
                <a:cs typeface="Arial" pitchFamily="34" charset="0"/>
              </a:rPr>
              <a:t>Нормативно-правовые акты в области проведения технических испытаний медицинских изделий при внесении изменений</a:t>
            </a:r>
            <a:endParaRPr lang="ru-RU" sz="2000" b="1"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62</a:t>
            </a:fld>
            <a:endParaRPr lang="ru-RU"/>
          </a:p>
        </p:txBody>
      </p:sp>
    </p:spTree>
    <p:extLst>
      <p:ext uri="{BB962C8B-B14F-4D97-AF65-F5344CB8AC3E}">
        <p14:creationId xmlns:p14="http://schemas.microsoft.com/office/powerpoint/2010/main" val="20054439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14282" y="1340768"/>
            <a:ext cx="8786874" cy="5256584"/>
          </a:xfrm>
        </p:spPr>
        <p:txBody>
          <a:bodyPr anchor="t">
            <a:noAutofit/>
          </a:bodyPr>
          <a:lstStyle/>
          <a:p>
            <a:pPr algn="just" defTabSz="914400">
              <a:spcBef>
                <a:spcPts val="0"/>
              </a:spcBef>
              <a:spcAft>
                <a:spcPts val="1200"/>
              </a:spcAft>
              <a:buClr>
                <a:schemeClr val="tx2">
                  <a:lumMod val="40000"/>
                  <a:lumOff val="60000"/>
                </a:schemeClr>
              </a:buClr>
              <a:defRPr/>
            </a:pPr>
            <a:r>
              <a:rPr lang="ru-RU" b="1" dirty="0">
                <a:solidFill>
                  <a:srgbClr val="002060"/>
                </a:solidFill>
                <a:latin typeface="Arial" panose="020B0604020202020204" pitchFamily="34" charset="0"/>
                <a:ea typeface="ＭＳ Ｐゴシック" pitchFamily="34" charset="-128"/>
                <a:cs typeface="Arial" panose="020B0604020202020204" pitchFamily="34" charset="0"/>
              </a:rPr>
              <a:t>В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5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приказа Минздрава России от </a:t>
            </a:r>
            <a:r>
              <a:rPr lang="ru-RU" b="1" dirty="0" smtClean="0">
                <a:solidFill>
                  <a:srgbClr val="FF0000"/>
                </a:solidFill>
                <a:latin typeface="Arial" panose="020B0604020202020204" pitchFamily="34" charset="0"/>
                <a:ea typeface="ＭＳ Ｐゴシック" pitchFamily="34" charset="-128"/>
                <a:cs typeface="Arial" panose="020B0604020202020204" pitchFamily="34" charset="0"/>
              </a:rPr>
              <a:t>09.01.2014 № 2н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установлено</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a:t>
            </a:r>
          </a:p>
          <a:p>
            <a:pPr algn="just" defTabSz="914400">
              <a:spcBef>
                <a:spcPts val="0"/>
              </a:spcBef>
              <a:spcAft>
                <a:spcPts val="1200"/>
              </a:spcAft>
              <a:buClr>
                <a:schemeClr val="tx2">
                  <a:lumMod val="40000"/>
                  <a:lumOff val="60000"/>
                </a:schemeClr>
              </a:buClr>
              <a:defRPr/>
            </a:pPr>
            <a:r>
              <a:rPr lang="ru-RU" b="1" dirty="0">
                <a:solidFill>
                  <a:srgbClr val="002060"/>
                </a:solidFill>
                <a:latin typeface="Arial" panose="020B0604020202020204" pitchFamily="34" charset="0"/>
                <a:ea typeface="ＭＳ Ｐゴシック" pitchFamily="34" charset="-128"/>
                <a:cs typeface="Arial" panose="020B0604020202020204" pitchFamily="34" charset="0"/>
              </a:rPr>
              <a:t>«Технические испытания медицинских изделий проводятся в форме испытаний и (или) оценки и анализа данных (далее соответственно - испытания, оценка и анализ данных) для проверки качества и безопасности медицинского изделия при использовании его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в соответствии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с назначением, предусмотренным документацией производителя».</a:t>
            </a:r>
          </a:p>
          <a:p>
            <a:pPr algn="just" defTabSz="914400">
              <a:spcBef>
                <a:spcPts val="0"/>
              </a:spcBef>
              <a:spcAft>
                <a:spcPts val="1200"/>
              </a:spcAft>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В п. 6 приказа Минздрава России от </a:t>
            </a:r>
            <a:r>
              <a:rPr lang="ru-RU" b="1" dirty="0" smtClean="0">
                <a:solidFill>
                  <a:srgbClr val="FF0000"/>
                </a:solidFill>
                <a:latin typeface="Arial" panose="020B0604020202020204" pitchFamily="34" charset="0"/>
                <a:ea typeface="ＭＳ Ｐゴシック" pitchFamily="34" charset="-128"/>
                <a:cs typeface="Arial" panose="020B0604020202020204" pitchFamily="34" charset="0"/>
              </a:rPr>
              <a:t>09.01.2014 № 2н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установлено:</a:t>
            </a:r>
          </a:p>
          <a:p>
            <a:pPr algn="just" defTabSz="914400">
              <a:spcBef>
                <a:spcPts val="0"/>
              </a:spcBef>
              <a:spcAft>
                <a:spcPts val="1200"/>
              </a:spcAft>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Технические испытания в форме оценки и анализа данных проводятся только в отношении медицинских изделий, для монтажа (ввода в эксплуатацию) которых требуется получение разрешений (лицензий), создание специальных условий, строительство отдельных капитальных сооружений и дополнительного обучения специалистов, а в некоторых случаях – выезд на место производства медицинского изделия.</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3" name="Заголовок 2"/>
          <p:cNvSpPr>
            <a:spLocks noGrp="1"/>
          </p:cNvSpPr>
          <p:nvPr>
            <p:ph type="title"/>
          </p:nvPr>
        </p:nvSpPr>
        <p:spPr>
          <a:xfrm>
            <a:off x="642910" y="142852"/>
            <a:ext cx="8501090" cy="909884"/>
          </a:xfrm>
        </p:spPr>
        <p:txBody>
          <a:bodyPr>
            <a:noAutofit/>
          </a:bodyPr>
          <a:lstStyle/>
          <a:p>
            <a:r>
              <a:rPr lang="ru-RU" sz="2000" b="1" dirty="0">
                <a:solidFill>
                  <a:srgbClr val="002060"/>
                </a:solidFill>
                <a:latin typeface="Arial" pitchFamily="34" charset="0"/>
                <a:cs typeface="Arial" pitchFamily="34" charset="0"/>
              </a:rPr>
              <a:t>Порядок </a:t>
            </a:r>
            <a:r>
              <a:rPr lang="ru-RU" sz="2000" b="1" dirty="0" smtClean="0">
                <a:solidFill>
                  <a:srgbClr val="002060"/>
                </a:solidFill>
                <a:latin typeface="Arial" pitchFamily="34" charset="0"/>
                <a:cs typeface="Arial" pitchFamily="34" charset="0"/>
              </a:rPr>
              <a:t>проведения технических испытаний медицинских изделий при внесении изменений</a:t>
            </a:r>
            <a:endParaRPr lang="ru-RU" dirty="0"/>
          </a:p>
        </p:txBody>
      </p:sp>
      <p:sp>
        <p:nvSpPr>
          <p:cNvPr id="4" name="Номер слайда 3"/>
          <p:cNvSpPr>
            <a:spLocks noGrp="1"/>
          </p:cNvSpPr>
          <p:nvPr>
            <p:ph type="sldNum" sz="quarter" idx="11"/>
          </p:nvPr>
        </p:nvSpPr>
        <p:spPr/>
        <p:txBody>
          <a:bodyPr/>
          <a:lstStyle/>
          <a:p>
            <a:fld id="{725C68B6-61C2-468F-89AB-4B9F7531AA68}" type="slidenum">
              <a:rPr lang="ru-RU" smtClean="0"/>
              <a:pPr/>
              <a:t>63</a:t>
            </a:fld>
            <a:endParaRPr lang="ru-RU"/>
          </a:p>
        </p:txBody>
      </p:sp>
    </p:spTree>
    <p:extLst>
      <p:ext uri="{BB962C8B-B14F-4D97-AF65-F5344CB8AC3E}">
        <p14:creationId xmlns:p14="http://schemas.microsoft.com/office/powerpoint/2010/main" val="3133142872"/>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642910" y="142852"/>
            <a:ext cx="8501090" cy="909884"/>
          </a:xfrm>
        </p:spPr>
        <p:txBody>
          <a:bodyPr>
            <a:noAutofit/>
          </a:bodyPr>
          <a:lstStyle/>
          <a:p>
            <a:r>
              <a:rPr lang="ru-RU" sz="2000" b="1" dirty="0">
                <a:solidFill>
                  <a:srgbClr val="002060"/>
                </a:solidFill>
                <a:latin typeface="Arial" pitchFamily="34" charset="0"/>
                <a:cs typeface="Arial" pitchFamily="34" charset="0"/>
              </a:rPr>
              <a:t>Порядок </a:t>
            </a:r>
            <a:r>
              <a:rPr lang="ru-RU" sz="2000" b="1" dirty="0" smtClean="0">
                <a:solidFill>
                  <a:srgbClr val="002060"/>
                </a:solidFill>
                <a:latin typeface="Arial" pitchFamily="34" charset="0"/>
                <a:cs typeface="Arial" pitchFamily="34" charset="0"/>
              </a:rPr>
              <a:t>проведения технических испытаний медицинских изделий при внесении изменений</a:t>
            </a:r>
            <a:endParaRPr lang="ru-RU" dirty="0"/>
          </a:p>
        </p:txBody>
      </p:sp>
      <p:sp>
        <p:nvSpPr>
          <p:cNvPr id="4" name="Номер слайда 3"/>
          <p:cNvSpPr>
            <a:spLocks noGrp="1"/>
          </p:cNvSpPr>
          <p:nvPr>
            <p:ph type="sldNum" sz="quarter" idx="11"/>
          </p:nvPr>
        </p:nvSpPr>
        <p:spPr/>
        <p:txBody>
          <a:bodyPr/>
          <a:lstStyle/>
          <a:p>
            <a:fld id="{725C68B6-61C2-468F-89AB-4B9F7531AA68}" type="slidenum">
              <a:rPr lang="ru-RU" smtClean="0"/>
              <a:pPr/>
              <a:t>64</a:t>
            </a:fld>
            <a:endParaRPr lang="ru-RU"/>
          </a:p>
        </p:txBody>
      </p:sp>
      <p:sp>
        <p:nvSpPr>
          <p:cNvPr id="5" name="Текст 4"/>
          <p:cNvSpPr>
            <a:spLocks noGrp="1"/>
          </p:cNvSpPr>
          <p:nvPr>
            <p:ph type="body" idx="1"/>
          </p:nvPr>
        </p:nvSpPr>
        <p:spPr>
          <a:xfrm>
            <a:off x="642910" y="1643050"/>
            <a:ext cx="8170168" cy="4248472"/>
          </a:xfrm>
        </p:spPr>
        <p:txBody>
          <a:bodyPr>
            <a:noAutofit/>
          </a:bodyPr>
          <a:lstStyle/>
          <a:p>
            <a:pPr>
              <a:spcBef>
                <a:spcPts val="0"/>
              </a:spcBef>
            </a:pPr>
            <a:r>
              <a:rPr lang="ru-RU" sz="2400" b="1" dirty="0">
                <a:solidFill>
                  <a:srgbClr val="002060"/>
                </a:solidFill>
                <a:latin typeface="Arial" panose="020B0604020202020204" pitchFamily="34" charset="0"/>
                <a:ea typeface="ＭＳ Ｐゴシック" pitchFamily="34" charset="-128"/>
                <a:cs typeface="Arial" panose="020B0604020202020204" pitchFamily="34" charset="0"/>
              </a:rPr>
              <a:t>В рамках оценки и анализа данных проводятся:</a:t>
            </a:r>
          </a:p>
          <a:p>
            <a:pPr marL="342900" indent="-342900">
              <a:spcAft>
                <a:spcPts val="600"/>
              </a:spcAft>
              <a:buFont typeface="Wingdings" pitchFamily="2" charset="2"/>
              <a:buChar char="Ø"/>
            </a:pPr>
            <a:r>
              <a:rPr lang="ru-RU" sz="2400" b="1" dirty="0">
                <a:solidFill>
                  <a:srgbClr val="002060"/>
                </a:solidFill>
                <a:latin typeface="Arial" panose="020B0604020202020204" pitchFamily="34" charset="0"/>
                <a:ea typeface="ＭＳ Ｐゴシック" pitchFamily="34" charset="-128"/>
                <a:cs typeface="Arial" panose="020B0604020202020204" pitchFamily="34" charset="0"/>
              </a:rPr>
              <a:t>Анализ данных технической литературы и информации, относящейся к безопасности, эксплуатационным и техническим характеристикам, а также к предусмотренному применению медицинского изделия.</a:t>
            </a:r>
          </a:p>
          <a:p>
            <a:pPr marL="342900" indent="-342900">
              <a:spcAft>
                <a:spcPts val="600"/>
              </a:spcAft>
              <a:buFont typeface="Wingdings" pitchFamily="2" charset="2"/>
              <a:buChar char="Ø"/>
            </a:pPr>
            <a:r>
              <a:rPr lang="ru-RU" sz="2400" b="1" dirty="0">
                <a:solidFill>
                  <a:srgbClr val="002060"/>
                </a:solidFill>
                <a:latin typeface="Arial" panose="020B0604020202020204" pitchFamily="34" charset="0"/>
                <a:ea typeface="ＭＳ Ｐゴシック" pitchFamily="34" charset="-128"/>
                <a:cs typeface="Arial" panose="020B0604020202020204" pitchFamily="34" charset="0"/>
              </a:rPr>
              <a:t>Анализ результатов </a:t>
            </a:r>
            <a:r>
              <a:rPr lang="ru-RU" sz="2400" b="1" dirty="0" smtClean="0">
                <a:solidFill>
                  <a:srgbClr val="002060"/>
                </a:solidFill>
                <a:latin typeface="Arial" panose="020B0604020202020204" pitchFamily="34" charset="0"/>
                <a:ea typeface="ＭＳ Ｐゴシック" pitchFamily="34" charset="-128"/>
                <a:cs typeface="Arial" panose="020B0604020202020204" pitchFamily="34" charset="0"/>
              </a:rPr>
              <a:t>всех проведенных </a:t>
            </a:r>
            <a:r>
              <a:rPr lang="ru-RU" sz="2400" b="1" dirty="0">
                <a:solidFill>
                  <a:srgbClr val="002060"/>
                </a:solidFill>
                <a:latin typeface="Arial" panose="020B0604020202020204" pitchFamily="34" charset="0"/>
                <a:ea typeface="ＭＳ Ｐゴシック" pitchFamily="34" charset="-128"/>
                <a:cs typeface="Arial" panose="020B0604020202020204" pitchFamily="34" charset="0"/>
              </a:rPr>
              <a:t>испытаний медицинского изделия.</a:t>
            </a:r>
          </a:p>
          <a:p>
            <a:pPr marL="342900" indent="-342900">
              <a:spcAft>
                <a:spcPts val="600"/>
              </a:spcAft>
              <a:buFont typeface="Wingdings" pitchFamily="2" charset="2"/>
              <a:buChar char="Ø"/>
            </a:pPr>
            <a:r>
              <a:rPr lang="ru-RU" sz="2400" b="1" dirty="0">
                <a:solidFill>
                  <a:srgbClr val="002060"/>
                </a:solidFill>
                <a:latin typeface="Arial" panose="020B0604020202020204" pitchFamily="34" charset="0"/>
                <a:ea typeface="ＭＳ Ｐゴシック" pitchFamily="34" charset="-128"/>
                <a:cs typeface="Arial" panose="020B0604020202020204" pitchFamily="34" charset="0"/>
              </a:rPr>
              <a:t>Анализ условий производства медицинского изделия.</a:t>
            </a:r>
          </a:p>
        </p:txBody>
      </p:sp>
    </p:spTree>
    <p:extLst>
      <p:ext uri="{BB962C8B-B14F-4D97-AF65-F5344CB8AC3E}">
        <p14:creationId xmlns:p14="http://schemas.microsoft.com/office/powerpoint/2010/main" val="39896753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85720" y="1196751"/>
            <a:ext cx="8643997" cy="5328593"/>
          </a:xfrm>
        </p:spPr>
        <p:txBody>
          <a:bodyPr anchor="t">
            <a:normAutofit fontScale="85000" lnSpcReduction="20000"/>
          </a:bodyPr>
          <a:lstStyle/>
          <a:p>
            <a:pPr algn="just" defTabSz="914400">
              <a:spcBef>
                <a:spcPts val="0"/>
              </a:spcBef>
              <a:spcAft>
                <a:spcPts val="1200"/>
              </a:spcAft>
              <a:buClr>
                <a:schemeClr val="tx2">
                  <a:lumMod val="40000"/>
                  <a:lumOff val="60000"/>
                </a:schemeClr>
              </a:buClr>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Перечень документов</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 которые предоставляет Заявитель для проведения технических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испытаний (п. </a:t>
            </a:r>
            <a:r>
              <a:rPr lang="ru-RU" b="1" dirty="0">
                <a:solidFill>
                  <a:srgbClr val="002060"/>
                </a:solidFill>
                <a:latin typeface="Arial" panose="020B0604020202020204" pitchFamily="34" charset="0"/>
                <a:ea typeface="ＭＳ Ｐゴシック" pitchFamily="34" charset="-128"/>
                <a:cs typeface="Arial" panose="020B0604020202020204" pitchFamily="34" charset="0"/>
              </a:rPr>
              <a:t>9 </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приказа Минздрава России от </a:t>
            </a:r>
            <a:r>
              <a:rPr lang="ru-RU" b="1" dirty="0" smtClean="0">
                <a:solidFill>
                  <a:srgbClr val="FF0000"/>
                </a:solidFill>
                <a:latin typeface="Arial" panose="020B0604020202020204" pitchFamily="34" charset="0"/>
                <a:ea typeface="ＭＳ Ｐゴシック" pitchFamily="34" charset="-128"/>
                <a:cs typeface="Arial" panose="020B0604020202020204" pitchFamily="34" charset="0"/>
              </a:rPr>
              <a:t>09.01.2014 № 2н</a:t>
            </a:r>
            <a:r>
              <a:rPr lang="ru-RU" b="1" dirty="0" smtClean="0">
                <a:solidFill>
                  <a:schemeClr val="tx1"/>
                </a:solidFill>
                <a:latin typeface="Arial" panose="020B0604020202020204" pitchFamily="34" charset="0"/>
                <a:ea typeface="ＭＳ Ｐゴシック" pitchFamily="34" charset="-128"/>
                <a:cs typeface="Arial" panose="020B0604020202020204" pitchFamily="34" charset="0"/>
              </a:rPr>
              <a:t>)</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Копии протоколов предварительных испытаний медицинского изделия (при наличии).</a:t>
            </a: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Копии результатов технических испытаний МИ, проведенных за пределами Российской Федерации (при наличии).</a:t>
            </a: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Сведения о нормативной документации на медицинское изделие.</a:t>
            </a: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Техническая и эксплуатационная документация производителя </a:t>
            </a:r>
            <a:r>
              <a:rPr lang="ru-RU" b="1" u="sng" dirty="0" smtClean="0">
                <a:solidFill>
                  <a:srgbClr val="002060"/>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со всеми внесенными изменениями</a:t>
            </a: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a:t>
            </a: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Фотографические изображения общего вида медицинского изделия вместе с принадлежностями.</a:t>
            </a: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Необходимые для технических испытаний рабочие чертежи, таблицы, схемы, если они содержатся в технической и (или) эксплуатационной документации производителя.</a:t>
            </a:r>
          </a:p>
          <a:p>
            <a:pPr marL="449263" indent="-273050" algn="just" defTabSz="914400">
              <a:spcBef>
                <a:spcPts val="0"/>
              </a:spcBef>
              <a:spcAft>
                <a:spcPts val="1200"/>
              </a:spcAft>
              <a:buClr>
                <a:srgbClr val="385D8A"/>
              </a:buClr>
              <a:buFont typeface="Wingdings" pitchFamily="2" charset="2"/>
              <a:buChar char="Ø"/>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Специальное оборудование, разработанное производителем для технических испытаний конкретного медицинского изделия и указанное им в технической документации (при наличии).</a:t>
            </a:r>
          </a:p>
          <a:p>
            <a:pPr algn="just" defTabSz="914400">
              <a:spcBef>
                <a:spcPts val="0"/>
              </a:spcBef>
              <a:spcAft>
                <a:spcPts val="1200"/>
              </a:spcAft>
              <a:buClr>
                <a:schemeClr val="tx2">
                  <a:lumMod val="40000"/>
                  <a:lumOff val="60000"/>
                </a:schemeClr>
              </a:buClr>
              <a:defRPr/>
            </a:pPr>
            <a:r>
              <a:rPr lang="ru-RU" b="1" dirty="0" smtClean="0">
                <a:solidFill>
                  <a:srgbClr val="002060"/>
                </a:solidFill>
                <a:latin typeface="Arial" panose="020B0604020202020204" pitchFamily="34" charset="0"/>
                <a:ea typeface="ＭＳ Ｐゴシック" pitchFamily="34" charset="-128"/>
                <a:cs typeface="Arial" panose="020B0604020202020204" pitchFamily="34" charset="0"/>
              </a:rPr>
              <a:t>В случае если оригиналы документов составлены на иностранном языке, они представляются с заверенным переводом на русский язык.</a:t>
            </a:r>
            <a:endParaRPr lang="ru-RU" b="1" dirty="0">
              <a:solidFill>
                <a:srgbClr val="002060"/>
              </a:solidFill>
              <a:latin typeface="Arial" panose="020B0604020202020204" pitchFamily="34" charset="0"/>
              <a:ea typeface="ＭＳ Ｐゴシック" pitchFamily="34" charset="-128"/>
              <a:cs typeface="Arial" panose="020B0604020202020204" pitchFamily="34" charset="0"/>
            </a:endParaRPr>
          </a:p>
        </p:txBody>
      </p:sp>
      <p:sp>
        <p:nvSpPr>
          <p:cNvPr id="3" name="Заголовок 2"/>
          <p:cNvSpPr>
            <a:spLocks noGrp="1"/>
          </p:cNvSpPr>
          <p:nvPr>
            <p:ph type="title"/>
          </p:nvPr>
        </p:nvSpPr>
        <p:spPr>
          <a:xfrm>
            <a:off x="714348" y="142852"/>
            <a:ext cx="8429652" cy="928694"/>
          </a:xfrm>
        </p:spPr>
        <p:txBody>
          <a:bodyPr>
            <a:normAutofit/>
          </a:bodyPr>
          <a:lstStyle/>
          <a:p>
            <a:r>
              <a:rPr lang="ru-RU" sz="2000" b="1" dirty="0">
                <a:solidFill>
                  <a:srgbClr val="002060"/>
                </a:solidFill>
                <a:latin typeface="Arial" pitchFamily="34" charset="0"/>
                <a:cs typeface="Arial" pitchFamily="34" charset="0"/>
              </a:rPr>
              <a:t>Состав </a:t>
            </a:r>
            <a:r>
              <a:rPr lang="ru-RU" sz="2000" b="1" dirty="0" smtClean="0">
                <a:solidFill>
                  <a:srgbClr val="002060"/>
                </a:solidFill>
                <a:latin typeface="Arial" pitchFamily="34" charset="0"/>
                <a:cs typeface="Arial" pitchFamily="34" charset="0"/>
              </a:rPr>
              <a:t>документов, необходимых для проведения технических испытаний медицинских изделий</a:t>
            </a:r>
            <a:endParaRPr lang="ru-RU" sz="4000" dirty="0"/>
          </a:p>
        </p:txBody>
      </p:sp>
      <p:sp>
        <p:nvSpPr>
          <p:cNvPr id="4" name="Номер слайда 3"/>
          <p:cNvSpPr>
            <a:spLocks noGrp="1"/>
          </p:cNvSpPr>
          <p:nvPr>
            <p:ph type="sldNum" sz="quarter" idx="11"/>
          </p:nvPr>
        </p:nvSpPr>
        <p:spPr/>
        <p:txBody>
          <a:bodyPr/>
          <a:lstStyle/>
          <a:p>
            <a:fld id="{725C68B6-61C2-468F-89AB-4B9F7531AA68}" type="slidenum">
              <a:rPr lang="ru-RU" smtClean="0"/>
              <a:pPr/>
              <a:t>65</a:t>
            </a:fld>
            <a:endParaRPr lang="ru-RU"/>
          </a:p>
        </p:txBody>
      </p:sp>
    </p:spTree>
    <p:extLst>
      <p:ext uri="{BB962C8B-B14F-4D97-AF65-F5344CB8AC3E}">
        <p14:creationId xmlns:p14="http://schemas.microsoft.com/office/powerpoint/2010/main" val="35462210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66</a:t>
            </a:fld>
            <a:endParaRPr lang="ru-RU" dirty="0"/>
          </a:p>
        </p:txBody>
      </p:sp>
      <p:sp>
        <p:nvSpPr>
          <p:cNvPr id="7" name="TextBox 6"/>
          <p:cNvSpPr txBox="1"/>
          <p:nvPr/>
        </p:nvSpPr>
        <p:spPr>
          <a:xfrm>
            <a:off x="323528" y="1043587"/>
            <a:ext cx="8684876" cy="2000548"/>
          </a:xfrm>
          <a:prstGeom prst="rect">
            <a:avLst/>
          </a:prstGeom>
          <a:noFill/>
        </p:spPr>
        <p:txBody>
          <a:bodyPr wrap="square" rtlCol="0">
            <a:spAutoFit/>
          </a:bodyPr>
          <a:lstStyle/>
          <a:p>
            <a:pPr marL="342900" indent="-342900">
              <a:spcBef>
                <a:spcPts val="600"/>
              </a:spcBef>
              <a:buClr>
                <a:schemeClr val="tx2">
                  <a:lumMod val="40000"/>
                  <a:lumOff val="60000"/>
                </a:schemeClr>
              </a:buClr>
              <a:buFont typeface="Wingdings" pitchFamily="2" charset="2"/>
              <a:buChar char="ü"/>
            </a:pPr>
            <a:endParaRPr lang="ru-RU" sz="1900" dirty="0" smtClean="0">
              <a:latin typeface="Arial" pitchFamily="34" charset="0"/>
              <a:cs typeface="Arial" pitchFamily="34" charset="0"/>
            </a:endParaRPr>
          </a:p>
          <a:p>
            <a:pPr marL="342900" algn="just">
              <a:spcBef>
                <a:spcPts val="600"/>
              </a:spcBef>
              <a:buClr>
                <a:schemeClr val="tx2">
                  <a:lumMod val="40000"/>
                  <a:lumOff val="60000"/>
                </a:schemeClr>
              </a:buClr>
            </a:pPr>
            <a:r>
              <a:rPr lang="ru-RU" sz="1700" b="1" dirty="0" smtClean="0">
                <a:solidFill>
                  <a:srgbClr val="FF0000"/>
                </a:solidFill>
                <a:latin typeface="Arial" panose="020B0604020202020204" pitchFamily="34" charset="0"/>
                <a:ea typeface="ＭＳ Ｐゴシック" pitchFamily="34" charset="-128"/>
                <a:cs typeface="Arial" panose="020B0604020202020204" pitchFamily="34" charset="0"/>
              </a:rPr>
              <a:t>Акт результатов технических испытаний </a:t>
            </a:r>
            <a:r>
              <a:rPr lang="ru-RU" sz="1700" b="1" u="sng" dirty="0" smtClean="0">
                <a:solidFill>
                  <a:srgbClr val="002060"/>
                </a:solidFill>
                <a:latin typeface="Arial" panose="020B0604020202020204" pitchFamily="34" charset="0"/>
                <a:ea typeface="ＭＳ Ｐゴシック" pitchFamily="34" charset="-128"/>
                <a:cs typeface="Arial" panose="020B0604020202020204" pitchFamily="34" charset="0"/>
              </a:rPr>
              <a:t>измененного</a:t>
            </a:r>
            <a:r>
              <a:rPr lang="ru-RU" sz="1700" b="1" dirty="0" smtClean="0">
                <a:solidFill>
                  <a:srgbClr val="FF0000"/>
                </a:solidFill>
                <a:latin typeface="Arial" panose="020B0604020202020204" pitchFamily="34" charset="0"/>
                <a:ea typeface="ＭＳ Ｐゴシック" pitchFamily="34" charset="-128"/>
                <a:cs typeface="Arial" panose="020B0604020202020204" pitchFamily="34" charset="0"/>
              </a:rPr>
              <a:t> </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медицинского  изделия и Приложения к нему:</a:t>
            </a:r>
          </a:p>
          <a:p>
            <a:pPr marL="342900" indent="-342900">
              <a:spcBef>
                <a:spcPts val="600"/>
              </a:spcBef>
              <a:buClr>
                <a:srgbClr val="385D8A"/>
              </a:buClr>
              <a:buFont typeface="Wingdings" pitchFamily="2" charset="2"/>
              <a:buChar char="Ø"/>
            </a:pPr>
            <a:r>
              <a:rPr lang="ru-RU" sz="1700" b="1" dirty="0">
                <a:solidFill>
                  <a:srgbClr val="002060"/>
                </a:solidFill>
                <a:latin typeface="Arial" panose="020B0604020202020204" pitchFamily="34" charset="0"/>
                <a:ea typeface="ＭＳ Ｐゴシック" pitchFamily="34" charset="-128"/>
                <a:cs typeface="Arial" panose="020B0604020202020204" pitchFamily="34" charset="0"/>
              </a:rPr>
              <a:t>ф</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отографическое изображение общего вида медицинского изделия;</a:t>
            </a:r>
          </a:p>
          <a:p>
            <a:pPr marL="342900" indent="-342900">
              <a:spcBef>
                <a:spcPts val="600"/>
              </a:spcBef>
              <a:buClr>
                <a:srgbClr val="385D8A"/>
              </a:buClr>
              <a:buFont typeface="Wingdings" pitchFamily="2" charset="2"/>
              <a:buChar char="Ø"/>
            </a:pPr>
            <a:r>
              <a:rPr lang="ru-RU" sz="1700" b="1" dirty="0">
                <a:solidFill>
                  <a:srgbClr val="002060"/>
                </a:solidFill>
                <a:latin typeface="Arial" panose="020B0604020202020204" pitchFamily="34" charset="0"/>
                <a:ea typeface="ＭＳ Ｐゴシック" pitchFamily="34" charset="-128"/>
                <a:cs typeface="Arial" panose="020B0604020202020204" pitchFamily="34" charset="0"/>
              </a:rPr>
              <a:t>у</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твержденная программа технических испытаний медицинского изделия;</a:t>
            </a:r>
          </a:p>
          <a:p>
            <a:pPr marL="342900" indent="-342900">
              <a:spcBef>
                <a:spcPts val="600"/>
              </a:spcBef>
              <a:buClr>
                <a:srgbClr val="385D8A"/>
              </a:buClr>
              <a:buFont typeface="Wingdings" pitchFamily="2" charset="2"/>
              <a:buChar char="Ø"/>
            </a:pP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протоколы технических испытаний или оценки и анализа данных.</a:t>
            </a:r>
            <a:endParaRPr lang="ru-RU" sz="1700" b="1" dirty="0">
              <a:solidFill>
                <a:srgbClr val="002060"/>
              </a:solidFill>
              <a:latin typeface="Arial" panose="020B0604020202020204" pitchFamily="34" charset="0"/>
              <a:ea typeface="ＭＳ Ｐゴシック" pitchFamily="34" charset="-128"/>
              <a:cs typeface="Arial" panose="020B0604020202020204" pitchFamily="34" charset="0"/>
            </a:endParaRP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776" y="3591295"/>
            <a:ext cx="2119013" cy="30426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8959" y="3591295"/>
            <a:ext cx="2164921" cy="304268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cxnSp>
        <p:nvCxnSpPr>
          <p:cNvPr id="10" name="Соединительная линия уступом 9"/>
          <p:cNvCxnSpPr/>
          <p:nvPr/>
        </p:nvCxnSpPr>
        <p:spPr>
          <a:xfrm rot="10800000" flipV="1">
            <a:off x="5796136" y="5314844"/>
            <a:ext cx="2890664" cy="825475"/>
          </a:xfrm>
          <a:prstGeom prst="bentConnector3">
            <a:avLst>
              <a:gd name="adj1" fmla="val 63242"/>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TextBox 10"/>
          <p:cNvSpPr txBox="1"/>
          <p:nvPr/>
        </p:nvSpPr>
        <p:spPr>
          <a:xfrm>
            <a:off x="6553200" y="4067492"/>
            <a:ext cx="2455204" cy="1200329"/>
          </a:xfrm>
          <a:prstGeom prst="rect">
            <a:avLst/>
          </a:prstGeom>
          <a:noFill/>
        </p:spPr>
        <p:txBody>
          <a:bodyPr wrap="square" rtlCol="0">
            <a:spAutoFit/>
          </a:bodyPr>
          <a:lstStyle/>
          <a:p>
            <a:pPr algn="ctr"/>
            <a:r>
              <a:rPr lang="ru-RU" b="1" dirty="0" smtClean="0">
                <a:solidFill>
                  <a:srgbClr val="FF0000"/>
                </a:solidFill>
                <a:latin typeface="Arial" pitchFamily="34" charset="0"/>
                <a:cs typeface="Arial" pitchFamily="34" charset="0"/>
              </a:rPr>
              <a:t>ВНИМАНИЕ! </a:t>
            </a:r>
          </a:p>
          <a:p>
            <a:pPr algn="ctr"/>
            <a:r>
              <a:rPr lang="ru-RU" b="1" dirty="0" smtClean="0">
                <a:solidFill>
                  <a:srgbClr val="FF0000"/>
                </a:solidFill>
                <a:latin typeface="Arial" pitchFamily="34" charset="0"/>
                <a:cs typeface="Arial" pitchFamily="34" charset="0"/>
              </a:rPr>
              <a:t>Приложения – неотъемлемая часть Акта</a:t>
            </a:r>
            <a:endParaRPr lang="ru-RU" b="1" dirty="0">
              <a:solidFill>
                <a:srgbClr val="FF0000"/>
              </a:solidFill>
              <a:latin typeface="Arial" pitchFamily="34" charset="0"/>
              <a:cs typeface="Arial" pitchFamily="34" charset="0"/>
            </a:endParaRPr>
          </a:p>
        </p:txBody>
      </p:sp>
      <p:sp>
        <p:nvSpPr>
          <p:cNvPr id="12" name="Текст 2"/>
          <p:cNvSpPr txBox="1">
            <a:spLocks/>
          </p:cNvSpPr>
          <p:nvPr/>
        </p:nvSpPr>
        <p:spPr>
          <a:xfrm>
            <a:off x="714348" y="132468"/>
            <a:ext cx="8429652" cy="939078"/>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smtClean="0">
                <a:solidFill>
                  <a:srgbClr val="002060"/>
                </a:solidFill>
                <a:latin typeface="Arial" pitchFamily="34" charset="0"/>
                <a:cs typeface="Arial" pitchFamily="34" charset="0"/>
              </a:rPr>
              <a:t>Перечень документов, подтверждающих результаты технических испытаний медицинских изделий </a:t>
            </a:r>
          </a:p>
        </p:txBody>
      </p:sp>
    </p:spTree>
    <p:extLst>
      <p:ext uri="{BB962C8B-B14F-4D97-AF65-F5344CB8AC3E}">
        <p14:creationId xmlns:p14="http://schemas.microsoft.com/office/powerpoint/2010/main" val="260883581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71414"/>
            <a:ext cx="8429652" cy="981322"/>
          </a:xfrm>
        </p:spPr>
        <p:txBody>
          <a:bodyPr anchor="ctr" anchorCtr="0">
            <a:noAutofit/>
          </a:bodyPr>
          <a:lstStyle/>
          <a:p>
            <a:pPr algn="ctr"/>
            <a:r>
              <a:rPr lang="ru-RU" b="1" dirty="0" smtClean="0">
                <a:solidFill>
                  <a:srgbClr val="002060"/>
                </a:solidFill>
                <a:latin typeface="Arial" pitchFamily="34" charset="0"/>
                <a:cs typeface="Arial" pitchFamily="34" charset="0"/>
              </a:rPr>
              <a:t>Перечень документов, подтверждающих результаты технических </a:t>
            </a:r>
            <a:r>
              <a:rPr lang="ru-RU" b="1" dirty="0">
                <a:solidFill>
                  <a:srgbClr val="002060"/>
                </a:solidFill>
                <a:latin typeface="Arial" pitchFamily="34" charset="0"/>
                <a:cs typeface="Arial" pitchFamily="34" charset="0"/>
              </a:rPr>
              <a:t>испытаний медицинских </a:t>
            </a:r>
            <a:r>
              <a:rPr lang="ru-RU" b="1" dirty="0" smtClean="0">
                <a:solidFill>
                  <a:srgbClr val="002060"/>
                </a:solidFill>
                <a:latin typeface="Arial" pitchFamily="34" charset="0"/>
                <a:cs typeface="Arial" pitchFamily="34" charset="0"/>
              </a:rPr>
              <a:t>изделий</a:t>
            </a:r>
            <a:br>
              <a:rPr lang="ru-RU" b="1" dirty="0" smtClean="0">
                <a:solidFill>
                  <a:srgbClr val="002060"/>
                </a:solidFill>
                <a:latin typeface="Arial" pitchFamily="34" charset="0"/>
                <a:cs typeface="Arial" pitchFamily="34" charset="0"/>
              </a:rPr>
            </a:br>
            <a:r>
              <a:rPr lang="ru-RU" b="1" dirty="0" smtClean="0">
                <a:solidFill>
                  <a:srgbClr val="002060"/>
                </a:solidFill>
                <a:latin typeface="Arial" pitchFamily="34" charset="0"/>
                <a:cs typeface="Arial" pitchFamily="34" charset="0"/>
              </a:rPr>
              <a:t>при </a:t>
            </a:r>
            <a:r>
              <a:rPr lang="ru-RU" b="1" dirty="0">
                <a:solidFill>
                  <a:srgbClr val="002060"/>
                </a:solidFill>
                <a:latin typeface="Arial" pitchFamily="34" charset="0"/>
                <a:cs typeface="Arial" pitchFamily="34" charset="0"/>
              </a:rPr>
              <a:t>внесении изменений</a:t>
            </a:r>
            <a:endParaRPr lang="ru-RU" b="1" dirty="0" smtClean="0">
              <a:solidFill>
                <a:srgbClr val="002060"/>
              </a:solidFill>
              <a:latin typeface="Arial" pitchFamily="34" charset="0"/>
              <a:cs typeface="Arial"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67</a:t>
            </a:fld>
            <a:endParaRPr lang="ru-RU" dirty="0"/>
          </a:p>
        </p:txBody>
      </p:sp>
      <p:graphicFrame>
        <p:nvGraphicFramePr>
          <p:cNvPr id="3" name="Схема 2"/>
          <p:cNvGraphicFramePr/>
          <p:nvPr>
            <p:extLst>
              <p:ext uri="{D42A27DB-BD31-4B8C-83A1-F6EECF244321}">
                <p14:modId xmlns:p14="http://schemas.microsoft.com/office/powerpoint/2010/main" val="2399808538"/>
              </p:ext>
            </p:extLst>
          </p:nvPr>
        </p:nvGraphicFramePr>
        <p:xfrm>
          <a:off x="683568" y="1217847"/>
          <a:ext cx="7704856" cy="5328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56104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30829" y="114900"/>
            <a:ext cx="8413171" cy="956645"/>
          </a:xfrm>
        </p:spPr>
        <p:txBody>
          <a:bodyPr anchor="ctr" anchorCtr="0">
            <a:noAutofit/>
          </a:bodyPr>
          <a:lstStyle/>
          <a:p>
            <a:pPr algn="ctr"/>
            <a:r>
              <a:rPr lang="ru-RU" b="1" dirty="0" smtClean="0">
                <a:solidFill>
                  <a:srgbClr val="002060"/>
                </a:solidFill>
                <a:latin typeface="Arial" pitchFamily="34" charset="0"/>
                <a:cs typeface="Arial" pitchFamily="34" charset="0"/>
              </a:rPr>
              <a:t>Перечень документов,</a:t>
            </a:r>
            <a:br>
              <a:rPr lang="ru-RU" b="1" dirty="0" smtClean="0">
                <a:solidFill>
                  <a:srgbClr val="002060"/>
                </a:solidFill>
                <a:latin typeface="Arial" pitchFamily="34" charset="0"/>
                <a:cs typeface="Arial" pitchFamily="34" charset="0"/>
              </a:rPr>
            </a:br>
            <a:r>
              <a:rPr lang="ru-RU" b="1" dirty="0" smtClean="0">
                <a:solidFill>
                  <a:srgbClr val="002060"/>
                </a:solidFill>
                <a:latin typeface="Arial" pitchFamily="34" charset="0"/>
                <a:cs typeface="Arial" pitchFamily="34" charset="0"/>
              </a:rPr>
              <a:t>подтверждающих результаты </a:t>
            </a:r>
            <a:r>
              <a:rPr lang="ru-RU" b="1" dirty="0">
                <a:solidFill>
                  <a:srgbClr val="002060"/>
                </a:solidFill>
                <a:latin typeface="Arial" pitchFamily="34" charset="0"/>
                <a:cs typeface="Arial" pitchFamily="34" charset="0"/>
              </a:rPr>
              <a:t>технических испытаний медицинских изделий при внесении изменений</a:t>
            </a:r>
            <a:endParaRPr lang="ru-RU" b="1" dirty="0" smtClean="0">
              <a:solidFill>
                <a:srgbClr val="002060"/>
              </a:solidFill>
              <a:latin typeface="Arial" pitchFamily="34" charset="0"/>
              <a:cs typeface="Arial" pitchFamily="34" charset="0"/>
            </a:endParaRPr>
          </a:p>
        </p:txBody>
      </p:sp>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68</a:t>
            </a:fld>
            <a:endParaRPr lang="ru-RU" dirty="0"/>
          </a:p>
        </p:txBody>
      </p:sp>
      <p:sp>
        <p:nvSpPr>
          <p:cNvPr id="7" name="TextBox 6"/>
          <p:cNvSpPr txBox="1"/>
          <p:nvPr/>
        </p:nvSpPr>
        <p:spPr>
          <a:xfrm>
            <a:off x="323528" y="1370975"/>
            <a:ext cx="8568952" cy="400110"/>
          </a:xfrm>
          <a:prstGeom prst="rect">
            <a:avLst/>
          </a:prstGeom>
          <a:noFill/>
        </p:spPr>
        <p:txBody>
          <a:bodyPr wrap="square" rtlCol="0">
            <a:spAutoFit/>
          </a:bodyPr>
          <a:lstStyle/>
          <a:p>
            <a:pPr marL="342900" indent="-342900">
              <a:buClr>
                <a:schemeClr val="tx2">
                  <a:lumMod val="40000"/>
                  <a:lumOff val="60000"/>
                </a:schemeClr>
              </a:buClr>
              <a:buFont typeface="Wingdings" pitchFamily="2" charset="2"/>
              <a:buChar char="ü"/>
            </a:pPr>
            <a:endParaRPr lang="ru-RU" sz="2000" dirty="0" smtClean="0">
              <a:latin typeface="Arial" pitchFamily="34" charset="0"/>
              <a:cs typeface="Arial" pitchFamily="34" charset="0"/>
            </a:endParaRPr>
          </a:p>
        </p:txBody>
      </p:sp>
      <p:sp>
        <p:nvSpPr>
          <p:cNvPr id="8" name="Прямоугольник 7"/>
          <p:cNvSpPr/>
          <p:nvPr/>
        </p:nvSpPr>
        <p:spPr>
          <a:xfrm>
            <a:off x="285720" y="1370975"/>
            <a:ext cx="8643997" cy="5309146"/>
          </a:xfrm>
          <a:prstGeom prst="rect">
            <a:avLst/>
          </a:prstGeom>
        </p:spPr>
        <p:txBody>
          <a:bodyPr wrap="square">
            <a:spAutoFit/>
          </a:bodyPr>
          <a:lstStyle/>
          <a:p>
            <a:pPr marL="285750" indent="-285750" algn="just">
              <a:buClr>
                <a:srgbClr val="385D8A"/>
              </a:buClr>
              <a:buFont typeface="Wingdings" pitchFamily="2" charset="2"/>
              <a:buChar char="Ø"/>
              <a:defRPr/>
            </a:pP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Акт </a:t>
            </a:r>
            <a:r>
              <a:rPr lang="ru-RU" sz="1700" b="1" dirty="0">
                <a:solidFill>
                  <a:srgbClr val="002060"/>
                </a:solidFill>
                <a:latin typeface="Arial" panose="020B0604020202020204" pitchFamily="34" charset="0"/>
                <a:ea typeface="ＭＳ Ｐゴシック" pitchFamily="34" charset="-128"/>
                <a:cs typeface="Arial" panose="020B0604020202020204" pitchFamily="34" charset="0"/>
              </a:rPr>
              <a:t>оценки результатов технических испытаний </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 медицинского изделия  оформляется </a:t>
            </a:r>
            <a:r>
              <a:rPr lang="ru-RU" sz="1700" b="1" dirty="0">
                <a:solidFill>
                  <a:srgbClr val="002060"/>
                </a:solidFill>
                <a:latin typeface="Arial" panose="020B0604020202020204" pitchFamily="34" charset="0"/>
                <a:ea typeface="ＭＳ Ｐゴシック" pitchFamily="34" charset="-128"/>
                <a:cs typeface="Arial" panose="020B0604020202020204" pitchFamily="34" charset="0"/>
              </a:rPr>
              <a:t>испытательной </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лабораторией</a:t>
            </a:r>
            <a:r>
              <a:rPr lang="ru-RU" sz="1700" b="1" dirty="0">
                <a:solidFill>
                  <a:srgbClr val="002060"/>
                </a:solidFill>
                <a:latin typeface="Arial" panose="020B0604020202020204" pitchFamily="34" charset="0"/>
                <a:ea typeface="ＭＳ Ｐゴシック" pitchFamily="34" charset="-128"/>
                <a:cs typeface="Arial" panose="020B0604020202020204" pitchFamily="34" charset="0"/>
              </a:rPr>
              <a:t> </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  в соответствии с  Приложением 1 приказа </a:t>
            </a: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Минздрава России от 09.01.2014 № 2н.</a:t>
            </a:r>
          </a:p>
          <a:p>
            <a:pPr marL="285750" indent="-285750" algn="just">
              <a:buClr>
                <a:srgbClr val="385D8A"/>
              </a:buClr>
              <a:buFont typeface="Wingdings" pitchFamily="2" charset="2"/>
              <a:buChar char="Ø"/>
              <a:defRPr/>
            </a:pPr>
            <a:endParaRPr lang="ru-RU" sz="1700" b="1" dirty="0">
              <a:solidFill>
                <a:srgbClr val="002060"/>
              </a:solidFill>
              <a:latin typeface="Arial" panose="020B0604020202020204" pitchFamily="34" charset="0"/>
              <a:ea typeface="ＭＳ Ｐゴシック" pitchFamily="34" charset="-128"/>
              <a:cs typeface="Arial" panose="020B0604020202020204" pitchFamily="34" charset="0"/>
            </a:endParaRPr>
          </a:p>
          <a:p>
            <a:pPr marL="285750" indent="-285750" algn="just">
              <a:buClr>
                <a:srgbClr val="385D8A"/>
              </a:buClr>
              <a:buFont typeface="Wingdings" pitchFamily="2" charset="2"/>
              <a:buChar char="Ø"/>
              <a:defRPr/>
            </a:pP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Программа </a:t>
            </a:r>
            <a:r>
              <a:rPr lang="ru-RU" sz="1700" b="1" dirty="0">
                <a:solidFill>
                  <a:srgbClr val="002060"/>
                </a:solidFill>
                <a:latin typeface="Arial" panose="020B0604020202020204" pitchFamily="34" charset="0"/>
                <a:ea typeface="ＭＳ Ｐゴシック" pitchFamily="34" charset="-128"/>
                <a:cs typeface="Arial" panose="020B0604020202020204" pitchFamily="34" charset="0"/>
              </a:rPr>
              <a:t>технических испытаний - составляется совместно с заявителем, утверждается руководителем испытательной организации, проводящей технические </a:t>
            </a: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испытания.</a:t>
            </a:r>
          </a:p>
          <a:p>
            <a:pPr marL="285750" indent="-285750" algn="just">
              <a:buClr>
                <a:srgbClr val="385D8A"/>
              </a:buClr>
              <a:buFont typeface="Wingdings" pitchFamily="2" charset="2"/>
              <a:buChar char="Ø"/>
              <a:defRPr/>
            </a:pPr>
            <a:endParaRPr lang="ru-RU" sz="1700" b="1" dirty="0">
              <a:solidFill>
                <a:srgbClr val="002060"/>
              </a:solidFill>
              <a:latin typeface="Arial" panose="020B0604020202020204" pitchFamily="34" charset="0"/>
              <a:ea typeface="ＭＳ Ｐゴシック" pitchFamily="34" charset="-128"/>
              <a:cs typeface="Arial" panose="020B0604020202020204" pitchFamily="34" charset="0"/>
            </a:endParaRPr>
          </a:p>
          <a:p>
            <a:pPr marL="285750" indent="-285750" algn="just">
              <a:buClr>
                <a:srgbClr val="385D8A"/>
              </a:buClr>
              <a:buFont typeface="Wingdings" pitchFamily="2" charset="2"/>
              <a:buChar char="Ø"/>
              <a:defRPr/>
            </a:pP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Протоколы технических испытаний выполняются испытательной лабораторией, сторонней испытательной лабораторией или производителем в соответствии с п. 2 приказа </a:t>
            </a:r>
            <a:r>
              <a:rPr lang="ru-RU" sz="1600" b="1" dirty="0" smtClean="0">
                <a:solidFill>
                  <a:srgbClr val="002060"/>
                </a:solidFill>
                <a:latin typeface="Arial" panose="020B0604020202020204" pitchFamily="34" charset="0"/>
                <a:ea typeface="ＭＳ Ｐゴシック" pitchFamily="34" charset="-128"/>
                <a:cs typeface="Arial" panose="020B0604020202020204" pitchFamily="34" charset="0"/>
              </a:rPr>
              <a:t>Минздрава России от 09.01.2014 № 2н.</a:t>
            </a:r>
          </a:p>
          <a:p>
            <a:pPr marL="285750" indent="-285750" algn="just">
              <a:buClr>
                <a:srgbClr val="385D8A"/>
              </a:buClr>
              <a:buFont typeface="Wingdings" pitchFamily="2" charset="2"/>
              <a:buChar char="Ø"/>
              <a:defRPr/>
            </a:pPr>
            <a:endParaRPr lang="ru-RU" sz="1700" b="1" dirty="0">
              <a:solidFill>
                <a:srgbClr val="002060"/>
              </a:solidFill>
              <a:latin typeface="Arial" panose="020B0604020202020204" pitchFamily="34" charset="0"/>
              <a:ea typeface="ＭＳ Ｐゴシック" pitchFamily="34" charset="-128"/>
              <a:cs typeface="Arial" panose="020B0604020202020204" pitchFamily="34" charset="0"/>
            </a:endParaRPr>
          </a:p>
          <a:p>
            <a:pPr marL="285750" indent="-285750" algn="just">
              <a:buClr>
                <a:srgbClr val="385D8A"/>
              </a:buClr>
              <a:buFont typeface="Wingdings" pitchFamily="2" charset="2"/>
              <a:buChar char="Ø"/>
              <a:defRPr/>
            </a:pPr>
            <a:r>
              <a:rPr lang="ru-RU" sz="1700" b="1" dirty="0" smtClean="0">
                <a:solidFill>
                  <a:srgbClr val="002060"/>
                </a:solidFill>
                <a:latin typeface="Arial" panose="020B0604020202020204" pitchFamily="34" charset="0"/>
                <a:ea typeface="ＭＳ Ｐゴシック" pitchFamily="34" charset="-128"/>
                <a:cs typeface="Arial" panose="020B0604020202020204" pitchFamily="34" charset="0"/>
              </a:rPr>
              <a:t>«Технические испытания … осуществляются в соответствии с настоящим Порядком при соблюдении требований действующего законодательства Российской Федерации об обращении медицинских изделий, нормативной, технической документации производителя медицинского изделия, а также национальных (международных) стандартов, содержащих правила и методы исследований (испытаний и измерений) медицинских изделий»</a:t>
            </a:r>
            <a:endParaRPr lang="ru-RU" dirty="0"/>
          </a:p>
        </p:txBody>
      </p:sp>
    </p:spTree>
    <p:extLst>
      <p:ext uri="{BB962C8B-B14F-4D97-AF65-F5344CB8AC3E}">
        <p14:creationId xmlns:p14="http://schemas.microsoft.com/office/powerpoint/2010/main" val="122093160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16632"/>
            <a:ext cx="8429652" cy="954914"/>
          </a:xfrm>
        </p:spPr>
        <p:txBody>
          <a:bodyPr anchor="ctr" anchorCtr="0">
            <a:noAutofit/>
          </a:bodyPr>
          <a:lstStyle/>
          <a:p>
            <a:pPr algn="ctr"/>
            <a:r>
              <a:rPr lang="ru-RU" b="1" dirty="0" smtClean="0">
                <a:solidFill>
                  <a:srgbClr val="002060"/>
                </a:solidFill>
                <a:latin typeface="Arial" pitchFamily="34" charset="0"/>
                <a:cs typeface="Arial" pitchFamily="34" charset="0"/>
              </a:rPr>
              <a:t>Структура Программы </a:t>
            </a:r>
            <a:r>
              <a:rPr lang="ru-RU" b="1" dirty="0">
                <a:solidFill>
                  <a:srgbClr val="002060"/>
                </a:solidFill>
                <a:latin typeface="Arial" pitchFamily="34" charset="0"/>
                <a:cs typeface="Arial" pitchFamily="34" charset="0"/>
              </a:rPr>
              <a:t>технических испытаний медицинских изделий при внесении изменений</a:t>
            </a:r>
            <a:endParaRPr lang="ru-RU" b="1" dirty="0" smtClean="0">
              <a:solidFill>
                <a:srgbClr val="002060"/>
              </a:solidFill>
              <a:latin typeface="Arial" pitchFamily="34" charset="0"/>
              <a:cs typeface="Arial" pitchFamily="34" charset="0"/>
            </a:endParaRPr>
          </a:p>
        </p:txBody>
      </p:sp>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69</a:t>
            </a:fld>
            <a:endParaRPr lang="ru-RU" dirty="0"/>
          </a:p>
        </p:txBody>
      </p:sp>
      <p:sp>
        <p:nvSpPr>
          <p:cNvPr id="7" name="TextBox 6"/>
          <p:cNvSpPr txBox="1"/>
          <p:nvPr/>
        </p:nvSpPr>
        <p:spPr>
          <a:xfrm>
            <a:off x="323528" y="1196752"/>
            <a:ext cx="8568952" cy="400110"/>
          </a:xfrm>
          <a:prstGeom prst="rect">
            <a:avLst/>
          </a:prstGeom>
          <a:noFill/>
        </p:spPr>
        <p:txBody>
          <a:bodyPr wrap="square" rtlCol="0">
            <a:spAutoFit/>
          </a:bodyPr>
          <a:lstStyle/>
          <a:p>
            <a:pPr marL="342900" indent="-342900">
              <a:buClr>
                <a:schemeClr val="tx2">
                  <a:lumMod val="40000"/>
                  <a:lumOff val="60000"/>
                </a:schemeClr>
              </a:buClr>
              <a:buFont typeface="Wingdings" pitchFamily="2" charset="2"/>
              <a:buChar char="ü"/>
            </a:pPr>
            <a:endParaRPr lang="ru-RU" sz="2000" dirty="0" smtClean="0">
              <a:latin typeface="Arial" pitchFamily="34" charset="0"/>
              <a:cs typeface="Arial" pitchFamily="34" charset="0"/>
            </a:endParaRPr>
          </a:p>
        </p:txBody>
      </p:sp>
      <p:graphicFrame>
        <p:nvGraphicFramePr>
          <p:cNvPr id="3" name="Схема 2"/>
          <p:cNvGraphicFramePr/>
          <p:nvPr>
            <p:extLst>
              <p:ext uri="{D42A27DB-BD31-4B8C-83A1-F6EECF244321}">
                <p14:modId xmlns:p14="http://schemas.microsoft.com/office/powerpoint/2010/main" val="2589367469"/>
              </p:ext>
            </p:extLst>
          </p:nvPr>
        </p:nvGraphicFramePr>
        <p:xfrm>
          <a:off x="1071538" y="1571612"/>
          <a:ext cx="6756412" cy="46545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498936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42910" y="0"/>
            <a:ext cx="8501090" cy="107154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Наиболее часто встречающиеся основания для отказа в замене регистрационных удостоверений на медицинское изделие</a:t>
            </a:r>
          </a:p>
        </p:txBody>
      </p:sp>
      <p:sp>
        <p:nvSpPr>
          <p:cNvPr id="5" name="Скругленный прямоугольник 4"/>
          <p:cNvSpPr/>
          <p:nvPr/>
        </p:nvSpPr>
        <p:spPr>
          <a:xfrm>
            <a:off x="285720" y="1643050"/>
            <a:ext cx="8572560" cy="64294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Некорректное оформление доверенности или ее отсутствие</a:t>
            </a:r>
            <a:endParaRPr lang="ru-RU" b="1" dirty="0">
              <a:latin typeface="Arial" pitchFamily="34" charset="0"/>
              <a:cs typeface="Arial" pitchFamily="34" charset="0"/>
            </a:endParaRPr>
          </a:p>
        </p:txBody>
      </p:sp>
      <p:sp>
        <p:nvSpPr>
          <p:cNvPr id="6" name="Скругленный прямоугольник 5"/>
          <p:cNvSpPr/>
          <p:nvPr/>
        </p:nvSpPr>
        <p:spPr>
          <a:xfrm>
            <a:off x="357158" y="4143380"/>
            <a:ext cx="8501122" cy="157163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buFontTx/>
              <a:buNone/>
            </a:pPr>
            <a:r>
              <a:rPr lang="x-none" b="1" smtClean="0">
                <a:latin typeface="Arial" pitchFamily="34" charset="0"/>
                <a:cs typeface="Arial" pitchFamily="34" charset="0"/>
              </a:rPr>
              <a:t>Регистрационное удостоверение выдано на медицинское изделие, которое изготовлено по индивидуальным заказам пациентов, к которому предъявляются специальные требования по назначению медицинских работников и которое предназначено исключительно для личного пользования конкретным пациентом</a:t>
            </a:r>
            <a:endParaRPr lang="ru-RU" b="1" dirty="0" smtClean="0">
              <a:latin typeface="Arial" pitchFamily="34" charset="0"/>
              <a:cs typeface="Arial" pitchFamily="34" charset="0"/>
            </a:endParaRPr>
          </a:p>
        </p:txBody>
      </p:sp>
      <p:sp>
        <p:nvSpPr>
          <p:cNvPr id="7" name="Скругленный прямоугольник 6"/>
          <p:cNvSpPr/>
          <p:nvPr/>
        </p:nvSpPr>
        <p:spPr>
          <a:xfrm>
            <a:off x="1000100" y="2428868"/>
            <a:ext cx="7858180" cy="14287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x-none" i="1" smtClean="0">
                <a:latin typeface="Arial" pitchFamily="34" charset="0"/>
                <a:cs typeface="Arial" pitchFamily="34" charset="0"/>
              </a:rPr>
              <a:t>не представлена доверенность от производителя медицинского изделия, наделяющая полномочиями представлять его интересы по вопросам обращения медицинского изделия на территории Российской Федерации</a:t>
            </a:r>
            <a:endParaRPr lang="ru-RU" i="1" dirty="0">
              <a:latin typeface="Arial" pitchFamily="34" charset="0"/>
              <a:cs typeface="Arial" pitchFamily="34" charset="0"/>
            </a:endParaRPr>
          </a:p>
        </p:txBody>
      </p:sp>
    </p:spTree>
    <p:extLst>
      <p:ext uri="{BB962C8B-B14F-4D97-AF65-F5344CB8AC3E}">
        <p14:creationId xmlns:p14="http://schemas.microsoft.com/office/powerpoint/2010/main" val="86627951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83568" y="116632"/>
            <a:ext cx="8460432" cy="954914"/>
          </a:xfrm>
        </p:spPr>
        <p:txBody>
          <a:bodyPr anchor="ctr" anchorCtr="0">
            <a:noAutofit/>
          </a:bodyPr>
          <a:lstStyle/>
          <a:p>
            <a:pPr algn="ctr"/>
            <a:r>
              <a:rPr lang="ru-RU" b="1" dirty="0" smtClean="0">
                <a:solidFill>
                  <a:srgbClr val="002060"/>
                </a:solidFill>
                <a:latin typeface="Arial" pitchFamily="34" charset="0"/>
                <a:cs typeface="Arial" pitchFamily="34" charset="0"/>
              </a:rPr>
              <a:t>Структура и содержание протоколов испытаний (рекомендуемая)</a:t>
            </a:r>
          </a:p>
        </p:txBody>
      </p:sp>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70</a:t>
            </a:fld>
            <a:endParaRPr lang="ru-RU" dirty="0"/>
          </a:p>
        </p:txBody>
      </p:sp>
      <p:sp>
        <p:nvSpPr>
          <p:cNvPr id="7" name="TextBox 6"/>
          <p:cNvSpPr txBox="1"/>
          <p:nvPr/>
        </p:nvSpPr>
        <p:spPr>
          <a:xfrm>
            <a:off x="559732" y="1196752"/>
            <a:ext cx="8568952" cy="400110"/>
          </a:xfrm>
          <a:prstGeom prst="rect">
            <a:avLst/>
          </a:prstGeom>
          <a:noFill/>
        </p:spPr>
        <p:txBody>
          <a:bodyPr wrap="square" rtlCol="0">
            <a:spAutoFit/>
          </a:bodyPr>
          <a:lstStyle/>
          <a:p>
            <a:pPr marL="342900" indent="-342900">
              <a:buClr>
                <a:schemeClr val="tx2">
                  <a:lumMod val="40000"/>
                  <a:lumOff val="60000"/>
                </a:schemeClr>
              </a:buClr>
              <a:buFont typeface="Wingdings" pitchFamily="2" charset="2"/>
              <a:buChar char="ü"/>
            </a:pPr>
            <a:endParaRPr lang="ru-RU" sz="2000" dirty="0" smtClean="0">
              <a:latin typeface="Arial" pitchFamily="34" charset="0"/>
              <a:cs typeface="Arial" pitchFamily="34" charset="0"/>
            </a:endParaRPr>
          </a:p>
        </p:txBody>
      </p:sp>
      <p:graphicFrame>
        <p:nvGraphicFramePr>
          <p:cNvPr id="9" name="Схема 8"/>
          <p:cNvGraphicFramePr/>
          <p:nvPr>
            <p:extLst/>
          </p:nvPr>
        </p:nvGraphicFramePr>
        <p:xfrm>
          <a:off x="467544" y="1196752"/>
          <a:ext cx="8332748" cy="55247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7705707"/>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83568" y="116632"/>
            <a:ext cx="8460432" cy="954914"/>
          </a:xfrm>
        </p:spPr>
        <p:txBody>
          <a:bodyPr anchor="ctr" anchorCtr="0">
            <a:noAutofit/>
          </a:bodyPr>
          <a:lstStyle/>
          <a:p>
            <a:pPr algn="ctr"/>
            <a:r>
              <a:rPr lang="ru-RU" b="1" dirty="0" smtClean="0">
                <a:solidFill>
                  <a:srgbClr val="002060"/>
                </a:solidFill>
                <a:latin typeface="Arial" pitchFamily="34" charset="0"/>
                <a:cs typeface="Arial" pitchFamily="34" charset="0"/>
              </a:rPr>
              <a:t>Структура и содержание протоколов испытаний (рекомендуемая)</a:t>
            </a:r>
          </a:p>
        </p:txBody>
      </p:sp>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71</a:t>
            </a:fld>
            <a:endParaRPr lang="ru-RU" dirty="0"/>
          </a:p>
        </p:txBody>
      </p:sp>
      <p:sp>
        <p:nvSpPr>
          <p:cNvPr id="7" name="TextBox 6"/>
          <p:cNvSpPr txBox="1"/>
          <p:nvPr/>
        </p:nvSpPr>
        <p:spPr>
          <a:xfrm>
            <a:off x="559732" y="1196752"/>
            <a:ext cx="8568952" cy="400110"/>
          </a:xfrm>
          <a:prstGeom prst="rect">
            <a:avLst/>
          </a:prstGeom>
          <a:noFill/>
        </p:spPr>
        <p:txBody>
          <a:bodyPr wrap="square" rtlCol="0">
            <a:spAutoFit/>
          </a:bodyPr>
          <a:lstStyle/>
          <a:p>
            <a:pPr marL="342900" indent="-342900">
              <a:buClr>
                <a:schemeClr val="tx2">
                  <a:lumMod val="40000"/>
                  <a:lumOff val="60000"/>
                </a:schemeClr>
              </a:buClr>
              <a:buFont typeface="Wingdings" pitchFamily="2" charset="2"/>
              <a:buChar char="ü"/>
            </a:pPr>
            <a:endParaRPr lang="ru-RU" sz="2000" dirty="0" smtClean="0">
              <a:latin typeface="Arial" pitchFamily="34" charset="0"/>
              <a:cs typeface="Arial" pitchFamily="34" charset="0"/>
            </a:endParaRPr>
          </a:p>
        </p:txBody>
      </p:sp>
      <p:graphicFrame>
        <p:nvGraphicFramePr>
          <p:cNvPr id="9" name="Схема 8"/>
          <p:cNvGraphicFramePr/>
          <p:nvPr>
            <p:extLst>
              <p:ext uri="{D42A27DB-BD31-4B8C-83A1-F6EECF244321}">
                <p14:modId xmlns:p14="http://schemas.microsoft.com/office/powerpoint/2010/main" val="70474990"/>
              </p:ext>
            </p:extLst>
          </p:nvPr>
        </p:nvGraphicFramePr>
        <p:xfrm>
          <a:off x="467544" y="1340768"/>
          <a:ext cx="8301100" cy="51845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441353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88640"/>
            <a:ext cx="8429652" cy="864096"/>
          </a:xfrm>
        </p:spPr>
        <p:txBody>
          <a:bodyPr anchor="ctr" anchorCtr="0">
            <a:noAutofit/>
          </a:bodyPr>
          <a:lstStyle/>
          <a:p>
            <a:pPr algn="ctr"/>
            <a:r>
              <a:rPr lang="ru-RU" sz="2200" b="1" dirty="0" smtClean="0">
                <a:solidFill>
                  <a:srgbClr val="002060"/>
                </a:solidFill>
                <a:latin typeface="Arial" pitchFamily="34" charset="0"/>
                <a:cs typeface="Arial" pitchFamily="34" charset="0"/>
              </a:rPr>
              <a:t>Распространенные замечания по результатам оценки протоколов технических испытаний внесенных изменений</a:t>
            </a:r>
            <a:endParaRPr lang="ru-RU" b="1" dirty="0" smtClean="0">
              <a:solidFill>
                <a:srgbClr val="002060"/>
              </a:solidFill>
              <a:latin typeface="Arial" pitchFamily="34" charset="0"/>
              <a:cs typeface="Arial" pitchFamily="34" charset="0"/>
            </a:endParaRPr>
          </a:p>
        </p:txBody>
      </p:sp>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72</a:t>
            </a:fld>
            <a:endParaRPr lang="ru-RU" dirty="0"/>
          </a:p>
        </p:txBody>
      </p:sp>
      <p:graphicFrame>
        <p:nvGraphicFramePr>
          <p:cNvPr id="3" name="Схема 2"/>
          <p:cNvGraphicFramePr/>
          <p:nvPr>
            <p:extLst>
              <p:ext uri="{D42A27DB-BD31-4B8C-83A1-F6EECF244321}">
                <p14:modId xmlns:p14="http://schemas.microsoft.com/office/powerpoint/2010/main" val="3432610493"/>
              </p:ext>
            </p:extLst>
          </p:nvPr>
        </p:nvGraphicFramePr>
        <p:xfrm>
          <a:off x="285720" y="1000108"/>
          <a:ext cx="8715436" cy="58578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866340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714348" y="188640"/>
            <a:ext cx="8429652" cy="864096"/>
          </a:xfrm>
        </p:spPr>
        <p:txBody>
          <a:bodyPr anchor="ctr" anchorCtr="0">
            <a:noAutofit/>
          </a:bodyPr>
          <a:lstStyle/>
          <a:p>
            <a:pPr algn="ctr"/>
            <a:r>
              <a:rPr lang="ru-RU" b="1" dirty="0" smtClean="0">
                <a:solidFill>
                  <a:srgbClr val="002060"/>
                </a:solidFill>
                <a:latin typeface="Arial" pitchFamily="34" charset="0"/>
                <a:cs typeface="Arial" pitchFamily="34" charset="0"/>
              </a:rPr>
              <a:t>Рекомендации для проведения технических испытаний при внесении изменений в документацию</a:t>
            </a:r>
          </a:p>
        </p:txBody>
      </p:sp>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73</a:t>
            </a:fld>
            <a:endParaRPr lang="ru-RU" dirty="0"/>
          </a:p>
        </p:txBody>
      </p:sp>
      <p:graphicFrame>
        <p:nvGraphicFramePr>
          <p:cNvPr id="9" name="Схема 8"/>
          <p:cNvGraphicFramePr/>
          <p:nvPr>
            <p:extLst>
              <p:ext uri="{D42A27DB-BD31-4B8C-83A1-F6EECF244321}">
                <p14:modId xmlns:p14="http://schemas.microsoft.com/office/powerpoint/2010/main" val="3098692592"/>
              </p:ext>
            </p:extLst>
          </p:nvPr>
        </p:nvGraphicFramePr>
        <p:xfrm>
          <a:off x="467544" y="1397000"/>
          <a:ext cx="8280920" cy="4624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42154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74</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Текст 2"/>
          <p:cNvSpPr>
            <a:spLocks noGrp="1"/>
          </p:cNvSpPr>
          <p:nvPr>
            <p:ph type="body" idx="1"/>
          </p:nvPr>
        </p:nvSpPr>
        <p:spPr>
          <a:xfrm>
            <a:off x="611560" y="116632"/>
            <a:ext cx="8532440" cy="864096"/>
          </a:xfrm>
        </p:spPr>
        <p:txBody>
          <a:bodyPr anchor="ctr" anchorCtr="0">
            <a:noAutofit/>
          </a:bodyPr>
          <a:lstStyle/>
          <a:p>
            <a:pPr algn="ctr"/>
            <a:r>
              <a:rPr lang="ru-RU" b="1" dirty="0" smtClean="0">
                <a:solidFill>
                  <a:srgbClr val="002060"/>
                </a:solidFill>
                <a:latin typeface="Arial" pitchFamily="34" charset="0"/>
                <a:cs typeface="Arial" pitchFamily="34" charset="0"/>
              </a:rPr>
              <a:t>Федеральная служба по надзору в сфере здравоохранения</a:t>
            </a:r>
          </a:p>
        </p:txBody>
      </p:sp>
      <p:sp>
        <p:nvSpPr>
          <p:cNvPr id="6" name="TextBox 5"/>
          <p:cNvSpPr txBox="1"/>
          <p:nvPr/>
        </p:nvSpPr>
        <p:spPr>
          <a:xfrm>
            <a:off x="251520" y="1683973"/>
            <a:ext cx="8568952" cy="4142673"/>
          </a:xfrm>
          <a:prstGeom prst="rect">
            <a:avLst/>
          </a:prstGeom>
          <a:noFill/>
        </p:spPr>
        <p:txBody>
          <a:bodyPr wrap="square" rtlCol="0">
            <a:spAutoFit/>
          </a:bodyPr>
          <a:lstStyle/>
          <a:p>
            <a:pPr algn="ctr">
              <a:spcBef>
                <a:spcPct val="20000"/>
              </a:spcBef>
              <a:buFont typeface="Arial" pitchFamily="34" charset="0"/>
              <a:buNone/>
              <a:defRPr/>
            </a:pPr>
            <a:r>
              <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rPr>
              <a:t>Особенности оценки результатов токсикологических исследований при проведении экспертизы по п. 55 правил государственной регистрации медицинских изделий.</a:t>
            </a:r>
          </a:p>
          <a:p>
            <a:pPr algn="ctr">
              <a:spcBef>
                <a:spcPct val="20000"/>
              </a:spcBef>
              <a:buFont typeface="Arial" pitchFamily="34" charset="0"/>
              <a:buNone/>
              <a:defRPr/>
            </a:pPr>
            <a:endPar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endParaRPr>
          </a:p>
          <a:p>
            <a:pPr algn="ctr">
              <a:spcBef>
                <a:spcPct val="20000"/>
              </a:spcBef>
              <a:buFont typeface="Arial" pitchFamily="34" charset="0"/>
              <a:buNone/>
              <a:defRPr/>
            </a:pPr>
            <a:r>
              <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rPr>
              <a:t>Часто встречающиеся замечания к документам, подтверждающим результаты токсикологических исследований.</a:t>
            </a:r>
            <a:endParaRPr lang="ru-RU" sz="2800" b="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75</a:t>
            </a:fld>
            <a:endParaRPr lang="ru-RU" dirty="0"/>
          </a:p>
        </p:txBody>
      </p:sp>
    </p:spTree>
    <p:extLst>
      <p:ext uri="{BB962C8B-B14F-4D97-AF65-F5344CB8AC3E}">
        <p14:creationId xmlns:p14="http://schemas.microsoft.com/office/powerpoint/2010/main" val="109071549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3528" y="2420888"/>
            <a:ext cx="8568952" cy="523220"/>
          </a:xfrm>
          <a:prstGeom prst="rect">
            <a:avLst/>
          </a:prstGeom>
          <a:noFill/>
        </p:spPr>
        <p:txBody>
          <a:bodyPr wrap="square" rtlCol="0">
            <a:spAutoFit/>
          </a:bodyPr>
          <a:lstStyle/>
          <a:p>
            <a:pPr algn="ctr">
              <a:spcBef>
                <a:spcPct val="20000"/>
              </a:spcBef>
              <a:buFont typeface="Arial" pitchFamily="34" charset="0"/>
              <a:buNone/>
              <a:defRPr/>
            </a:pPr>
            <a:endParaRPr lang="ru-RU" sz="2800" b="1" i="1" dirty="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a:xfrm>
            <a:off x="6553200" y="6356350"/>
            <a:ext cx="2133600" cy="365125"/>
          </a:xfrm>
        </p:spPr>
        <p:txBody>
          <a:bodyPr/>
          <a:lstStyle/>
          <a:p>
            <a:fld id="{725C68B6-61C2-468F-89AB-4B9F7531AA68}" type="slidenum">
              <a:rPr lang="ru-RU" smtClean="0"/>
              <a:pPr/>
              <a:t>76</a:t>
            </a:fld>
            <a:endParaRPr lang="ru-RU" dirty="0"/>
          </a:p>
        </p:txBody>
      </p:sp>
      <p:sp>
        <p:nvSpPr>
          <p:cNvPr id="7" name="TextBox 6"/>
          <p:cNvSpPr txBox="1"/>
          <p:nvPr/>
        </p:nvSpPr>
        <p:spPr>
          <a:xfrm>
            <a:off x="251520" y="1340768"/>
            <a:ext cx="8568952" cy="5427869"/>
          </a:xfrm>
          <a:prstGeom prst="roundRect">
            <a:avLst/>
          </a:prstGeom>
          <a:noFill/>
        </p:spPr>
        <p:txBody>
          <a:bodyPr wrap="square" rtlCol="0">
            <a:spAutoFit/>
          </a:bodyPr>
          <a:lstStyle/>
          <a:p>
            <a:pPr algn="just">
              <a:spcBef>
                <a:spcPct val="20000"/>
              </a:spcBef>
              <a:spcAft>
                <a:spcPts val="1200"/>
              </a:spcAft>
              <a:buClr>
                <a:schemeClr val="tx2">
                  <a:lumMod val="40000"/>
                  <a:lumOff val="60000"/>
                </a:schemeClr>
              </a:buClr>
              <a:defRPr/>
            </a:pPr>
            <a:r>
              <a:rPr lang="ru-RU" sz="2000" b="1" dirty="0" smtClean="0">
                <a:latin typeface="Arial" panose="020B0604020202020204" pitchFamily="34" charset="0"/>
                <a:ea typeface="ＭＳ Ｐゴシック" pitchFamily="34" charset="-128"/>
                <a:cs typeface="Arial" panose="020B0604020202020204" pitchFamily="34" charset="0"/>
              </a:rPr>
              <a:t>Пункт </a:t>
            </a:r>
            <a:r>
              <a:rPr lang="ru-RU" sz="2000" b="1" dirty="0" smtClean="0">
                <a:solidFill>
                  <a:srgbClr val="FF0000"/>
                </a:solidFill>
                <a:latin typeface="Arial" panose="020B0604020202020204" pitchFamily="34" charset="0"/>
                <a:ea typeface="ＭＳ Ｐゴシック" pitchFamily="34" charset="-128"/>
                <a:cs typeface="Arial" panose="020B0604020202020204" pitchFamily="34" charset="0"/>
              </a:rPr>
              <a:t>4</a:t>
            </a:r>
            <a:r>
              <a:rPr lang="ru-RU" sz="2000" b="1" dirty="0" smtClean="0">
                <a:latin typeface="Arial" panose="020B0604020202020204" pitchFamily="34" charset="0"/>
                <a:ea typeface="ＭＳ Ｐゴシック" pitchFamily="34" charset="-128"/>
                <a:cs typeface="Arial" panose="020B0604020202020204" pitchFamily="34" charset="0"/>
              </a:rPr>
              <a:t> Правил государственной регистрации медицинских изделий, утвержденных постановлением Правительства Российской Федерации  </a:t>
            </a:r>
            <a:r>
              <a:rPr lang="ru-RU" sz="2000" b="1" dirty="0" smtClean="0">
                <a:solidFill>
                  <a:srgbClr val="FF0000"/>
                </a:solidFill>
                <a:latin typeface="Arial" panose="020B0604020202020204" pitchFamily="34" charset="0"/>
                <a:ea typeface="ＭＳ Ｐゴシック" pitchFamily="34" charset="-128"/>
                <a:cs typeface="Arial" panose="020B0604020202020204" pitchFamily="34" charset="0"/>
              </a:rPr>
              <a:t>от 27.12.2012 № 1416</a:t>
            </a:r>
            <a:r>
              <a:rPr lang="ru-RU" sz="2000" b="1" dirty="0" smtClean="0">
                <a:latin typeface="Arial" panose="020B0604020202020204" pitchFamily="34" charset="0"/>
                <a:ea typeface="ＭＳ Ｐゴシック" pitchFamily="34" charset="-128"/>
                <a:cs typeface="Arial" panose="020B0604020202020204" pitchFamily="34" charset="0"/>
              </a:rPr>
              <a:t>:</a:t>
            </a:r>
          </a:p>
          <a:p>
            <a:pPr algn="just">
              <a:spcBef>
                <a:spcPct val="20000"/>
              </a:spcBef>
              <a:spcAft>
                <a:spcPts val="1200"/>
              </a:spcAft>
              <a:defRPr/>
            </a:pPr>
            <a:r>
              <a:rPr lang="ru-RU" sz="2000" b="1" dirty="0" smtClean="0">
                <a:latin typeface="Arial" panose="020B0604020202020204" pitchFamily="34" charset="0"/>
                <a:ea typeface="ＭＳ Ｐゴシック" pitchFamily="34" charset="-128"/>
                <a:cs typeface="Arial" panose="020B0604020202020204" pitchFamily="34" charset="0"/>
              </a:rPr>
              <a:t>токсикологические исследования </a:t>
            </a:r>
            <a:r>
              <a:rPr lang="ru-RU" sz="2000" b="1" dirty="0">
                <a:latin typeface="Arial" panose="020B0604020202020204" pitchFamily="34" charset="0"/>
                <a:ea typeface="ＭＳ Ｐゴシック" pitchFamily="34" charset="-128"/>
                <a:cs typeface="Arial" panose="020B0604020202020204" pitchFamily="34" charset="0"/>
              </a:rPr>
              <a:t>- исследования в целях оценки биологической безопасности медицинского изделия и принятия последующего решения о возможности проведения клинических испытаний</a:t>
            </a:r>
            <a:r>
              <a:rPr lang="ru-RU" sz="2000" b="1" dirty="0" smtClean="0">
                <a:latin typeface="Arial" panose="020B0604020202020204" pitchFamily="34" charset="0"/>
                <a:ea typeface="ＭＳ Ｐゴシック" pitchFamily="34" charset="-128"/>
                <a:cs typeface="Arial" panose="020B0604020202020204" pitchFamily="34" charset="0"/>
              </a:rPr>
              <a:t>.</a:t>
            </a:r>
          </a:p>
          <a:p>
            <a:pPr algn="just">
              <a:spcBef>
                <a:spcPct val="20000"/>
              </a:spcBef>
              <a:spcAft>
                <a:spcPts val="1200"/>
              </a:spcAft>
              <a:defRPr/>
            </a:pPr>
            <a:r>
              <a:rPr lang="ru-RU" sz="2400" b="1" dirty="0">
                <a:latin typeface="Arial" panose="020B0604020202020204" pitchFamily="34" charset="0"/>
                <a:ea typeface="ＭＳ Ｐゴシック" pitchFamily="34" charset="-128"/>
                <a:cs typeface="Arial" panose="020B0604020202020204" pitchFamily="34" charset="0"/>
              </a:rPr>
              <a:t>При изменении материалов медицинского изделия, имеющих контакт с пациентом подтверждающим документом является токсикологическое заключение со всеми необходимыми приложениями (программа и протокол</a:t>
            </a:r>
            <a:r>
              <a:rPr lang="ru-RU" sz="2400" b="1" dirty="0" smtClean="0">
                <a:latin typeface="Arial" panose="020B0604020202020204" pitchFamily="34" charset="0"/>
                <a:ea typeface="ＭＳ Ｐゴシック" pitchFamily="34" charset="-128"/>
                <a:cs typeface="Arial" panose="020B0604020202020204" pitchFamily="34" charset="0"/>
              </a:rPr>
              <a:t>).</a:t>
            </a:r>
            <a:endParaRPr lang="ru-RU" sz="2400" b="1" dirty="0">
              <a:latin typeface="Arial" panose="020B0604020202020204" pitchFamily="34" charset="0"/>
              <a:ea typeface="ＭＳ Ｐゴシック" pitchFamily="34" charset="-128"/>
              <a:cs typeface="Arial" panose="020B0604020202020204" pitchFamily="34" charset="0"/>
            </a:endParaRPr>
          </a:p>
        </p:txBody>
      </p:sp>
      <p:sp>
        <p:nvSpPr>
          <p:cNvPr id="8" name="Текст 2"/>
          <p:cNvSpPr txBox="1">
            <a:spLocks/>
          </p:cNvSpPr>
          <p:nvPr/>
        </p:nvSpPr>
        <p:spPr>
          <a:xfrm>
            <a:off x="714348" y="132468"/>
            <a:ext cx="8429652" cy="86409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spcBef>
                <a:spcPts val="0"/>
              </a:spcBef>
            </a:pPr>
            <a:r>
              <a:rPr lang="ru-RU" b="1" dirty="0">
                <a:solidFill>
                  <a:srgbClr val="002060"/>
                </a:solidFill>
                <a:latin typeface="Arial" pitchFamily="34" charset="0"/>
                <a:cs typeface="Arial" pitchFamily="34" charset="0"/>
              </a:rPr>
              <a:t>Необходимость предоставления результатов </a:t>
            </a:r>
            <a:r>
              <a:rPr lang="ru-RU" b="1" dirty="0" smtClean="0">
                <a:solidFill>
                  <a:srgbClr val="002060"/>
                </a:solidFill>
                <a:latin typeface="Arial" pitchFamily="34" charset="0"/>
                <a:cs typeface="Arial" pitchFamily="34" charset="0"/>
              </a:rPr>
              <a:t>токсикологических исследований </a:t>
            </a:r>
            <a:r>
              <a:rPr lang="ru-RU" b="1" dirty="0">
                <a:solidFill>
                  <a:srgbClr val="002060"/>
                </a:solidFill>
                <a:latin typeface="Arial" pitchFamily="34" charset="0"/>
                <a:cs typeface="Arial" pitchFamily="34" charset="0"/>
              </a:rPr>
              <a:t>медицинского изделия в рамках регистрации изменений по п. 55 Правил государственной регистрации</a:t>
            </a:r>
          </a:p>
        </p:txBody>
      </p:sp>
    </p:spTree>
    <p:extLst>
      <p:ext uri="{BB962C8B-B14F-4D97-AF65-F5344CB8AC3E}">
        <p14:creationId xmlns:p14="http://schemas.microsoft.com/office/powerpoint/2010/main" val="89184762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51520" y="1229271"/>
            <a:ext cx="8572559" cy="4862870"/>
          </a:xfrm>
          <a:noFill/>
        </p:spPr>
        <p:txBody>
          <a:bodyPr wrap="square" rtlCol="0">
            <a:spAutoFit/>
          </a:bodyPr>
          <a:lstStyle/>
          <a:p>
            <a:pPr algn="just" defTabSz="914400">
              <a:spcBef>
                <a:spcPts val="0"/>
              </a:spcBef>
              <a:spcAft>
                <a:spcPts val="1200"/>
              </a:spcAft>
              <a:defRPr/>
            </a:pPr>
            <a:r>
              <a:rPr lang="ru-RU" b="1" dirty="0" smtClean="0">
                <a:solidFill>
                  <a:schemeClr val="tx1"/>
                </a:solidFill>
                <a:latin typeface="Arial" panose="020B0604020202020204" pitchFamily="34" charset="0"/>
                <a:ea typeface="ＭＳ Ｐゴシック" pitchFamily="34" charset="-128"/>
                <a:cs typeface="Arial" panose="020B0604020202020204" pitchFamily="34" charset="0"/>
              </a:rPr>
              <a:t>Оформление результатов токсикологических исследований </a:t>
            </a:r>
            <a:r>
              <a:rPr lang="ru-RU" b="1" u="sng" dirty="0" smtClean="0">
                <a:solidFill>
                  <a:schemeClr val="tx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для подтверждения внесенных изменений</a:t>
            </a:r>
            <a:r>
              <a:rPr lang="ru-RU" b="1" dirty="0" smtClean="0">
                <a:solidFill>
                  <a:schemeClr val="tx1"/>
                </a:solidFill>
                <a:latin typeface="Arial" panose="020B0604020202020204" pitchFamily="34" charset="0"/>
                <a:ea typeface="ＭＳ Ｐゴシック" pitchFamily="34" charset="-128"/>
                <a:cs typeface="Arial" panose="020B0604020202020204" pitchFamily="34" charset="0"/>
              </a:rPr>
              <a:t> производится в соответствии с Приказом Минздрава России </a:t>
            </a:r>
            <a:r>
              <a:rPr lang="ru-RU" b="1" dirty="0">
                <a:solidFill>
                  <a:srgbClr val="FF0000"/>
                </a:solidFill>
                <a:latin typeface="Arial" panose="020B0604020202020204" pitchFamily="34" charset="0"/>
                <a:ea typeface="ＭＳ Ｐゴシック" pitchFamily="34" charset="-128"/>
                <a:cs typeface="Arial" panose="020B0604020202020204" pitchFamily="34" charset="0"/>
              </a:rPr>
              <a:t>от 09.01.2014 № 2н </a:t>
            </a:r>
            <a:r>
              <a:rPr lang="ru-RU" b="1" dirty="0">
                <a:solidFill>
                  <a:schemeClr val="tx1"/>
                </a:solidFill>
                <a:latin typeface="Arial" panose="020B0604020202020204" pitchFamily="34" charset="0"/>
                <a:ea typeface="ＭＳ Ｐゴシック" pitchFamily="34" charset="-128"/>
                <a:cs typeface="Arial" panose="020B0604020202020204" pitchFamily="34" charset="0"/>
              </a:rPr>
              <a:t>«Об утверждении Порядка проведения оценки соответствия медицинских изделий в форме технических испытаний, токсикологических исследований, клинических испытаний в целях государственной регистрации медицинских изделий» </a:t>
            </a:r>
            <a:r>
              <a:rPr lang="ru-RU" b="1" dirty="0" smtClean="0">
                <a:solidFill>
                  <a:schemeClr val="tx1"/>
                </a:solidFill>
                <a:latin typeface="Arial" panose="020B0604020202020204" pitchFamily="34" charset="0"/>
                <a:ea typeface="ＭＳ Ｐゴシック" pitchFamily="34" charset="-128"/>
                <a:cs typeface="Arial" panose="020B0604020202020204" pitchFamily="34" charset="0"/>
              </a:rPr>
              <a:t>устанавливает требования к проведению оценки соответствия медицинских изделий, которая проводится в форме ….</a:t>
            </a:r>
            <a:r>
              <a:rPr lang="ru-RU" b="1" u="sng" dirty="0" smtClean="0">
                <a:solidFill>
                  <a:schemeClr val="tx1"/>
                </a:solidFill>
                <a:effectLst>
                  <a:outerShdw blurRad="38100" dist="38100" dir="2700000" algn="tl">
                    <a:srgbClr val="000000">
                      <a:alpha val="43137"/>
                    </a:srgbClr>
                  </a:outerShdw>
                </a:effectLst>
                <a:latin typeface="Arial" panose="020B0604020202020204" pitchFamily="34" charset="0"/>
                <a:ea typeface="ＭＳ Ｐゴシック" pitchFamily="34" charset="-128"/>
                <a:cs typeface="Arial" panose="020B0604020202020204" pitchFamily="34" charset="0"/>
              </a:rPr>
              <a:t>токсикологических исследований</a:t>
            </a:r>
            <a:r>
              <a:rPr lang="ru-RU" b="1" dirty="0" smtClean="0">
                <a:solidFill>
                  <a:schemeClr val="tx1"/>
                </a:solidFill>
                <a:latin typeface="Arial" panose="020B0604020202020204" pitchFamily="34" charset="0"/>
                <a:ea typeface="ＭＳ Ｐゴシック" pitchFamily="34" charset="-128"/>
                <a:cs typeface="Arial" panose="020B0604020202020204" pitchFamily="34" charset="0"/>
              </a:rPr>
              <a:t>…. медицинских изделий в целях государственной регистрации медицинских изделий.</a:t>
            </a:r>
          </a:p>
          <a:p>
            <a:pPr algn="just" defTabSz="914400">
              <a:spcBef>
                <a:spcPts val="0"/>
              </a:spcBef>
              <a:spcAft>
                <a:spcPts val="1200"/>
              </a:spcAft>
              <a:defRPr/>
            </a:pPr>
            <a:r>
              <a:rPr lang="ru-RU" b="1" dirty="0" smtClean="0">
                <a:solidFill>
                  <a:schemeClr val="tx1"/>
                </a:solidFill>
                <a:latin typeface="Arial" panose="020B0604020202020204" pitchFamily="34" charset="0"/>
                <a:ea typeface="ＭＳ Ｐゴシック" pitchFamily="34" charset="-128"/>
                <a:cs typeface="Arial" panose="020B0604020202020204" pitchFamily="34" charset="0"/>
              </a:rPr>
              <a:t>Производитель медицинского изделия или уполномоченный представитель производителя (заявитель) самостоятельно определяет испытательную организацию, осуществляющую проведение токсикологических исследований.</a:t>
            </a:r>
            <a:endParaRPr lang="ru-RU" b="1" dirty="0">
              <a:solidFill>
                <a:schemeClr val="tx1"/>
              </a:solidFill>
              <a:latin typeface="Arial" panose="020B0604020202020204" pitchFamily="34" charset="0"/>
              <a:ea typeface="ＭＳ Ｐゴシック" pitchFamily="34" charset="-128"/>
              <a:cs typeface="Arial" panose="020B0604020202020204" pitchFamily="34" charset="0"/>
            </a:endParaRPr>
          </a:p>
        </p:txBody>
      </p:sp>
      <p:sp>
        <p:nvSpPr>
          <p:cNvPr id="3" name="Заголовок 2"/>
          <p:cNvSpPr>
            <a:spLocks noGrp="1"/>
          </p:cNvSpPr>
          <p:nvPr>
            <p:ph type="title"/>
          </p:nvPr>
        </p:nvSpPr>
        <p:spPr>
          <a:xfrm>
            <a:off x="714348" y="71414"/>
            <a:ext cx="8429652" cy="1000132"/>
          </a:xfrm>
        </p:spPr>
        <p:txBody>
          <a:bodyPr>
            <a:noAutofit/>
          </a:bodyPr>
          <a:lstStyle/>
          <a:p>
            <a:r>
              <a:rPr lang="ru-RU" sz="2000" b="1" dirty="0" smtClean="0">
                <a:solidFill>
                  <a:srgbClr val="002060"/>
                </a:solidFill>
                <a:latin typeface="Arial" pitchFamily="34" charset="0"/>
                <a:cs typeface="Arial" pitchFamily="34" charset="0"/>
              </a:rPr>
              <a:t>Нормативно-правовые акты в области проведения токсикологических исследований медицинских изделий</a:t>
            </a:r>
            <a:br>
              <a:rPr lang="ru-RU" sz="2000" b="1" dirty="0" smtClean="0">
                <a:solidFill>
                  <a:srgbClr val="002060"/>
                </a:solidFill>
                <a:latin typeface="Arial" pitchFamily="34" charset="0"/>
                <a:cs typeface="Arial" pitchFamily="34" charset="0"/>
              </a:rPr>
            </a:br>
            <a:r>
              <a:rPr lang="ru-RU" sz="2000" b="1" dirty="0" smtClean="0">
                <a:solidFill>
                  <a:srgbClr val="002060"/>
                </a:solidFill>
                <a:latin typeface="Arial" pitchFamily="34" charset="0"/>
                <a:cs typeface="Arial" pitchFamily="34" charset="0"/>
              </a:rPr>
              <a:t>при внесении изменений</a:t>
            </a:r>
            <a:endParaRPr lang="ru-RU" sz="2000" b="1" dirty="0">
              <a:solidFill>
                <a:srgbClr val="002060"/>
              </a:solidFill>
              <a:latin typeface="Arial" pitchFamily="34" charset="0"/>
              <a:cs typeface="Arial"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77</a:t>
            </a:fld>
            <a:endParaRPr lang="ru-RU"/>
          </a:p>
        </p:txBody>
      </p:sp>
    </p:spTree>
    <p:extLst>
      <p:ext uri="{BB962C8B-B14F-4D97-AF65-F5344CB8AC3E}">
        <p14:creationId xmlns:p14="http://schemas.microsoft.com/office/powerpoint/2010/main" val="200544390"/>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4843984" y="4896393"/>
            <a:ext cx="3688456" cy="936104"/>
          </a:xfrm>
          <a:prstGeom prst="rect">
            <a:avLst/>
          </a:prstGeom>
          <a:solidFill>
            <a:schemeClr val="accent6"/>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200" b="1" dirty="0">
                <a:solidFill>
                  <a:schemeClr val="tx1"/>
                </a:solidFill>
                <a:latin typeface="Arial" panose="020B0604020202020204" pitchFamily="34" charset="0"/>
                <a:cs typeface="Arial" panose="020B0604020202020204" pitchFamily="34" charset="0"/>
              </a:rPr>
              <a:t>биологических в условиях </a:t>
            </a:r>
            <a:r>
              <a:rPr lang="ru-RU" sz="2200" b="1" dirty="0" err="1">
                <a:solidFill>
                  <a:schemeClr val="tx1"/>
                </a:solidFill>
                <a:latin typeface="Arial" panose="020B0604020202020204" pitchFamily="34" charset="0"/>
                <a:cs typeface="Arial" panose="020B0604020202020204" pitchFamily="34" charset="0"/>
              </a:rPr>
              <a:t>in</a:t>
            </a:r>
            <a:r>
              <a:rPr lang="ru-RU" sz="2200" b="1" dirty="0">
                <a:solidFill>
                  <a:schemeClr val="tx1"/>
                </a:solidFill>
                <a:latin typeface="Arial" panose="020B0604020202020204" pitchFamily="34" charset="0"/>
                <a:cs typeface="Arial" panose="020B0604020202020204" pitchFamily="34" charset="0"/>
              </a:rPr>
              <a:t> </a:t>
            </a:r>
            <a:r>
              <a:rPr lang="ru-RU" sz="2200" b="1" dirty="0" err="1">
                <a:solidFill>
                  <a:schemeClr val="tx1"/>
                </a:solidFill>
                <a:latin typeface="Arial" panose="020B0604020202020204" pitchFamily="34" charset="0"/>
                <a:cs typeface="Arial" panose="020B0604020202020204" pitchFamily="34" charset="0"/>
              </a:rPr>
              <a:t>vitro</a:t>
            </a:r>
            <a:r>
              <a:rPr lang="ru-RU" sz="2200" b="1" dirty="0">
                <a:solidFill>
                  <a:schemeClr val="tx1"/>
                </a:solidFill>
                <a:latin typeface="Arial" panose="020B0604020202020204" pitchFamily="34" charset="0"/>
                <a:cs typeface="Arial" panose="020B0604020202020204" pitchFamily="34" charset="0"/>
              </a:rPr>
              <a:t> и </a:t>
            </a:r>
            <a:r>
              <a:rPr lang="ru-RU" sz="2200" b="1" dirty="0" err="1">
                <a:solidFill>
                  <a:schemeClr val="tx1"/>
                </a:solidFill>
                <a:latin typeface="Arial" panose="020B0604020202020204" pitchFamily="34" charset="0"/>
                <a:cs typeface="Arial" panose="020B0604020202020204" pitchFamily="34" charset="0"/>
              </a:rPr>
              <a:t>in</a:t>
            </a:r>
            <a:r>
              <a:rPr lang="ru-RU" sz="2200" b="1" dirty="0">
                <a:solidFill>
                  <a:schemeClr val="tx1"/>
                </a:solidFill>
                <a:latin typeface="Arial" panose="020B0604020202020204" pitchFamily="34" charset="0"/>
                <a:cs typeface="Arial" panose="020B0604020202020204" pitchFamily="34" charset="0"/>
              </a:rPr>
              <a:t> </a:t>
            </a:r>
            <a:r>
              <a:rPr lang="ru-RU" sz="2200" b="1" dirty="0" err="1">
                <a:solidFill>
                  <a:schemeClr val="tx1"/>
                </a:solidFill>
                <a:latin typeface="Arial" panose="020B0604020202020204" pitchFamily="34" charset="0"/>
                <a:cs typeface="Arial" panose="020B0604020202020204" pitchFamily="34" charset="0"/>
              </a:rPr>
              <a:t>vivo</a:t>
            </a:r>
            <a:endParaRPr lang="ru-RU" sz="2200" b="1" dirty="0">
              <a:solidFill>
                <a:schemeClr val="tx1"/>
              </a:solidFill>
              <a:latin typeface="Arial" panose="020B0604020202020204" pitchFamily="34" charset="0"/>
              <a:cs typeface="Arial" panose="020B0604020202020204" pitchFamily="34" charset="0"/>
            </a:endParaRPr>
          </a:p>
        </p:txBody>
      </p:sp>
      <p:sp>
        <p:nvSpPr>
          <p:cNvPr id="10" name="Прямоугольник 9"/>
          <p:cNvSpPr/>
          <p:nvPr/>
        </p:nvSpPr>
        <p:spPr>
          <a:xfrm>
            <a:off x="4873129" y="3484613"/>
            <a:ext cx="3688457" cy="932164"/>
          </a:xfrm>
          <a:prstGeom prst="rect">
            <a:avLst/>
          </a:prstGeom>
          <a:solidFill>
            <a:schemeClr val="accent6"/>
          </a:solidFill>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200" b="1" dirty="0" smtClean="0">
                <a:solidFill>
                  <a:schemeClr val="tx1"/>
                </a:solidFill>
                <a:latin typeface="Arial" panose="020B0604020202020204" pitchFamily="34" charset="0"/>
                <a:cs typeface="Arial" panose="020B0604020202020204" pitchFamily="34" charset="0"/>
              </a:rPr>
              <a:t>санитарно-химических</a:t>
            </a:r>
            <a:endParaRPr lang="ru-RU" sz="2200" b="1" dirty="0">
              <a:solidFill>
                <a:schemeClr val="tx1"/>
              </a:solidFill>
              <a:latin typeface="Arial" panose="020B0604020202020204" pitchFamily="34" charset="0"/>
              <a:cs typeface="Arial" panose="020B0604020202020204" pitchFamily="34" charset="0"/>
            </a:endParaRPr>
          </a:p>
        </p:txBody>
      </p:sp>
      <p:sp>
        <p:nvSpPr>
          <p:cNvPr id="3" name="Прямоугольник 2"/>
          <p:cNvSpPr/>
          <p:nvPr/>
        </p:nvSpPr>
        <p:spPr>
          <a:xfrm>
            <a:off x="714348" y="142852"/>
            <a:ext cx="8429652" cy="928694"/>
          </a:xfrm>
          <a:prstGeom prst="rect">
            <a:avLst/>
          </a:prstGeom>
        </p:spPr>
        <p:txBody>
          <a:bodyPr wrap="square" anchor="ctr" anchorCtr="0">
            <a:noAutofit/>
          </a:bodyPr>
          <a:lstStyle/>
          <a:p>
            <a:pPr algn="ctr" defTabSz="457200">
              <a:spcBef>
                <a:spcPct val="20000"/>
              </a:spcBef>
            </a:pPr>
            <a:r>
              <a:rPr lang="ru-RU" sz="2000" b="1" dirty="0">
                <a:solidFill>
                  <a:srgbClr val="002060"/>
                </a:solidFill>
                <a:latin typeface="Arial" pitchFamily="34" charset="0"/>
                <a:cs typeface="Arial" pitchFamily="34" charset="0"/>
              </a:rPr>
              <a:t>Цель проведения токсикологических </a:t>
            </a:r>
            <a:r>
              <a:rPr lang="ru-RU" sz="2000" b="1" dirty="0" smtClean="0">
                <a:solidFill>
                  <a:srgbClr val="002060"/>
                </a:solidFill>
                <a:latin typeface="Arial" pitchFamily="34" charset="0"/>
                <a:cs typeface="Arial" pitchFamily="34" charset="0"/>
              </a:rPr>
              <a:t>исследований медицинских изделий при внесении изменений</a:t>
            </a:r>
            <a:endParaRPr lang="ru-RU" sz="1600" b="1" dirty="0">
              <a:solidFill>
                <a:srgbClr val="00206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85720" y="1421016"/>
            <a:ext cx="8572560" cy="1015663"/>
          </a:xfrm>
          <a:prstGeom prst="rect">
            <a:avLst/>
          </a:prstGeom>
          <a:noFill/>
          <a:ln w="38100" cap="rnd" cmpd="sng">
            <a:solidFill>
              <a:schemeClr val="accent1">
                <a:shade val="50000"/>
              </a:schemeClr>
            </a:solidFill>
            <a:bevel/>
          </a:ln>
        </p:spPr>
        <p:txBody>
          <a:bodyPr wrap="square">
            <a:spAutoFit/>
          </a:bodyPr>
          <a:lstStyle/>
          <a:p>
            <a:pPr algn="just"/>
            <a:r>
              <a:rPr lang="ru-RU" sz="2000" b="1" dirty="0">
                <a:latin typeface="Arial" panose="020B0604020202020204" pitchFamily="34" charset="0"/>
                <a:cs typeface="Arial" panose="020B0604020202020204" pitchFamily="34" charset="0"/>
              </a:rPr>
              <a:t>Токсикологические исследования медицинского изделия проводятся для оценки биологического действия медицинского изделия на организм человека.</a:t>
            </a:r>
          </a:p>
        </p:txBody>
      </p:sp>
      <p:sp>
        <p:nvSpPr>
          <p:cNvPr id="9" name="TextBox 8"/>
          <p:cNvSpPr txBox="1"/>
          <p:nvPr/>
        </p:nvSpPr>
        <p:spPr>
          <a:xfrm>
            <a:off x="385271" y="3397896"/>
            <a:ext cx="3447292" cy="1569660"/>
          </a:xfrm>
          <a:prstGeom prst="rect">
            <a:avLst/>
          </a:prstGeom>
          <a:solidFill>
            <a:srgbClr val="DEDEDE"/>
          </a:solidFill>
          <a:ln w="28575">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ru-RU" sz="2400" b="1" i="1" dirty="0" smtClean="0">
                <a:latin typeface="Arial" panose="020B0604020202020204" pitchFamily="34" charset="0"/>
                <a:cs typeface="Arial" panose="020B0604020202020204" pitchFamily="34" charset="0"/>
              </a:rPr>
              <a:t>включают </a:t>
            </a:r>
            <a:r>
              <a:rPr lang="ru-RU" sz="2400" b="1" i="1" dirty="0">
                <a:latin typeface="Arial" panose="020B0604020202020204" pitchFamily="34" charset="0"/>
                <a:cs typeface="Arial" panose="020B0604020202020204" pitchFamily="34" charset="0"/>
              </a:rPr>
              <a:t>в себя проверку следующих </a:t>
            </a:r>
            <a:r>
              <a:rPr lang="ru-RU" sz="2400" b="1" i="1" dirty="0" smtClean="0">
                <a:latin typeface="Arial" panose="020B0604020202020204" pitchFamily="34" charset="0"/>
                <a:cs typeface="Arial" panose="020B0604020202020204" pitchFamily="34" charset="0"/>
              </a:rPr>
              <a:t>показателей:</a:t>
            </a:r>
            <a:endParaRPr lang="ru-RU" sz="2400" b="1" i="1" dirty="0">
              <a:latin typeface="Arial" panose="020B0604020202020204" pitchFamily="34" charset="0"/>
              <a:cs typeface="Arial" panose="020B0604020202020204" pitchFamily="34" charset="0"/>
            </a:endParaRPr>
          </a:p>
        </p:txBody>
      </p:sp>
      <p:cxnSp>
        <p:nvCxnSpPr>
          <p:cNvPr id="12" name="Прямая со стрелкой 11"/>
          <p:cNvCxnSpPr/>
          <p:nvPr/>
        </p:nvCxnSpPr>
        <p:spPr>
          <a:xfrm flipV="1">
            <a:off x="3599931" y="3807592"/>
            <a:ext cx="1244053" cy="552042"/>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cxnSp>
        <p:nvCxnSpPr>
          <p:cNvPr id="16" name="Прямая со стрелкой 15"/>
          <p:cNvCxnSpPr/>
          <p:nvPr/>
        </p:nvCxnSpPr>
        <p:spPr>
          <a:xfrm>
            <a:off x="3631913" y="4369949"/>
            <a:ext cx="1180088" cy="854574"/>
          </a:xfrm>
          <a:prstGeom prst="straightConnector1">
            <a:avLst/>
          </a:prstGeom>
          <a:ln w="3175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0380719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95536" y="1196752"/>
            <a:ext cx="8462744" cy="5304082"/>
          </a:xfrm>
        </p:spPr>
        <p:txBody>
          <a:bodyPr>
            <a:noAutofit/>
          </a:bodyPr>
          <a:lstStyle/>
          <a:p>
            <a:pPr algn="just"/>
            <a:r>
              <a:rPr lang="ru-RU" sz="1400" b="1" dirty="0">
                <a:solidFill>
                  <a:schemeClr val="tx1"/>
                </a:solidFill>
                <a:latin typeface="Arial" pitchFamily="34" charset="0"/>
                <a:cs typeface="Arial" pitchFamily="34" charset="0"/>
              </a:rPr>
              <a:t>а) заявление о проведении токсикологических исследований;</a:t>
            </a:r>
          </a:p>
          <a:p>
            <a:pPr algn="just"/>
            <a:r>
              <a:rPr lang="ru-RU" sz="1400" b="1" dirty="0">
                <a:solidFill>
                  <a:schemeClr val="tx1"/>
                </a:solidFill>
                <a:latin typeface="Arial" pitchFamily="34" charset="0"/>
                <a:cs typeface="Arial" pitchFamily="34" charset="0"/>
              </a:rPr>
              <a:t>б) образцы (образец) медицинского изделия или принадлежности, к медицинскому </a:t>
            </a:r>
            <a:r>
              <a:rPr lang="ru-RU" sz="1400" b="1" dirty="0" smtClean="0">
                <a:solidFill>
                  <a:schemeClr val="tx1"/>
                </a:solidFill>
                <a:latin typeface="Arial" pitchFamily="34" charset="0"/>
                <a:cs typeface="Arial" pitchFamily="34" charset="0"/>
              </a:rPr>
              <a:t>изделию</a:t>
            </a:r>
            <a:r>
              <a:rPr lang="ru-RU" sz="1400" b="1" dirty="0">
                <a:solidFill>
                  <a:schemeClr val="tx1"/>
                </a:solidFill>
                <a:latin typeface="Arial" pitchFamily="34" charset="0"/>
                <a:cs typeface="Arial" pitchFamily="34" charset="0"/>
              </a:rPr>
              <a:t>, контактирующие с поверхностью тела человека, или материалы, из которых произведены (изготовлены) медицинское изделие и (или) принадлежности к медицинскому изделию, контактирующие с поверхностью тела человека;</a:t>
            </a:r>
          </a:p>
          <a:p>
            <a:pPr algn="just"/>
            <a:r>
              <a:rPr lang="ru-RU" sz="1400" b="1" dirty="0">
                <a:solidFill>
                  <a:schemeClr val="tx1"/>
                </a:solidFill>
                <a:latin typeface="Arial" pitchFamily="34" charset="0"/>
                <a:cs typeface="Arial" pitchFamily="34" charset="0"/>
              </a:rPr>
              <a:t>в) сведения о нормативной документации на медицинское изделие;</a:t>
            </a:r>
          </a:p>
          <a:p>
            <a:pPr algn="just"/>
            <a:r>
              <a:rPr lang="ru-RU" sz="1400" b="1" dirty="0">
                <a:solidFill>
                  <a:schemeClr val="tx1"/>
                </a:solidFill>
                <a:latin typeface="Arial" pitchFamily="34" charset="0"/>
                <a:cs typeface="Arial" pitchFamily="34" charset="0"/>
              </a:rPr>
              <a:t>г) техническую и эксплуатационную </a:t>
            </a:r>
            <a:r>
              <a:rPr lang="ru-RU" sz="1400" b="1" dirty="0" smtClean="0">
                <a:solidFill>
                  <a:schemeClr val="tx1"/>
                </a:solidFill>
                <a:latin typeface="Arial" pitchFamily="34" charset="0"/>
                <a:cs typeface="Arial" pitchFamily="34" charset="0"/>
              </a:rPr>
              <a:t>документацию производителя с (</a:t>
            </a:r>
            <a:r>
              <a:rPr lang="ru-RU" sz="1400" b="1" u="sng" dirty="0" smtClean="0">
                <a:solidFill>
                  <a:schemeClr val="tx1"/>
                </a:solidFill>
                <a:effectLst>
                  <a:outerShdw blurRad="38100" dist="38100" dir="2700000" algn="tl">
                    <a:srgbClr val="000000">
                      <a:alpha val="43137"/>
                    </a:srgbClr>
                  </a:outerShdw>
                </a:effectLst>
                <a:latin typeface="Arial" pitchFamily="34" charset="0"/>
                <a:cs typeface="Arial" pitchFamily="34" charset="0"/>
              </a:rPr>
              <a:t>внесенными изменениями)</a:t>
            </a:r>
            <a:r>
              <a:rPr lang="ru-RU" sz="1400" b="1" dirty="0" smtClean="0">
                <a:solidFill>
                  <a:schemeClr val="tx1"/>
                </a:solidFill>
                <a:latin typeface="Arial" pitchFamily="34" charset="0"/>
                <a:cs typeface="Arial" pitchFamily="34" charset="0"/>
              </a:rPr>
              <a:t> с </a:t>
            </a:r>
            <a:r>
              <a:rPr lang="ru-RU" sz="1400" b="1" dirty="0">
                <a:solidFill>
                  <a:schemeClr val="tx1"/>
                </a:solidFill>
                <a:latin typeface="Arial" pitchFamily="34" charset="0"/>
                <a:cs typeface="Arial" pitchFamily="34" charset="0"/>
              </a:rPr>
              <a:t>перечнем национальных (международных) стандартов, требованиям которых соответствует медицинское изделие (при их применении производителем);</a:t>
            </a:r>
          </a:p>
          <a:p>
            <a:pPr algn="just"/>
            <a:r>
              <a:rPr lang="ru-RU" sz="1400" b="1" dirty="0">
                <a:solidFill>
                  <a:schemeClr val="tx1"/>
                </a:solidFill>
                <a:latin typeface="Arial" pitchFamily="34" charset="0"/>
                <a:cs typeface="Arial" pitchFamily="34" charset="0"/>
              </a:rPr>
              <a:t>д) сведения о нормативной документации на материалы, из которых произведены (изготовлены) медицинские изделия и (или) принадлежности к медицинскому </a:t>
            </a:r>
            <a:r>
              <a:rPr lang="ru-RU" sz="1400" b="1" dirty="0" smtClean="0">
                <a:solidFill>
                  <a:schemeClr val="tx1"/>
                </a:solidFill>
                <a:latin typeface="Arial" pitchFamily="34" charset="0"/>
                <a:cs typeface="Arial" pitchFamily="34" charset="0"/>
              </a:rPr>
              <a:t>изделию;</a:t>
            </a:r>
            <a:endParaRPr lang="ru-RU" sz="1400" b="1" dirty="0">
              <a:solidFill>
                <a:schemeClr val="tx1"/>
              </a:solidFill>
              <a:latin typeface="Arial" pitchFamily="34" charset="0"/>
              <a:cs typeface="Arial" pitchFamily="34" charset="0"/>
            </a:endParaRPr>
          </a:p>
          <a:p>
            <a:pPr algn="just"/>
            <a:r>
              <a:rPr lang="ru-RU" sz="1400" b="1" dirty="0">
                <a:solidFill>
                  <a:schemeClr val="tx1"/>
                </a:solidFill>
                <a:latin typeface="Arial" pitchFamily="34" charset="0"/>
                <a:cs typeface="Arial" pitchFamily="34" charset="0"/>
              </a:rPr>
              <a:t>е) номер фармакопейной статьи, а при ее отсутствии номер нормативной документации или нормативного документа на фармацевтическую субстанцию или на лекарственный препарат, включенную(</a:t>
            </a:r>
            <a:r>
              <a:rPr lang="ru-RU" sz="1400" b="1" dirty="0" err="1">
                <a:solidFill>
                  <a:schemeClr val="tx1"/>
                </a:solidFill>
                <a:latin typeface="Arial" pitchFamily="34" charset="0"/>
                <a:cs typeface="Arial" pitchFamily="34" charset="0"/>
              </a:rPr>
              <a:t>ый</a:t>
            </a:r>
            <a:r>
              <a:rPr lang="ru-RU" sz="1400" b="1" dirty="0">
                <a:solidFill>
                  <a:schemeClr val="tx1"/>
                </a:solidFill>
                <a:latin typeface="Arial" pitchFamily="34" charset="0"/>
                <a:cs typeface="Arial" pitchFamily="34" charset="0"/>
              </a:rPr>
              <a:t>) в государственный реестр лекарственных средств (в случае применения в составе медицинского изделия лекарственного средства)</a:t>
            </a:r>
          </a:p>
          <a:p>
            <a:pPr algn="just"/>
            <a:r>
              <a:rPr lang="ru-RU" sz="1400" b="1" dirty="0" smtClean="0">
                <a:solidFill>
                  <a:schemeClr val="tx1"/>
                </a:solidFill>
                <a:latin typeface="Arial" pitchFamily="34" charset="0"/>
                <a:cs typeface="Arial" pitchFamily="34" charset="0"/>
              </a:rPr>
              <a:t>ж</a:t>
            </a:r>
            <a:r>
              <a:rPr lang="ru-RU" sz="1400" b="1" dirty="0">
                <a:solidFill>
                  <a:schemeClr val="tx1"/>
                </a:solidFill>
                <a:latin typeface="Arial" pitchFamily="34" charset="0"/>
                <a:cs typeface="Arial" pitchFamily="34" charset="0"/>
              </a:rPr>
              <a:t>) документы, характеризующие состав материалов, из которых произведены (изготовлены) медицинское изделие и (или) принадлежности к медицинскому изделию, контактирующие с поверхностью тела человека;</a:t>
            </a:r>
          </a:p>
          <a:p>
            <a:pPr algn="just"/>
            <a:r>
              <a:rPr lang="ru-RU" sz="1400" b="1" dirty="0">
                <a:solidFill>
                  <a:schemeClr val="tx1"/>
                </a:solidFill>
                <a:latin typeface="Arial" pitchFamily="34" charset="0"/>
                <a:cs typeface="Arial" pitchFamily="34" charset="0"/>
              </a:rPr>
              <a:t>з) копии результатов токсикологических испытаний (испытаний на </a:t>
            </a:r>
            <a:r>
              <a:rPr lang="ru-RU" sz="1400" b="1" dirty="0" err="1">
                <a:solidFill>
                  <a:schemeClr val="tx1"/>
                </a:solidFill>
                <a:latin typeface="Arial" pitchFamily="34" charset="0"/>
                <a:cs typeface="Arial" pitchFamily="34" charset="0"/>
              </a:rPr>
              <a:t>биосовместимость</a:t>
            </a:r>
            <a:r>
              <a:rPr lang="ru-RU" sz="1400" b="1" dirty="0">
                <a:solidFill>
                  <a:schemeClr val="tx1"/>
                </a:solidFill>
                <a:latin typeface="Arial" pitchFamily="34" charset="0"/>
                <a:cs typeface="Arial" pitchFamily="34" charset="0"/>
              </a:rPr>
              <a:t>) медицинских изделий, проведенные за пределами Российской Федерации (при наличии</a:t>
            </a:r>
            <a:r>
              <a:rPr lang="ru-RU" sz="1400" b="1" dirty="0" smtClean="0">
                <a:solidFill>
                  <a:schemeClr val="tx1"/>
                </a:solidFill>
                <a:latin typeface="Arial" pitchFamily="34" charset="0"/>
                <a:cs typeface="Arial" pitchFamily="34" charset="0"/>
              </a:rPr>
              <a:t>).</a:t>
            </a:r>
          </a:p>
          <a:p>
            <a:pPr algn="just"/>
            <a:endParaRPr lang="ru-RU" sz="1400" b="1" dirty="0">
              <a:solidFill>
                <a:schemeClr val="tx1"/>
              </a:solidFill>
              <a:latin typeface="Arial" pitchFamily="34" charset="0"/>
              <a:cs typeface="Arial" pitchFamily="34" charset="0"/>
            </a:endParaRPr>
          </a:p>
          <a:p>
            <a:pPr algn="just"/>
            <a:r>
              <a:rPr lang="ru-RU" sz="1400" b="1" dirty="0">
                <a:solidFill>
                  <a:schemeClr val="tx1"/>
                </a:solidFill>
                <a:latin typeface="Arial" pitchFamily="34" charset="0"/>
                <a:cs typeface="Arial" pitchFamily="34" charset="0"/>
              </a:rPr>
              <a:t>В случае если оригиналы документов составлены на иностранном языке, они представляются с заверенным переводом на русский язык</a:t>
            </a:r>
            <a:r>
              <a:rPr lang="ru-RU" sz="1400" b="1" dirty="0" smtClean="0">
                <a:solidFill>
                  <a:schemeClr val="tx1"/>
                </a:solidFill>
                <a:latin typeface="Arial" pitchFamily="34" charset="0"/>
                <a:cs typeface="Arial" pitchFamily="34" charset="0"/>
              </a:rPr>
              <a:t>.</a:t>
            </a:r>
            <a:endParaRPr lang="ru-RU" sz="1400" b="1" dirty="0">
              <a:solidFill>
                <a:schemeClr val="tx1"/>
              </a:solidFill>
              <a:latin typeface="Arial" pitchFamily="34" charset="0"/>
              <a:cs typeface="Arial" pitchFamily="34" charset="0"/>
            </a:endParaRPr>
          </a:p>
        </p:txBody>
      </p:sp>
      <p:sp>
        <p:nvSpPr>
          <p:cNvPr id="3" name="Заголовок 2"/>
          <p:cNvSpPr>
            <a:spLocks noGrp="1"/>
          </p:cNvSpPr>
          <p:nvPr>
            <p:ph type="title"/>
          </p:nvPr>
        </p:nvSpPr>
        <p:spPr>
          <a:xfrm>
            <a:off x="714348" y="116632"/>
            <a:ext cx="8429652" cy="954914"/>
          </a:xfrm>
        </p:spPr>
        <p:txBody>
          <a:bodyPr wrap="square" anchor="ctr" anchorCtr="0">
            <a:noAutofit/>
          </a:bodyPr>
          <a:lstStyle/>
          <a:p>
            <a:pPr>
              <a:spcBef>
                <a:spcPct val="20000"/>
              </a:spcBef>
            </a:pPr>
            <a:r>
              <a:rPr lang="ru-RU" sz="1800" b="1" dirty="0" smtClean="0">
                <a:solidFill>
                  <a:srgbClr val="002060"/>
                </a:solidFill>
                <a:latin typeface="Arial" pitchFamily="34" charset="0"/>
                <a:ea typeface="+mn-ea"/>
                <a:cs typeface="Arial" pitchFamily="34" charset="0"/>
              </a:rPr>
              <a:t>Перечень документов, представляемых заявителем в испытательную организацию для проведения </a:t>
            </a:r>
            <a:r>
              <a:rPr lang="ru-RU" sz="1800" b="1" dirty="0">
                <a:solidFill>
                  <a:srgbClr val="002060"/>
                </a:solidFill>
                <a:latin typeface="Arial" pitchFamily="34" charset="0"/>
                <a:ea typeface="+mn-ea"/>
                <a:cs typeface="Arial" pitchFamily="34" charset="0"/>
              </a:rPr>
              <a:t>токсикологических </a:t>
            </a:r>
            <a:r>
              <a:rPr lang="ru-RU" sz="1800" b="1" dirty="0" smtClean="0">
                <a:solidFill>
                  <a:srgbClr val="002060"/>
                </a:solidFill>
                <a:latin typeface="Arial" pitchFamily="34" charset="0"/>
                <a:ea typeface="+mn-ea"/>
                <a:cs typeface="Arial" pitchFamily="34" charset="0"/>
              </a:rPr>
              <a:t>исследований медицинских изделий при внесении изменений</a:t>
            </a:r>
            <a:endParaRPr lang="ru-RU" sz="1800" b="1" dirty="0">
              <a:solidFill>
                <a:srgbClr val="002060"/>
              </a:solidFill>
              <a:latin typeface="Arial" pitchFamily="34" charset="0"/>
              <a:ea typeface="+mn-ea"/>
              <a:cs typeface="Arial"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79</a:t>
            </a:fld>
            <a:endParaRPr lang="ru-RU"/>
          </a:p>
        </p:txBody>
      </p:sp>
    </p:spTree>
    <p:extLst>
      <p:ext uri="{BB962C8B-B14F-4D97-AF65-F5344CB8AC3E}">
        <p14:creationId xmlns:p14="http://schemas.microsoft.com/office/powerpoint/2010/main" val="287688013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42910" y="0"/>
            <a:ext cx="8501090" cy="107154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Наиболее часто встречающиеся основания для отказа в замене регистрационных удостоверений на медицинское изделие</a:t>
            </a:r>
          </a:p>
        </p:txBody>
      </p:sp>
      <p:sp>
        <p:nvSpPr>
          <p:cNvPr id="5" name="Скругленный прямоугольник 4"/>
          <p:cNvSpPr/>
          <p:nvPr/>
        </p:nvSpPr>
        <p:spPr>
          <a:xfrm>
            <a:off x="285720" y="1142984"/>
            <a:ext cx="8572560" cy="85725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Несоответствие сведений, указанных в заявлении о замене регистрационного удостоверения, сведениям, содержащимся в архивном досье</a:t>
            </a:r>
            <a:r>
              <a:rPr lang="ru-RU" b="1" dirty="0" smtClean="0">
                <a:latin typeface="Arial" pitchFamily="34" charset="0"/>
                <a:cs typeface="Arial" pitchFamily="34" charset="0"/>
              </a:rPr>
              <a:t> и иным прилагаемым документам</a:t>
            </a:r>
            <a:endParaRPr lang="ru-RU" b="1" dirty="0">
              <a:latin typeface="Arial" pitchFamily="34" charset="0"/>
              <a:cs typeface="Arial" pitchFamily="34" charset="0"/>
            </a:endParaRPr>
          </a:p>
        </p:txBody>
      </p:sp>
      <p:sp>
        <p:nvSpPr>
          <p:cNvPr id="6" name="Скругленный прямоугольник 5"/>
          <p:cNvSpPr/>
          <p:nvPr/>
        </p:nvSpPr>
        <p:spPr>
          <a:xfrm>
            <a:off x="642910" y="2071678"/>
            <a:ext cx="8215370"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sz="1500" dirty="0" smtClean="0">
                <a:latin typeface="Arial" pitchFamily="34" charset="0"/>
                <a:cs typeface="Arial" pitchFamily="34" charset="0"/>
              </a:rPr>
              <a:t>наименование медицинского изделия, указанное в заявлении, не соответствует данным архивного досье</a:t>
            </a:r>
          </a:p>
        </p:txBody>
      </p:sp>
      <p:sp>
        <p:nvSpPr>
          <p:cNvPr id="8" name="Скругленный прямоугольник 7"/>
          <p:cNvSpPr/>
          <p:nvPr/>
        </p:nvSpPr>
        <p:spPr>
          <a:xfrm>
            <a:off x="642910" y="4786322"/>
            <a:ext cx="8215402"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sz="1500" dirty="0" smtClean="0">
                <a:latin typeface="Arial" pitchFamily="34" charset="0"/>
                <a:cs typeface="Arial" pitchFamily="34" charset="0"/>
              </a:rPr>
              <a:t>неверное указание кода ОКП в заявлении на замену регистрационного удостоверения</a:t>
            </a:r>
            <a:endParaRPr lang="ru-RU" sz="1500" dirty="0">
              <a:latin typeface="Arial" pitchFamily="34" charset="0"/>
              <a:cs typeface="Arial" pitchFamily="34" charset="0"/>
            </a:endParaRPr>
          </a:p>
        </p:txBody>
      </p:sp>
      <p:sp>
        <p:nvSpPr>
          <p:cNvPr id="10" name="Скругленный прямоугольник 9"/>
          <p:cNvSpPr/>
          <p:nvPr/>
        </p:nvSpPr>
        <p:spPr>
          <a:xfrm>
            <a:off x="642910" y="2714620"/>
            <a:ext cx="8215370"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sz="1500" dirty="0" smtClean="0">
                <a:latin typeface="Arial" pitchFamily="34" charset="0"/>
                <a:cs typeface="Arial" pitchFamily="34" charset="0"/>
              </a:rPr>
              <a:t>адрес места производства медицинского изделия, указанный в заявлении, не соответствует данным архивного досье</a:t>
            </a:r>
          </a:p>
        </p:txBody>
      </p:sp>
      <p:sp>
        <p:nvSpPr>
          <p:cNvPr id="11" name="Скругленный прямоугольник 10"/>
          <p:cNvSpPr/>
          <p:nvPr/>
        </p:nvSpPr>
        <p:spPr>
          <a:xfrm>
            <a:off x="642910" y="3357562"/>
            <a:ext cx="8215402" cy="57150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sz="1500" dirty="0" smtClean="0">
                <a:latin typeface="Arial" pitchFamily="34" charset="0"/>
                <a:cs typeface="Arial" pitchFamily="34" charset="0"/>
              </a:rPr>
              <a:t>адрес производителя, указанный в представленной доверенности, не соответствует данным архивного досье</a:t>
            </a:r>
          </a:p>
        </p:txBody>
      </p:sp>
      <p:sp>
        <p:nvSpPr>
          <p:cNvPr id="12" name="Скругленный прямоугольник 11"/>
          <p:cNvSpPr/>
          <p:nvPr/>
        </p:nvSpPr>
        <p:spPr>
          <a:xfrm>
            <a:off x="642910" y="4000504"/>
            <a:ext cx="8215402" cy="71438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ru-RU" sz="1500" dirty="0" smtClean="0">
                <a:latin typeface="Arial" pitchFamily="34" charset="0"/>
                <a:cs typeface="Arial" pitchFamily="34" charset="0"/>
              </a:rPr>
              <a:t>адрес места нахождения юридического лица, на имя которого может быть выдано регистрационное удостоверение, указанный в заявлении, не соответствует данным архивного досье</a:t>
            </a:r>
          </a:p>
        </p:txBody>
      </p:sp>
      <p:sp>
        <p:nvSpPr>
          <p:cNvPr id="13" name="Скругленный прямоугольник 12"/>
          <p:cNvSpPr/>
          <p:nvPr/>
        </p:nvSpPr>
        <p:spPr>
          <a:xfrm>
            <a:off x="285720" y="5500702"/>
            <a:ext cx="8572560" cy="1143008"/>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just"/>
            <a:r>
              <a:rPr lang="x-none" sz="1600" b="1" smtClean="0">
                <a:latin typeface="Arial" pitchFamily="34" charset="0"/>
                <a:cs typeface="Arial" pitchFamily="34" charset="0"/>
              </a:rPr>
              <a:t>В случае </a:t>
            </a:r>
            <a:r>
              <a:rPr lang="x-none" sz="1600" b="1" smtClean="0">
                <a:solidFill>
                  <a:srgbClr val="FF0000"/>
                </a:solidFill>
                <a:latin typeface="Arial" pitchFamily="34" charset="0"/>
                <a:cs typeface="Arial" pitchFamily="34" charset="0"/>
              </a:rPr>
              <a:t>наличия изменений в регистрационном удостоверении </a:t>
            </a:r>
            <a:r>
              <a:rPr lang="x-none" sz="1600" b="1" smtClean="0">
                <a:latin typeface="Arial" pitchFamily="34" charset="0"/>
                <a:cs typeface="Arial" pitchFamily="34" charset="0"/>
              </a:rPr>
              <a:t>заявителю необходимо представить </a:t>
            </a:r>
            <a:r>
              <a:rPr lang="x-none" sz="1600" b="1" smtClean="0">
                <a:solidFill>
                  <a:srgbClr val="FF0000"/>
                </a:solidFill>
                <a:latin typeface="Arial" pitchFamily="34" charset="0"/>
                <a:cs typeface="Arial" pitchFamily="34" charset="0"/>
              </a:rPr>
              <a:t>заявление на внесение изменений в регистрационное удостоверение </a:t>
            </a:r>
            <a:r>
              <a:rPr lang="x-none" sz="1600" b="1" smtClean="0">
                <a:latin typeface="Arial" pitchFamily="34" charset="0"/>
                <a:cs typeface="Arial" pitchFamily="34" charset="0"/>
              </a:rPr>
              <a:t>на медицинское изделие и соответствующие документы согласно пп. 38-40 Правил</a:t>
            </a:r>
            <a:r>
              <a:rPr lang="ru-RU" sz="1600" b="1" dirty="0" smtClean="0">
                <a:latin typeface="Arial" pitchFamily="34" charset="0"/>
                <a:cs typeface="Arial" pitchFamily="34" charset="0"/>
              </a:rPr>
              <a:t> государственной регистрации медицинских изделий</a:t>
            </a:r>
            <a:endParaRPr lang="ru-RU" sz="1600" b="1" dirty="0">
              <a:latin typeface="Arial" pitchFamily="34" charset="0"/>
              <a:cs typeface="Arial" pitchFamily="34" charset="0"/>
            </a:endParaRPr>
          </a:p>
        </p:txBody>
      </p:sp>
    </p:spTree>
    <p:extLst>
      <p:ext uri="{BB962C8B-B14F-4D97-AF65-F5344CB8AC3E}">
        <p14:creationId xmlns:p14="http://schemas.microsoft.com/office/powerpoint/2010/main" val="866279519"/>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142844" y="1285860"/>
            <a:ext cx="8715436" cy="4357717"/>
          </a:xfrm>
        </p:spPr>
        <p:txBody>
          <a:bodyPr>
            <a:normAutofit/>
          </a:bodyPr>
          <a:lstStyle/>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идентификация </a:t>
            </a:r>
            <a:r>
              <a:rPr lang="ru-RU" b="1" dirty="0">
                <a:solidFill>
                  <a:srgbClr val="000000"/>
                </a:solidFill>
                <a:latin typeface="Arial" pitchFamily="34" charset="0"/>
                <a:cs typeface="Arial" pitchFamily="34" charset="0"/>
              </a:rPr>
              <a:t>медицинского изделия (материала); </a:t>
            </a:r>
          </a:p>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классификация </a:t>
            </a:r>
            <a:r>
              <a:rPr lang="ru-RU" b="1" dirty="0">
                <a:solidFill>
                  <a:srgbClr val="000000"/>
                </a:solidFill>
                <a:latin typeface="Arial" pitchFamily="34" charset="0"/>
                <a:cs typeface="Arial" pitchFamily="34" charset="0"/>
              </a:rPr>
              <a:t>медицинского изделия; </a:t>
            </a:r>
          </a:p>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определение </a:t>
            </a:r>
            <a:r>
              <a:rPr lang="ru-RU" b="1" dirty="0">
                <a:solidFill>
                  <a:srgbClr val="000000"/>
                </a:solidFill>
                <a:latin typeface="Arial" pitchFamily="34" charset="0"/>
                <a:cs typeface="Arial" pitchFamily="34" charset="0"/>
              </a:rPr>
              <a:t>длительности контакта медицинского изделия с организмом человека; </a:t>
            </a:r>
          </a:p>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анализ </a:t>
            </a:r>
            <a:r>
              <a:rPr lang="ru-RU" b="1" dirty="0">
                <a:solidFill>
                  <a:srgbClr val="000000"/>
                </a:solidFill>
                <a:latin typeface="Arial" pitchFamily="34" charset="0"/>
                <a:cs typeface="Arial" pitchFamily="34" charset="0"/>
              </a:rPr>
              <a:t>представленной документации на медицинское </a:t>
            </a:r>
            <a:r>
              <a:rPr lang="ru-RU" b="1" dirty="0" smtClean="0">
                <a:solidFill>
                  <a:srgbClr val="000000"/>
                </a:solidFill>
                <a:latin typeface="Arial" pitchFamily="34" charset="0"/>
                <a:cs typeface="Arial" pitchFamily="34" charset="0"/>
              </a:rPr>
              <a:t>изделие (в том числе </a:t>
            </a:r>
            <a:r>
              <a:rPr lang="ru-RU" b="1" u="sng" dirty="0" smtClean="0">
                <a:solidFill>
                  <a:srgbClr val="000000"/>
                </a:solidFill>
                <a:effectLst>
                  <a:outerShdw blurRad="38100" dist="38100" dir="2700000" algn="tl">
                    <a:srgbClr val="000000">
                      <a:alpha val="43137"/>
                    </a:srgbClr>
                  </a:outerShdw>
                </a:effectLst>
                <a:latin typeface="Arial" pitchFamily="34" charset="0"/>
                <a:cs typeface="Arial" pitchFamily="34" charset="0"/>
              </a:rPr>
              <a:t>внесенных изменений</a:t>
            </a:r>
            <a:r>
              <a:rPr lang="ru-RU" b="1" dirty="0" smtClean="0">
                <a:solidFill>
                  <a:srgbClr val="000000"/>
                </a:solidFill>
                <a:latin typeface="Arial" pitchFamily="34" charset="0"/>
                <a:cs typeface="Arial" pitchFamily="34" charset="0"/>
              </a:rPr>
              <a:t>); </a:t>
            </a:r>
            <a:endParaRPr lang="ru-RU" b="1" dirty="0">
              <a:solidFill>
                <a:srgbClr val="000000"/>
              </a:solidFill>
              <a:latin typeface="Arial" pitchFamily="34" charset="0"/>
              <a:cs typeface="Arial" pitchFamily="34" charset="0"/>
            </a:endParaRPr>
          </a:p>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составление </a:t>
            </a:r>
            <a:r>
              <a:rPr lang="ru-RU" b="1" dirty="0">
                <a:solidFill>
                  <a:srgbClr val="000000"/>
                </a:solidFill>
                <a:latin typeface="Arial" pitchFamily="34" charset="0"/>
                <a:cs typeface="Arial" pitchFamily="34" charset="0"/>
              </a:rPr>
              <a:t>программы токсикологических исследований; </a:t>
            </a:r>
          </a:p>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проведение </a:t>
            </a:r>
            <a:r>
              <a:rPr lang="ru-RU" b="1" dirty="0">
                <a:solidFill>
                  <a:srgbClr val="000000"/>
                </a:solidFill>
                <a:latin typeface="Arial" pitchFamily="34" charset="0"/>
                <a:cs typeface="Arial" pitchFamily="34" charset="0"/>
              </a:rPr>
              <a:t>исследований медицинского изделия; </a:t>
            </a:r>
          </a:p>
          <a:p>
            <a:pPr algn="just">
              <a:buClr>
                <a:srgbClr val="385D8A"/>
              </a:buClr>
              <a:buFont typeface="Wingdings" pitchFamily="2" charset="2"/>
              <a:buChar char="Ø"/>
            </a:pPr>
            <a:r>
              <a:rPr lang="ru-RU" b="1" dirty="0" smtClean="0">
                <a:solidFill>
                  <a:srgbClr val="000000"/>
                </a:solidFill>
                <a:latin typeface="Arial" pitchFamily="34" charset="0"/>
                <a:cs typeface="Arial" pitchFamily="34" charset="0"/>
              </a:rPr>
              <a:t>оформление </a:t>
            </a:r>
            <a:r>
              <a:rPr lang="ru-RU" b="1" dirty="0">
                <a:solidFill>
                  <a:srgbClr val="000000"/>
                </a:solidFill>
                <a:latin typeface="Arial" pitchFamily="34" charset="0"/>
                <a:cs typeface="Arial" pitchFamily="34" charset="0"/>
              </a:rPr>
              <a:t>и выдача (вручение или направление заказным почтовым отправлением с уведомлением о вручении) заявителю заключения по результатам токсикологических исследований медицинского изделия. </a:t>
            </a:r>
            <a:endParaRPr lang="ru-RU" b="1" dirty="0">
              <a:latin typeface="Arial" pitchFamily="34" charset="0"/>
              <a:cs typeface="Arial" pitchFamily="34" charset="0"/>
            </a:endParaRPr>
          </a:p>
        </p:txBody>
      </p:sp>
      <p:sp>
        <p:nvSpPr>
          <p:cNvPr id="3" name="Заголовок 2"/>
          <p:cNvSpPr>
            <a:spLocks noGrp="1"/>
          </p:cNvSpPr>
          <p:nvPr>
            <p:ph type="title"/>
          </p:nvPr>
        </p:nvSpPr>
        <p:spPr>
          <a:xfrm>
            <a:off x="714348" y="188640"/>
            <a:ext cx="8429652" cy="882906"/>
          </a:xfrm>
        </p:spPr>
        <p:txBody>
          <a:bodyPr>
            <a:normAutofit/>
          </a:bodyPr>
          <a:lstStyle/>
          <a:p>
            <a:r>
              <a:rPr lang="ru-RU" sz="2000" b="1" dirty="0">
                <a:solidFill>
                  <a:srgbClr val="002060"/>
                </a:solidFill>
                <a:latin typeface="Arial" pitchFamily="34" charset="0"/>
                <a:ea typeface="+mn-ea"/>
                <a:cs typeface="Arial" pitchFamily="34" charset="0"/>
              </a:rPr>
              <a:t>При проведении токсикологических исследований осуществляются</a:t>
            </a:r>
            <a:r>
              <a:rPr lang="ru-RU" sz="2000" b="1" dirty="0" smtClean="0">
                <a:solidFill>
                  <a:srgbClr val="002060"/>
                </a:solidFill>
                <a:latin typeface="Arial" pitchFamily="34" charset="0"/>
                <a:ea typeface="+mn-ea"/>
                <a:cs typeface="Arial" pitchFamily="34" charset="0"/>
              </a:rPr>
              <a:t>:</a:t>
            </a:r>
            <a:endParaRPr lang="ru-RU" sz="2000" b="1" dirty="0">
              <a:solidFill>
                <a:srgbClr val="002060"/>
              </a:solidFill>
              <a:latin typeface="Arial" pitchFamily="34" charset="0"/>
              <a:ea typeface="+mn-ea"/>
              <a:cs typeface="Arial"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80</a:t>
            </a:fld>
            <a:endParaRPr lang="ru-RU"/>
          </a:p>
        </p:txBody>
      </p:sp>
    </p:spTree>
    <p:extLst>
      <p:ext uri="{BB962C8B-B14F-4D97-AF65-F5344CB8AC3E}">
        <p14:creationId xmlns:p14="http://schemas.microsoft.com/office/powerpoint/2010/main" val="4155663392"/>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42852"/>
            <a:ext cx="8429652" cy="928694"/>
          </a:xfrm>
        </p:spPr>
        <p:txBody>
          <a:bodyPr>
            <a:noAutofit/>
          </a:bodyPr>
          <a:lstStyle/>
          <a:p>
            <a:pPr>
              <a:spcBef>
                <a:spcPct val="20000"/>
              </a:spcBef>
              <a:defRPr/>
            </a:pPr>
            <a:r>
              <a:rPr lang="ru-RU" sz="2000" b="1" dirty="0" smtClean="0">
                <a:solidFill>
                  <a:srgbClr val="002060"/>
                </a:solidFill>
                <a:latin typeface="Arial" pitchFamily="34" charset="0"/>
                <a:ea typeface="+mn-ea"/>
                <a:cs typeface="Arial" pitchFamily="34" charset="0"/>
              </a:rPr>
              <a:t>Медицинские изделия, в отношении которых проводятся токсикологические исследования</a:t>
            </a:r>
            <a:endParaRPr lang="ru-RU" sz="2000" b="1" dirty="0">
              <a:solidFill>
                <a:srgbClr val="002060"/>
              </a:solidFill>
              <a:latin typeface="Arial" pitchFamily="34" charset="0"/>
              <a:ea typeface="+mn-ea"/>
              <a:cs typeface="Arial" pitchFamily="34" charset="0"/>
            </a:endParaRPr>
          </a:p>
        </p:txBody>
      </p:sp>
      <p:sp>
        <p:nvSpPr>
          <p:cNvPr id="17" name="Прямоугольник 16"/>
          <p:cNvSpPr/>
          <p:nvPr/>
        </p:nvSpPr>
        <p:spPr>
          <a:xfrm>
            <a:off x="285720" y="1340768"/>
            <a:ext cx="8715435" cy="4968552"/>
          </a:xfrm>
          <a:prstGeom prst="rect">
            <a:avLst/>
          </a:prstGeom>
        </p:spPr>
        <p:txBody>
          <a:bodyPr/>
          <a:lstStyle/>
          <a:p>
            <a:pPr lvl="0" algn="just"/>
            <a:r>
              <a:rPr lang="ru-RU" b="1" dirty="0" smtClean="0">
                <a:latin typeface="Arial" panose="020B0604020202020204" pitchFamily="34" charset="0"/>
                <a:cs typeface="Arial" panose="020B0604020202020204" pitchFamily="34" charset="0"/>
              </a:rPr>
              <a:t>Согласно приказу Минздрава России от 09.01.2014 № 2н «Об утверждении Порядка проведения оценки соответствия медицинских изделий в форме технических испытаний, токсикологических исследований, клинических испытаний в целях государственной регистрации медицинских изделий»</a:t>
            </a:r>
          </a:p>
          <a:p>
            <a:pPr lvl="0" algn="just"/>
            <a:r>
              <a:rPr lang="ru-RU" b="1" u="sng"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токсикологические исследования медицинского изделия </a:t>
            </a:r>
            <a:r>
              <a:rPr lang="ru-RU" b="1" dirty="0" smtClean="0">
                <a:latin typeface="Arial" panose="020B0604020202020204" pitchFamily="34" charset="0"/>
                <a:cs typeface="Arial" panose="020B0604020202020204" pitchFamily="34" charset="0"/>
              </a:rPr>
              <a:t>проводятся в отношении изделия, контактирующего с организмом человека при использовании его в соответствии с назначением, предусмотренным документацией производителя:</a:t>
            </a:r>
          </a:p>
          <a:p>
            <a:pPr lvl="0" algn="just"/>
            <a:endParaRPr lang="ru-RU" b="1" dirty="0">
              <a:latin typeface="Arial" panose="020B0604020202020204" pitchFamily="34" charset="0"/>
              <a:cs typeface="Arial" panose="020B0604020202020204" pitchFamily="34" charset="0"/>
            </a:endParaRPr>
          </a:p>
          <a:p>
            <a:pPr algn="just"/>
            <a:endParaRPr lang="ru-RU" dirty="0" smtClean="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endParaRPr lang="ru-RU" dirty="0" smtClean="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endParaRPr lang="ru-RU" dirty="0" smtClean="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endParaRPr lang="ru-RU" dirty="0" smtClean="0">
              <a:latin typeface="Arial" panose="020B0604020202020204" pitchFamily="34" charset="0"/>
              <a:cs typeface="Arial" panose="020B0604020202020204" pitchFamily="34" charset="0"/>
            </a:endParaRPr>
          </a:p>
          <a:p>
            <a:pPr algn="just"/>
            <a:endParaRPr lang="ru-RU" dirty="0" smtClean="0">
              <a:latin typeface="Arial" panose="020B0604020202020204" pitchFamily="34" charset="0"/>
              <a:cs typeface="Arial" panose="020B0604020202020204" pitchFamily="34" charset="0"/>
            </a:endParaRPr>
          </a:p>
          <a:p>
            <a:pPr algn="just"/>
            <a:endParaRPr lang="ru-RU" dirty="0">
              <a:latin typeface="Arial" panose="020B0604020202020204" pitchFamily="34" charset="0"/>
              <a:cs typeface="Arial" panose="020B0604020202020204" pitchFamily="34" charset="0"/>
            </a:endParaRPr>
          </a:p>
          <a:p>
            <a:pPr algn="just">
              <a:lnSpc>
                <a:spcPct val="120000"/>
              </a:lnSpc>
            </a:pPr>
            <a:endParaRPr lang="ru-RU" b="1" dirty="0" smtClean="0">
              <a:latin typeface="Arial" panose="020B0604020202020204" pitchFamily="34" charset="0"/>
              <a:cs typeface="Arial" panose="020B0604020202020204" pitchFamily="34" charset="0"/>
            </a:endParaRPr>
          </a:p>
        </p:txBody>
      </p:sp>
      <p:sp>
        <p:nvSpPr>
          <p:cNvPr id="18" name="Скругленный прямоугольник 17"/>
          <p:cNvSpPr/>
          <p:nvPr/>
        </p:nvSpPr>
        <p:spPr>
          <a:xfrm>
            <a:off x="563862" y="3857628"/>
            <a:ext cx="4104456" cy="1284688"/>
          </a:xfrm>
          <a:prstGeom prst="roundRect">
            <a:avLst/>
          </a:prstGeom>
          <a:solidFill>
            <a:schemeClr val="accent6"/>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ru-RU" dirty="0">
                <a:solidFill>
                  <a:schemeClr val="tx1"/>
                </a:solidFill>
                <a:latin typeface="Arial" panose="020B0604020202020204" pitchFamily="34" charset="0"/>
                <a:cs typeface="Arial" panose="020B0604020202020204" pitchFamily="34" charset="0"/>
              </a:rPr>
              <a:t>а) медицинское изделие и (или) принадлежности к медицинскому изделию, контактирующие с поверхностью тела человека;</a:t>
            </a:r>
          </a:p>
        </p:txBody>
      </p:sp>
      <p:sp>
        <p:nvSpPr>
          <p:cNvPr id="19" name="Скругленный прямоугольник 18"/>
          <p:cNvSpPr/>
          <p:nvPr/>
        </p:nvSpPr>
        <p:spPr>
          <a:xfrm>
            <a:off x="4929190" y="3857628"/>
            <a:ext cx="3848521" cy="1284688"/>
          </a:xfrm>
          <a:prstGeom prst="roundRect">
            <a:avLst/>
          </a:prstGeom>
          <a:solidFill>
            <a:schemeClr val="accent6"/>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ru-RU" dirty="0">
                <a:solidFill>
                  <a:schemeClr val="tx1"/>
                </a:solidFill>
                <a:latin typeface="Arial" panose="020B0604020202020204" pitchFamily="34" charset="0"/>
                <a:cs typeface="Arial" panose="020B0604020202020204" pitchFamily="34" charset="0"/>
              </a:rPr>
              <a:t>б) медицинское изделие, временно вводимое в организм человека извне;</a:t>
            </a:r>
          </a:p>
        </p:txBody>
      </p:sp>
      <p:sp>
        <p:nvSpPr>
          <p:cNvPr id="20" name="Скругленный прямоугольник 19"/>
          <p:cNvSpPr/>
          <p:nvPr/>
        </p:nvSpPr>
        <p:spPr>
          <a:xfrm>
            <a:off x="2498622" y="5358340"/>
            <a:ext cx="4555418" cy="1091576"/>
          </a:xfrm>
          <a:prstGeom prst="roundRect">
            <a:avLst/>
          </a:prstGeom>
          <a:solidFill>
            <a:schemeClr val="accent6"/>
          </a:solidFill>
          <a:effectLst>
            <a:outerShdw blurRad="50800" dist="38100" dir="18900000" algn="b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lvl="1" algn="ctr"/>
            <a:r>
              <a:rPr lang="ru-RU" dirty="0">
                <a:solidFill>
                  <a:schemeClr val="tx1"/>
                </a:solidFill>
                <a:latin typeface="Arial" panose="020B0604020202020204" pitchFamily="34" charset="0"/>
                <a:cs typeface="Arial" panose="020B0604020202020204" pitchFamily="34" charset="0"/>
              </a:rPr>
              <a:t>в) медицинское изделие, имплантируемое в организм человека</a:t>
            </a:r>
          </a:p>
        </p:txBody>
      </p:sp>
    </p:spTree>
    <p:extLst>
      <p:ext uri="{BB962C8B-B14F-4D97-AF65-F5344CB8AC3E}">
        <p14:creationId xmlns:p14="http://schemas.microsoft.com/office/powerpoint/2010/main" val="301516388"/>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00034" y="1285860"/>
            <a:ext cx="8286808" cy="3143272"/>
          </a:xfrm>
        </p:spPr>
        <p:txBody>
          <a:bodyPr>
            <a:normAutofit lnSpcReduction="10000"/>
          </a:bodyPr>
          <a:lstStyle/>
          <a:p>
            <a:pPr algn="just"/>
            <a:r>
              <a:rPr lang="ru-RU" sz="1800" b="1" dirty="0">
                <a:solidFill>
                  <a:schemeClr val="tx1"/>
                </a:solidFill>
                <a:latin typeface="Arial" panose="020B0604020202020204" pitchFamily="34" charset="0"/>
                <a:cs typeface="Arial" panose="020B0604020202020204" pitchFamily="34" charset="0"/>
              </a:rPr>
              <a:t>Медицинские изделия по виду контакта с организмом человека подразделяют на несколько </a:t>
            </a:r>
            <a:r>
              <a:rPr lang="ru-RU" sz="1800" b="1" dirty="0" smtClean="0">
                <a:solidFill>
                  <a:schemeClr val="tx1"/>
                </a:solidFill>
                <a:latin typeface="Arial" panose="020B0604020202020204" pitchFamily="34" charset="0"/>
                <a:cs typeface="Arial" panose="020B0604020202020204" pitchFamily="34" charset="0"/>
              </a:rPr>
              <a:t>групп.</a:t>
            </a:r>
          </a:p>
          <a:p>
            <a:pPr algn="just"/>
            <a:endParaRPr lang="ru-RU" sz="1800" b="1" dirty="0" smtClean="0">
              <a:solidFill>
                <a:schemeClr val="tx1"/>
              </a:solidFill>
              <a:latin typeface="Arial" panose="020B0604020202020204" pitchFamily="34" charset="0"/>
              <a:cs typeface="Arial" panose="020B0604020202020204" pitchFamily="34" charset="0"/>
            </a:endParaRPr>
          </a:p>
          <a:p>
            <a:pPr algn="just"/>
            <a:r>
              <a:rPr lang="ru-RU" sz="1800" b="1" u="sng" dirty="0" smtClean="0">
                <a:solidFill>
                  <a:schemeClr val="tx1"/>
                </a:solidFill>
                <a:latin typeface="Arial" panose="020B0604020202020204" pitchFamily="34" charset="0"/>
                <a:cs typeface="Arial" panose="020B0604020202020204" pitchFamily="34" charset="0"/>
              </a:rPr>
              <a:t>Изделия</a:t>
            </a:r>
            <a:r>
              <a:rPr lang="ru-RU" sz="1800" b="1" u="sng" dirty="0">
                <a:solidFill>
                  <a:schemeClr val="tx1"/>
                </a:solidFill>
                <a:latin typeface="Arial" panose="020B0604020202020204" pitchFamily="34" charset="0"/>
                <a:cs typeface="Arial" panose="020B0604020202020204" pitchFamily="34" charset="0"/>
              </a:rPr>
              <a:t>, контактирующие непосредственно или опосредованно</a:t>
            </a:r>
            <a:r>
              <a:rPr lang="ru-RU" sz="1800" b="1" dirty="0" smtClean="0">
                <a:solidFill>
                  <a:schemeClr val="tx1"/>
                </a:solidFill>
                <a:latin typeface="Arial" panose="020B0604020202020204" pitchFamily="34" charset="0"/>
                <a:cs typeface="Arial" panose="020B0604020202020204" pitchFamily="34" charset="0"/>
              </a:rPr>
              <a:t>:</a:t>
            </a:r>
          </a:p>
          <a:p>
            <a:pPr>
              <a:buClr>
                <a:srgbClr val="385D8A"/>
              </a:buClr>
              <a:buFont typeface="Wingdings" pitchFamily="2" charset="2"/>
              <a:buChar char="Ø"/>
            </a:pPr>
            <a:r>
              <a:rPr lang="ru-RU" sz="1800" b="1" dirty="0" smtClean="0">
                <a:solidFill>
                  <a:schemeClr val="tx1"/>
                </a:solidFill>
                <a:latin typeface="Arial" panose="020B0604020202020204" pitchFamily="34" charset="0"/>
                <a:cs typeface="Arial" panose="020B0604020202020204" pitchFamily="34" charset="0"/>
              </a:rPr>
              <a:t>с </a:t>
            </a:r>
            <a:r>
              <a:rPr lang="ru-RU" sz="1800" b="1" dirty="0">
                <a:solidFill>
                  <a:schemeClr val="tx1"/>
                </a:solidFill>
                <a:latin typeface="Arial" panose="020B0604020202020204" pitchFamily="34" charset="0"/>
                <a:cs typeface="Arial" panose="020B0604020202020204" pitchFamily="34" charset="0"/>
              </a:rPr>
              <a:t>внутренней средой </a:t>
            </a:r>
            <a:r>
              <a:rPr lang="ru-RU" sz="1800" b="1" dirty="0" smtClean="0">
                <a:solidFill>
                  <a:schemeClr val="tx1"/>
                </a:solidFill>
                <a:latin typeface="Arial" panose="020B0604020202020204" pitchFamily="34" charset="0"/>
                <a:cs typeface="Arial" panose="020B0604020202020204" pitchFamily="34" charset="0"/>
              </a:rPr>
              <a:t>организма</a:t>
            </a:r>
          </a:p>
          <a:p>
            <a:pPr>
              <a:buClr>
                <a:srgbClr val="385D8A"/>
              </a:buClr>
              <a:buFont typeface="Wingdings" pitchFamily="2" charset="2"/>
              <a:buChar char="Ø"/>
            </a:pPr>
            <a:r>
              <a:rPr lang="ru-RU" sz="1800" b="1" dirty="0" smtClean="0">
                <a:solidFill>
                  <a:schemeClr val="tx1"/>
                </a:solidFill>
                <a:latin typeface="Arial" panose="020B0604020202020204" pitchFamily="34" charset="0"/>
                <a:cs typeface="Arial" panose="020B0604020202020204" pitchFamily="34" charset="0"/>
              </a:rPr>
              <a:t>с </a:t>
            </a:r>
            <a:r>
              <a:rPr lang="ru-RU" sz="1800" b="1" dirty="0">
                <a:solidFill>
                  <a:schemeClr val="tx1"/>
                </a:solidFill>
                <a:latin typeface="Arial" panose="020B0604020202020204" pitchFamily="34" charset="0"/>
                <a:cs typeface="Arial" panose="020B0604020202020204" pitchFamily="34" charset="0"/>
              </a:rPr>
              <a:t>кровью и </a:t>
            </a:r>
            <a:r>
              <a:rPr lang="ru-RU" sz="1800" b="1" dirty="0" smtClean="0">
                <a:solidFill>
                  <a:schemeClr val="tx1"/>
                </a:solidFill>
                <a:latin typeface="Arial" panose="020B0604020202020204" pitchFamily="34" charset="0"/>
                <a:cs typeface="Arial" panose="020B0604020202020204" pitchFamily="34" charset="0"/>
              </a:rPr>
              <a:t>лимфой</a:t>
            </a:r>
          </a:p>
          <a:p>
            <a:pPr>
              <a:buClr>
                <a:srgbClr val="385D8A"/>
              </a:buClr>
              <a:buFont typeface="Wingdings" pitchFamily="2" charset="2"/>
              <a:buChar char="Ø"/>
            </a:pPr>
            <a:r>
              <a:rPr lang="ru-RU" sz="1800" b="1" dirty="0" smtClean="0">
                <a:solidFill>
                  <a:schemeClr val="tx1"/>
                </a:solidFill>
                <a:latin typeface="Arial" panose="020B0604020202020204" pitchFamily="34" charset="0"/>
                <a:cs typeface="Arial" panose="020B0604020202020204" pitchFamily="34" charset="0"/>
              </a:rPr>
              <a:t>с </a:t>
            </a:r>
            <a:r>
              <a:rPr lang="ru-RU" sz="1800" b="1" dirty="0">
                <a:solidFill>
                  <a:schemeClr val="tx1"/>
                </a:solidFill>
                <a:latin typeface="Arial" panose="020B0604020202020204" pitchFamily="34" charset="0"/>
                <a:cs typeface="Arial" panose="020B0604020202020204" pitchFamily="34" charset="0"/>
              </a:rPr>
              <a:t>раневой </a:t>
            </a:r>
            <a:r>
              <a:rPr lang="ru-RU" sz="1800" b="1" dirty="0" smtClean="0">
                <a:solidFill>
                  <a:schemeClr val="tx1"/>
                </a:solidFill>
                <a:latin typeface="Arial" panose="020B0604020202020204" pitchFamily="34" charset="0"/>
                <a:cs typeface="Arial" panose="020B0604020202020204" pitchFamily="34" charset="0"/>
              </a:rPr>
              <a:t>поверхностью</a:t>
            </a:r>
          </a:p>
          <a:p>
            <a:pPr>
              <a:buClr>
                <a:srgbClr val="385D8A"/>
              </a:buClr>
              <a:buFont typeface="Wingdings" pitchFamily="2" charset="2"/>
              <a:buChar char="Ø"/>
            </a:pPr>
            <a:r>
              <a:rPr lang="ru-RU" sz="1800" b="1" dirty="0" smtClean="0">
                <a:solidFill>
                  <a:schemeClr val="tx1"/>
                </a:solidFill>
                <a:latin typeface="Arial" panose="020B0604020202020204" pitchFamily="34" charset="0"/>
                <a:cs typeface="Arial" panose="020B0604020202020204" pitchFamily="34" charset="0"/>
              </a:rPr>
              <a:t>со </a:t>
            </a:r>
            <a:r>
              <a:rPr lang="ru-RU" sz="1800" b="1" dirty="0">
                <a:solidFill>
                  <a:schemeClr val="tx1"/>
                </a:solidFill>
                <a:latin typeface="Arial" panose="020B0604020202020204" pitchFamily="34" charset="0"/>
                <a:cs typeface="Arial" panose="020B0604020202020204" pitchFamily="34" charset="0"/>
              </a:rPr>
              <a:t>слизистыми </a:t>
            </a:r>
            <a:r>
              <a:rPr lang="ru-RU" sz="1800" b="1" dirty="0" smtClean="0">
                <a:solidFill>
                  <a:schemeClr val="tx1"/>
                </a:solidFill>
                <a:latin typeface="Arial" panose="020B0604020202020204" pitchFamily="34" charset="0"/>
                <a:cs typeface="Arial" panose="020B0604020202020204" pitchFamily="34" charset="0"/>
              </a:rPr>
              <a:t>оболочками</a:t>
            </a:r>
          </a:p>
          <a:p>
            <a:pPr>
              <a:buClr>
                <a:srgbClr val="385D8A"/>
              </a:buClr>
              <a:buFont typeface="Wingdings" pitchFamily="2" charset="2"/>
              <a:buChar char="Ø"/>
            </a:pPr>
            <a:r>
              <a:rPr lang="ru-RU" sz="1800" b="1" dirty="0" smtClean="0">
                <a:solidFill>
                  <a:schemeClr val="tx1"/>
                </a:solidFill>
                <a:latin typeface="Arial" panose="020B0604020202020204" pitchFamily="34" charset="0"/>
                <a:cs typeface="Arial" panose="020B0604020202020204" pitchFamily="34" charset="0"/>
              </a:rPr>
              <a:t>с кожей</a:t>
            </a:r>
            <a:r>
              <a:rPr lang="ru-RU" dirty="0">
                <a:solidFill>
                  <a:schemeClr val="tx1"/>
                </a:solidFill>
                <a:latin typeface="Arial" pitchFamily="34" charset="0"/>
                <a:ea typeface="Times New Roman"/>
                <a:cs typeface="Arial" pitchFamily="34" charset="0"/>
              </a:rPr>
              <a:t/>
            </a:r>
            <a:br>
              <a:rPr lang="ru-RU" dirty="0">
                <a:solidFill>
                  <a:schemeClr val="tx1"/>
                </a:solidFill>
                <a:latin typeface="Arial" pitchFamily="34" charset="0"/>
                <a:ea typeface="Times New Roman"/>
                <a:cs typeface="Arial" pitchFamily="34" charset="0"/>
              </a:rPr>
            </a:br>
            <a:endParaRPr lang="ru-RU" dirty="0">
              <a:solidFill>
                <a:schemeClr val="tx1"/>
              </a:solidFill>
              <a:latin typeface="Arial" pitchFamily="34" charset="0"/>
              <a:cs typeface="Arial" pitchFamily="34" charset="0"/>
            </a:endParaRPr>
          </a:p>
        </p:txBody>
      </p:sp>
      <p:sp>
        <p:nvSpPr>
          <p:cNvPr id="3" name="Заголовок 2"/>
          <p:cNvSpPr>
            <a:spLocks noGrp="1"/>
          </p:cNvSpPr>
          <p:nvPr>
            <p:ph type="title"/>
          </p:nvPr>
        </p:nvSpPr>
        <p:spPr>
          <a:xfrm>
            <a:off x="457200" y="44624"/>
            <a:ext cx="8686800" cy="1026922"/>
          </a:xfrm>
        </p:spPr>
        <p:txBody>
          <a:bodyPr>
            <a:normAutofit/>
          </a:bodyPr>
          <a:lstStyle/>
          <a:p>
            <a:r>
              <a:rPr lang="ru-RU" sz="2000" b="1" dirty="0" smtClean="0">
                <a:solidFill>
                  <a:srgbClr val="002060"/>
                </a:solidFill>
                <a:latin typeface="Arial" pitchFamily="34" charset="0"/>
                <a:cs typeface="Arial" pitchFamily="34" charset="0"/>
              </a:rPr>
              <a:t>Медицинские изделия, в отношении которых проводятся токсикологические исследования (ГОСТ </a:t>
            </a:r>
            <a:r>
              <a:rPr lang="ru-RU" sz="2000" b="1" dirty="0">
                <a:solidFill>
                  <a:srgbClr val="002060"/>
                </a:solidFill>
                <a:latin typeface="Arial" pitchFamily="34" charset="0"/>
                <a:cs typeface="Arial" pitchFamily="34" charset="0"/>
              </a:rPr>
              <a:t>31214-2003)</a:t>
            </a:r>
          </a:p>
        </p:txBody>
      </p:sp>
      <p:sp>
        <p:nvSpPr>
          <p:cNvPr id="4" name="Номер слайда 3"/>
          <p:cNvSpPr>
            <a:spLocks noGrp="1"/>
          </p:cNvSpPr>
          <p:nvPr>
            <p:ph type="sldNum" sz="quarter" idx="11"/>
          </p:nvPr>
        </p:nvSpPr>
        <p:spPr/>
        <p:txBody>
          <a:bodyPr/>
          <a:lstStyle/>
          <a:p>
            <a:fld id="{725C68B6-61C2-468F-89AB-4B9F7531AA68}" type="slidenum">
              <a:rPr lang="ru-RU" smtClean="0"/>
              <a:pPr/>
              <a:t>82</a:t>
            </a:fld>
            <a:endParaRPr lang="ru-RU"/>
          </a:p>
        </p:txBody>
      </p:sp>
      <p:sp>
        <p:nvSpPr>
          <p:cNvPr id="5" name="Прямоугольник 4"/>
          <p:cNvSpPr/>
          <p:nvPr/>
        </p:nvSpPr>
        <p:spPr>
          <a:xfrm>
            <a:off x="428596" y="4286256"/>
            <a:ext cx="8429684" cy="1865126"/>
          </a:xfrm>
          <a:prstGeom prst="rect">
            <a:avLst/>
          </a:prstGeom>
        </p:spPr>
        <p:txBody>
          <a:bodyPr wrap="square">
            <a:spAutoFit/>
          </a:bodyPr>
          <a:lstStyle/>
          <a:p>
            <a:pPr algn="just" defTabSz="457200">
              <a:spcBef>
                <a:spcPct val="20000"/>
              </a:spcBef>
            </a:pPr>
            <a:r>
              <a:rPr lang="ru-RU" b="1" dirty="0" smtClean="0">
                <a:latin typeface="Arial" panose="020B0604020202020204" pitchFamily="34" charset="0"/>
                <a:cs typeface="Arial" panose="020B0604020202020204" pitchFamily="34" charset="0"/>
              </a:rPr>
              <a:t>Медицинские изделия </a:t>
            </a:r>
            <a:r>
              <a:rPr lang="ru-RU" b="1" u="sng" dirty="0" smtClean="0">
                <a:latin typeface="Arial" panose="020B0604020202020204" pitchFamily="34" charset="0"/>
                <a:cs typeface="Arial" panose="020B0604020202020204" pitchFamily="34" charset="0"/>
              </a:rPr>
              <a:t>в зависимости от длительности контакта </a:t>
            </a:r>
            <a:r>
              <a:rPr lang="ru-RU" b="1" dirty="0" smtClean="0">
                <a:latin typeface="Arial" panose="020B0604020202020204" pitchFamily="34" charset="0"/>
                <a:cs typeface="Arial" panose="020B0604020202020204" pitchFamily="34" charset="0"/>
              </a:rPr>
              <a:t>с организмом человека подразделяют на:</a:t>
            </a:r>
          </a:p>
          <a:p>
            <a:pPr algn="just" defTabSz="457200">
              <a:spcBef>
                <a:spcPct val="20000"/>
              </a:spcBef>
              <a:buClr>
                <a:srgbClr val="385D8A"/>
              </a:buClr>
              <a:buFont typeface="Wingdings" pitchFamily="2" charset="2"/>
              <a:buChar char="Ø"/>
            </a:pPr>
            <a:r>
              <a:rPr lang="ru-RU" b="1" dirty="0" smtClean="0">
                <a:latin typeface="Arial" panose="020B0604020202020204" pitchFamily="34" charset="0"/>
                <a:cs typeface="Arial" panose="020B0604020202020204" pitchFamily="34" charset="0"/>
              </a:rPr>
              <a:t>изделия, постоянно (пожизненно) или длительно (более суток) контактирующие с организмом</a:t>
            </a:r>
          </a:p>
          <a:p>
            <a:pPr algn="just" defTabSz="457200">
              <a:spcBef>
                <a:spcPct val="20000"/>
              </a:spcBef>
              <a:buClr>
                <a:srgbClr val="385D8A"/>
              </a:buClr>
              <a:buFont typeface="Wingdings" pitchFamily="2" charset="2"/>
              <a:buChar char="Ø"/>
            </a:pPr>
            <a:r>
              <a:rPr lang="ru-RU" b="1" dirty="0" smtClean="0">
                <a:latin typeface="Arial" panose="020B0604020202020204" pitchFamily="34" charset="0"/>
                <a:cs typeface="Arial" panose="020B0604020202020204" pitchFamily="34" charset="0"/>
              </a:rPr>
              <a:t>изделия, кратковременно контактирующие с организмом человека (до суток).</a:t>
            </a:r>
          </a:p>
        </p:txBody>
      </p:sp>
    </p:spTree>
    <p:extLst>
      <p:ext uri="{BB962C8B-B14F-4D97-AF65-F5344CB8AC3E}">
        <p14:creationId xmlns:p14="http://schemas.microsoft.com/office/powerpoint/2010/main" val="3970229590"/>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251520" y="1412776"/>
            <a:ext cx="8640960" cy="4176464"/>
          </a:xfrm>
        </p:spPr>
        <p:txBody>
          <a:bodyPr>
            <a:normAutofit/>
          </a:bodyPr>
          <a:lstStyle/>
          <a:p>
            <a:pPr algn="just">
              <a:spcBef>
                <a:spcPts val="0"/>
              </a:spcBef>
            </a:pPr>
            <a:r>
              <a:rPr lang="ru-RU" dirty="0">
                <a:solidFill>
                  <a:srgbClr val="000000"/>
                </a:solidFill>
                <a:latin typeface="Arial" panose="020B0604020202020204" pitchFamily="34" charset="0"/>
                <a:cs typeface="Arial" panose="020B0604020202020204" pitchFamily="34" charset="0"/>
              </a:rPr>
              <a:t>Программа токсикологических исследований составляется испытательной организацией </a:t>
            </a:r>
            <a:r>
              <a:rPr lang="ru-RU" u="sng"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совместно с заявителем</a:t>
            </a:r>
            <a:r>
              <a:rPr lang="ru-RU" dirty="0">
                <a:solidFill>
                  <a:srgbClr val="00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a:solidFill>
                  <a:srgbClr val="000000"/>
                </a:solidFill>
                <a:latin typeface="Arial" panose="020B0604020202020204" pitchFamily="34" charset="0"/>
                <a:cs typeface="Arial" panose="020B0604020202020204" pitchFamily="34" charset="0"/>
              </a:rPr>
              <a:t>и утверждается руководителем испытательной организации, проводящей токсикологические исследования </a:t>
            </a:r>
            <a:r>
              <a:rPr lang="ru-RU" dirty="0" smtClean="0">
                <a:solidFill>
                  <a:srgbClr val="000000"/>
                </a:solidFill>
                <a:latin typeface="Arial" panose="020B0604020202020204" pitchFamily="34" charset="0"/>
                <a:cs typeface="Arial" panose="020B0604020202020204" pitchFamily="34" charset="0"/>
              </a:rPr>
              <a:t>(Приказ Минздрава №2н)</a:t>
            </a:r>
          </a:p>
          <a:p>
            <a:pPr algn="just"/>
            <a:endParaRPr lang="ru-RU" dirty="0" smtClean="0">
              <a:solidFill>
                <a:srgbClr val="000000"/>
              </a:solidFill>
              <a:latin typeface="Arial" panose="020B0604020202020204" pitchFamily="34" charset="0"/>
              <a:cs typeface="Arial" panose="020B0604020202020204" pitchFamily="34" charset="0"/>
            </a:endParaRPr>
          </a:p>
          <a:p>
            <a:pPr algn="just"/>
            <a:r>
              <a:rPr lang="ru-RU" dirty="0" smtClean="0">
                <a:solidFill>
                  <a:schemeClr val="tx1"/>
                </a:solidFill>
                <a:latin typeface="Arial" panose="020B0604020202020204" pitchFamily="34" charset="0"/>
                <a:ea typeface="Times New Roman"/>
                <a:cs typeface="Arial" panose="020B0604020202020204" pitchFamily="34" charset="0"/>
              </a:rPr>
              <a:t>Программу </a:t>
            </a:r>
            <a:r>
              <a:rPr lang="ru-RU" dirty="0">
                <a:solidFill>
                  <a:schemeClr val="tx1"/>
                </a:solidFill>
                <a:latin typeface="Arial" panose="020B0604020202020204" pitchFamily="34" charset="0"/>
                <a:ea typeface="Times New Roman"/>
                <a:cs typeface="Arial" panose="020B0604020202020204" pitchFamily="34" charset="0"/>
              </a:rPr>
              <a:t>испытаний медицинских изделий (материалов) составляют специалисты, проводящие испытания; программа определяется характером и продолжительностью контакта изделия с организмом человека, химической природой материалов, технологией изготовления изделий, способом стерилизации </a:t>
            </a:r>
            <a:r>
              <a:rPr lang="ru-RU" dirty="0" smtClean="0">
                <a:solidFill>
                  <a:schemeClr val="tx1"/>
                </a:solidFill>
                <a:latin typeface="Arial" panose="020B0604020202020204" pitchFamily="34" charset="0"/>
                <a:ea typeface="Times New Roman"/>
                <a:cs typeface="Arial" panose="020B0604020202020204" pitchFamily="34" charset="0"/>
              </a:rPr>
              <a:t>изделия (</a:t>
            </a:r>
            <a:r>
              <a:rPr lang="ru-RU" dirty="0">
                <a:solidFill>
                  <a:prstClr val="black"/>
                </a:solidFill>
                <a:latin typeface="Arial" panose="020B0604020202020204" pitchFamily="34" charset="0"/>
                <a:ea typeface="Times New Roman"/>
                <a:cs typeface="Arial" panose="020B0604020202020204" pitchFamily="34" charset="0"/>
              </a:rPr>
              <a:t>ГОСТ </a:t>
            </a:r>
            <a:r>
              <a:rPr lang="ru-RU" dirty="0" smtClean="0">
                <a:solidFill>
                  <a:prstClr val="black"/>
                </a:solidFill>
                <a:latin typeface="Arial" panose="020B0604020202020204" pitchFamily="34" charset="0"/>
                <a:ea typeface="Times New Roman"/>
                <a:cs typeface="Arial" panose="020B0604020202020204" pitchFamily="34" charset="0"/>
              </a:rPr>
              <a:t>31214-2003)</a:t>
            </a:r>
            <a:endParaRPr lang="ru-RU"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683568" y="116632"/>
            <a:ext cx="8460432" cy="936104"/>
          </a:xfrm>
        </p:spPr>
        <p:txBody>
          <a:bodyPr>
            <a:normAutofit/>
          </a:bodyPr>
          <a:lstStyle/>
          <a:p>
            <a:pPr>
              <a:spcBef>
                <a:spcPct val="20000"/>
              </a:spcBef>
              <a:defRPr/>
            </a:pPr>
            <a:r>
              <a:rPr lang="ru-RU" sz="2000" b="1" dirty="0" smtClean="0">
                <a:solidFill>
                  <a:srgbClr val="002060"/>
                </a:solidFill>
                <a:latin typeface="Arial" pitchFamily="34" charset="0"/>
                <a:ea typeface="+mn-ea"/>
                <a:cs typeface="Arial" pitchFamily="34" charset="0"/>
              </a:rPr>
              <a:t>Программа испытаний токсикологических испытаний медицинских изделий</a:t>
            </a:r>
            <a:endParaRPr lang="ru-RU" sz="2000" b="1" dirty="0">
              <a:solidFill>
                <a:srgbClr val="002060"/>
              </a:solidFill>
              <a:latin typeface="Arial" pitchFamily="34" charset="0"/>
              <a:ea typeface="+mn-ea"/>
              <a:cs typeface="Arial"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83</a:t>
            </a:fld>
            <a:endParaRPr lang="ru-RU"/>
          </a:p>
        </p:txBody>
      </p:sp>
    </p:spTree>
    <p:extLst>
      <p:ext uri="{BB962C8B-B14F-4D97-AF65-F5344CB8AC3E}">
        <p14:creationId xmlns:p14="http://schemas.microsoft.com/office/powerpoint/2010/main" val="162034621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33872" y="1285860"/>
            <a:ext cx="8352928" cy="5445328"/>
          </a:xfrm>
        </p:spPr>
        <p:txBody>
          <a:bodyPr>
            <a:noAutofit/>
          </a:bodyPr>
          <a:lstStyle/>
          <a:p>
            <a:pPr algn="just"/>
            <a:r>
              <a:rPr lang="ru-RU" sz="1800" dirty="0">
                <a:solidFill>
                  <a:schemeClr val="tx1"/>
                </a:solidFill>
                <a:latin typeface="Arial" panose="020B0604020202020204" pitchFamily="34" charset="0"/>
                <a:cs typeface="Arial" panose="020B0604020202020204" pitchFamily="34" charset="0"/>
              </a:rPr>
              <a:t>Соблюдение положений стандартов серии ISO 10993 "Оценка биологического действия медицинских изделий" позволит обеспечить системный подход к исследованию биологического действия медицинских изделий</a:t>
            </a:r>
            <a:r>
              <a:rPr lang="ru-RU" sz="1800" dirty="0" smtClean="0">
                <a:solidFill>
                  <a:schemeClr val="tx1"/>
                </a:solidFill>
                <a:latin typeface="Arial" panose="020B0604020202020204" pitchFamily="34" charset="0"/>
                <a:cs typeface="Arial" panose="020B0604020202020204" pitchFamily="34" charset="0"/>
              </a:rPr>
              <a:t>.</a:t>
            </a:r>
          </a:p>
          <a:p>
            <a:pPr algn="just"/>
            <a:endParaRPr lang="ru-RU" sz="1800" dirty="0" smtClean="0">
              <a:solidFill>
                <a:schemeClr val="tx1"/>
              </a:solidFill>
              <a:latin typeface="Arial" panose="020B0604020202020204" pitchFamily="34" charset="0"/>
              <a:cs typeface="Arial" panose="020B0604020202020204" pitchFamily="34" charset="0"/>
            </a:endParaRPr>
          </a:p>
          <a:p>
            <a:pPr algn="just"/>
            <a:r>
              <a:rPr lang="ru-RU" sz="1800" dirty="0" smtClean="0">
                <a:solidFill>
                  <a:schemeClr val="tx1"/>
                </a:solidFill>
                <a:latin typeface="Arial" panose="020B0604020202020204" pitchFamily="34" charset="0"/>
                <a:cs typeface="Arial" panose="020B0604020202020204" pitchFamily="34" charset="0"/>
              </a:rPr>
              <a:t>Целью </a:t>
            </a:r>
            <a:r>
              <a:rPr lang="ru-RU" sz="1800" dirty="0">
                <a:solidFill>
                  <a:schemeClr val="tx1"/>
                </a:solidFill>
                <a:latin typeface="Arial" panose="020B0604020202020204" pitchFamily="34" charset="0"/>
                <a:cs typeface="Arial" panose="020B0604020202020204" pitchFamily="34" charset="0"/>
              </a:rPr>
              <a:t>этих стандартов не является безусловное закрепление единообразных методов исследований и испытаний за группами однородных медицинских изделий в соответствии с принятой классификацией их по виду и длительности контакта с организмом человека. Поэтому планирование и проведение исследований и испытаний должны осуществлять специалисты, имеющие соответствующую подготовку и опыт в области санитарно-химической, токсикологической и биологической оценок медицинских изделий</a:t>
            </a:r>
            <a:r>
              <a:rPr lang="ru-RU" sz="1800" dirty="0" smtClean="0">
                <a:solidFill>
                  <a:schemeClr val="tx1"/>
                </a:solidFill>
                <a:latin typeface="Arial" panose="020B0604020202020204" pitchFamily="34" charset="0"/>
                <a:cs typeface="Arial" panose="020B0604020202020204" pitchFamily="34" charset="0"/>
              </a:rPr>
              <a:t>.</a:t>
            </a:r>
          </a:p>
          <a:p>
            <a:pPr algn="just"/>
            <a:r>
              <a:rPr lang="ru-RU" sz="1800" dirty="0">
                <a:solidFill>
                  <a:schemeClr val="tx1"/>
                </a:solidFill>
                <a:latin typeface="Arial" panose="020B0604020202020204" pitchFamily="34" charset="0"/>
                <a:cs typeface="Arial" panose="020B0604020202020204" pitchFamily="34" charset="0"/>
              </a:rPr>
              <a:t/>
            </a:r>
            <a:br>
              <a:rPr lang="ru-RU" sz="1800" dirty="0">
                <a:solidFill>
                  <a:schemeClr val="tx1"/>
                </a:solidFill>
                <a:latin typeface="Arial" panose="020B0604020202020204" pitchFamily="34" charset="0"/>
                <a:cs typeface="Arial" panose="020B0604020202020204" pitchFamily="34" charset="0"/>
              </a:rPr>
            </a:br>
            <a:r>
              <a:rPr lang="ru-RU" sz="1800" dirty="0">
                <a:solidFill>
                  <a:schemeClr val="tx1"/>
                </a:solidFill>
                <a:latin typeface="Arial" panose="020B0604020202020204" pitchFamily="34" charset="0"/>
                <a:cs typeface="Arial" panose="020B0604020202020204" pitchFamily="34" charset="0"/>
              </a:rPr>
              <a:t>Стандарты серии ISO 10993 являются руководящими документами для прогнозирования и исследования биологического действия медицинских изделий на стадии выбора материалов, предназначенных для их изготовления, а также для исследований готовых изделий.</a:t>
            </a:r>
            <a:br>
              <a:rPr lang="ru-RU" sz="1800" dirty="0">
                <a:solidFill>
                  <a:schemeClr val="tx1"/>
                </a:solidFill>
                <a:latin typeface="Arial" panose="020B0604020202020204" pitchFamily="34" charset="0"/>
                <a:cs typeface="Arial" panose="020B0604020202020204" pitchFamily="34" charset="0"/>
              </a:rPr>
            </a:br>
            <a:endParaRPr lang="ru-RU" sz="1800" dirty="0">
              <a:solidFill>
                <a:schemeClr val="tx1"/>
              </a:solidFill>
              <a:latin typeface="Arial" panose="020B0604020202020204" pitchFamily="34" charset="0"/>
              <a:cs typeface="Arial" panose="020B0604020202020204" pitchFamily="34" charset="0"/>
            </a:endParaRPr>
          </a:p>
        </p:txBody>
      </p:sp>
      <p:sp>
        <p:nvSpPr>
          <p:cNvPr id="3" name="Заголовок 2"/>
          <p:cNvSpPr>
            <a:spLocks noGrp="1"/>
          </p:cNvSpPr>
          <p:nvPr>
            <p:ph type="title"/>
          </p:nvPr>
        </p:nvSpPr>
        <p:spPr>
          <a:xfrm>
            <a:off x="714348" y="142852"/>
            <a:ext cx="8429652" cy="928694"/>
          </a:xfrm>
        </p:spPr>
        <p:txBody>
          <a:bodyPr>
            <a:noAutofit/>
          </a:bodyPr>
          <a:lstStyle/>
          <a:p>
            <a:pPr>
              <a:spcBef>
                <a:spcPct val="20000"/>
              </a:spcBef>
              <a:defRPr/>
            </a:pPr>
            <a:r>
              <a:rPr lang="ru-RU" sz="2000" b="1" dirty="0" smtClean="0">
                <a:solidFill>
                  <a:srgbClr val="002060"/>
                </a:solidFill>
                <a:latin typeface="Arial" pitchFamily="34" charset="0"/>
                <a:ea typeface="+mn-ea"/>
                <a:cs typeface="Arial" pitchFamily="34" charset="0"/>
              </a:rPr>
              <a:t>Межгосударственный стандарт</a:t>
            </a:r>
            <a:br>
              <a:rPr lang="ru-RU" sz="2000" b="1" dirty="0" smtClean="0">
                <a:solidFill>
                  <a:srgbClr val="002060"/>
                </a:solidFill>
                <a:latin typeface="Arial" pitchFamily="34" charset="0"/>
                <a:ea typeface="+mn-ea"/>
                <a:cs typeface="Arial" pitchFamily="34" charset="0"/>
              </a:rPr>
            </a:br>
            <a:r>
              <a:rPr lang="ru-RU" sz="2000" b="1" dirty="0" smtClean="0">
                <a:solidFill>
                  <a:srgbClr val="002060"/>
                </a:solidFill>
                <a:latin typeface="Arial" pitchFamily="34" charset="0"/>
                <a:ea typeface="+mn-ea"/>
                <a:cs typeface="Arial" pitchFamily="34" charset="0"/>
              </a:rPr>
              <a:t>изделия медицинские. Оценка биологического действия медицинских изделий</a:t>
            </a:r>
            <a:endParaRPr lang="ru-RU" sz="2000" b="1" dirty="0">
              <a:solidFill>
                <a:srgbClr val="002060"/>
              </a:solidFill>
              <a:latin typeface="Arial" pitchFamily="34" charset="0"/>
              <a:ea typeface="+mn-ea"/>
              <a:cs typeface="Arial" pitchFamily="34"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84</a:t>
            </a:fld>
            <a:endParaRPr lang="ru-RU"/>
          </a:p>
        </p:txBody>
      </p:sp>
    </p:spTree>
    <p:extLst>
      <p:ext uri="{BB962C8B-B14F-4D97-AF65-F5344CB8AC3E}">
        <p14:creationId xmlns:p14="http://schemas.microsoft.com/office/powerpoint/2010/main" val="307474427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1600" y="188640"/>
            <a:ext cx="7886700" cy="768893"/>
          </a:xfrm>
        </p:spPr>
        <p:txBody>
          <a:bodyPr>
            <a:noAutofit/>
          </a:bodyPr>
          <a:lstStyle/>
          <a:p>
            <a:pPr>
              <a:spcBef>
                <a:spcPct val="20000"/>
              </a:spcBef>
              <a:defRPr/>
            </a:pPr>
            <a:r>
              <a:rPr lang="ru-RU" sz="2400" b="1" dirty="0">
                <a:solidFill>
                  <a:srgbClr val="002060"/>
                </a:solidFill>
                <a:latin typeface="Arial" pitchFamily="34" charset="0"/>
                <a:ea typeface="+mn-ea"/>
                <a:cs typeface="Arial" pitchFamily="34" charset="0"/>
              </a:rPr>
              <a:t>1 </a:t>
            </a:r>
            <a:r>
              <a:rPr lang="ru-RU" sz="2400" b="1" dirty="0" smtClean="0">
                <a:solidFill>
                  <a:srgbClr val="002060"/>
                </a:solidFill>
                <a:latin typeface="Arial" pitchFamily="34" charset="0"/>
                <a:ea typeface="+mn-ea"/>
                <a:cs typeface="Arial" pitchFamily="34" charset="0"/>
              </a:rPr>
              <a:t>этап: </a:t>
            </a:r>
            <a:r>
              <a:rPr lang="ru-RU" sz="2400" b="1" dirty="0">
                <a:solidFill>
                  <a:srgbClr val="002060"/>
                </a:solidFill>
                <a:latin typeface="Arial" pitchFamily="34" charset="0"/>
                <a:ea typeface="+mn-ea"/>
                <a:cs typeface="Arial" pitchFamily="34" charset="0"/>
              </a:rPr>
              <a:t>Санитарно-химические исследования</a:t>
            </a:r>
          </a:p>
        </p:txBody>
      </p:sp>
      <p:sp>
        <p:nvSpPr>
          <p:cNvPr id="3" name="Текст 2"/>
          <p:cNvSpPr>
            <a:spLocks noGrp="1"/>
          </p:cNvSpPr>
          <p:nvPr>
            <p:ph type="body" idx="1"/>
          </p:nvPr>
        </p:nvSpPr>
        <p:spPr>
          <a:xfrm>
            <a:off x="320874" y="1881530"/>
            <a:ext cx="8753599" cy="1547470"/>
          </a:xfrm>
        </p:spPr>
        <p:txBody>
          <a:bodyPr>
            <a:normAutofit/>
          </a:bodyPr>
          <a:lstStyle/>
          <a:p>
            <a:pPr marL="342900" indent="-342900">
              <a:lnSpc>
                <a:spcPct val="120000"/>
              </a:lnSpc>
              <a:buFont typeface="Arial" panose="020B0604020202020204" pitchFamily="34" charset="0"/>
              <a:buChar char="•"/>
            </a:pPr>
            <a:r>
              <a:rPr lang="ru-RU" dirty="0">
                <a:solidFill>
                  <a:schemeClr val="tx1"/>
                </a:solidFill>
                <a:latin typeface="Arial" panose="020B0604020202020204" pitchFamily="34" charset="0"/>
                <a:cs typeface="Arial" panose="020B0604020202020204" pitchFamily="34" charset="0"/>
              </a:rPr>
              <a:t>Санитарно-химические исследования позволяют отбраковывать непригодную к применению в клинической практике продукцию</a:t>
            </a:r>
            <a:r>
              <a:rPr lang="ru-RU" dirty="0" smtClean="0">
                <a:solidFill>
                  <a:schemeClr val="tx1"/>
                </a:solidFill>
                <a:latin typeface="Arial" panose="020B0604020202020204" pitchFamily="34" charset="0"/>
                <a:cs typeface="Arial" panose="020B0604020202020204" pitchFamily="34" charset="0"/>
              </a:rPr>
              <a:t>.</a:t>
            </a:r>
          </a:p>
          <a:p>
            <a:pPr>
              <a:lnSpc>
                <a:spcPct val="120000"/>
              </a:lnSpc>
            </a:pPr>
            <a:endParaRPr lang="ru-RU" sz="2400" b="1" dirty="0">
              <a:solidFill>
                <a:schemeClr val="tx1"/>
              </a:solidFill>
              <a:latin typeface="+mj-lt"/>
              <a:cs typeface="Arial" panose="020B0604020202020204" pitchFamily="34" charset="0"/>
            </a:endParaRPr>
          </a:p>
          <a:p>
            <a:endParaRPr lang="ru-RU" sz="1200" dirty="0"/>
          </a:p>
        </p:txBody>
      </p:sp>
      <p:pic>
        <p:nvPicPr>
          <p:cNvPr id="4" name="Рисунок 3"/>
          <p:cNvPicPr>
            <a:picLocks noChangeAspect="1"/>
          </p:cNvPicPr>
          <p:nvPr/>
        </p:nvPicPr>
        <p:blipFill>
          <a:blip r:embed="rId3" cstate="print"/>
          <a:stretch>
            <a:fillRect/>
          </a:stretch>
        </p:blipFill>
        <p:spPr>
          <a:xfrm>
            <a:off x="5148064" y="3573016"/>
            <a:ext cx="3556653" cy="2667490"/>
          </a:xfrm>
          <a:prstGeom prst="rect">
            <a:avLst/>
          </a:prstGeom>
        </p:spPr>
      </p:pic>
      <p:sp>
        <p:nvSpPr>
          <p:cNvPr id="5" name="Прямоугольник 4"/>
          <p:cNvSpPr/>
          <p:nvPr/>
        </p:nvSpPr>
        <p:spPr>
          <a:xfrm>
            <a:off x="310755" y="3068960"/>
            <a:ext cx="4670722" cy="3854901"/>
          </a:xfrm>
          <a:prstGeom prst="rect">
            <a:avLst/>
          </a:prstGeom>
        </p:spPr>
        <p:txBody>
          <a:bodyPr wrap="square">
            <a:spAutoFit/>
          </a:bodyPr>
          <a:lstStyle/>
          <a:p>
            <a:pPr marL="342900" indent="-342900">
              <a:lnSpc>
                <a:spcPct val="120000"/>
              </a:lnSpc>
              <a:buFont typeface="Arial" panose="020B0604020202020204" pitchFamily="34" charset="0"/>
              <a:buChar char="•"/>
            </a:pPr>
            <a:r>
              <a:rPr lang="ru-RU" sz="2000" dirty="0">
                <a:latin typeface="Arial" panose="020B0604020202020204" pitchFamily="34" charset="0"/>
                <a:cs typeface="Arial" panose="020B0604020202020204" pitchFamily="34" charset="0"/>
              </a:rPr>
              <a:t>Результаты испытаний этого этапа могут быть основанием для прекращения  дальнейших исследований изделия или  позволят осуществить коррекцию в подборе материалов и технологического процесса получения МИ, отвечающего требованиям безопасности.</a:t>
            </a:r>
          </a:p>
          <a:p>
            <a:endParaRPr lang="ru-RU" dirty="0"/>
          </a:p>
          <a:p>
            <a:endParaRPr lang="ru-RU" sz="1050" dirty="0"/>
          </a:p>
        </p:txBody>
      </p:sp>
    </p:spTree>
    <p:extLst>
      <p:ext uri="{BB962C8B-B14F-4D97-AF65-F5344CB8AC3E}">
        <p14:creationId xmlns:p14="http://schemas.microsoft.com/office/powerpoint/2010/main" val="99599541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71414"/>
            <a:ext cx="8429652" cy="1000132"/>
          </a:xfrm>
        </p:spPr>
        <p:txBody>
          <a:bodyPr>
            <a:normAutofit/>
          </a:bodyPr>
          <a:lstStyle/>
          <a:p>
            <a:pPr>
              <a:spcBef>
                <a:spcPct val="20000"/>
              </a:spcBef>
              <a:defRPr/>
            </a:pPr>
            <a:r>
              <a:rPr lang="ru-RU" sz="2000" b="1" dirty="0">
                <a:solidFill>
                  <a:srgbClr val="002060"/>
                </a:solidFill>
                <a:latin typeface="Arial" pitchFamily="34" charset="0"/>
                <a:ea typeface="+mn-ea"/>
                <a:cs typeface="Arial" pitchFamily="34" charset="0"/>
              </a:rPr>
              <a:t>2 этап: Токсикологические исследования</a:t>
            </a:r>
          </a:p>
        </p:txBody>
      </p:sp>
      <p:sp>
        <p:nvSpPr>
          <p:cNvPr id="6" name="Прямоугольник 5"/>
          <p:cNvSpPr/>
          <p:nvPr/>
        </p:nvSpPr>
        <p:spPr>
          <a:xfrm>
            <a:off x="299029" y="5109185"/>
            <a:ext cx="3738611" cy="108016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000" dirty="0">
                <a:solidFill>
                  <a:schemeClr val="tx1"/>
                </a:solidFill>
                <a:latin typeface="Arial" panose="020B0604020202020204" pitchFamily="34" charset="0"/>
                <a:cs typeface="Arial" panose="020B0604020202020204" pitchFamily="34" charset="0"/>
              </a:rPr>
              <a:t>испытания на стерильность и </a:t>
            </a:r>
            <a:r>
              <a:rPr lang="ru-RU" sz="2000" dirty="0" err="1">
                <a:solidFill>
                  <a:schemeClr val="tx1"/>
                </a:solidFill>
                <a:latin typeface="Arial" panose="020B0604020202020204" pitchFamily="34" charset="0"/>
                <a:cs typeface="Arial" panose="020B0604020202020204" pitchFamily="34" charset="0"/>
              </a:rPr>
              <a:t>апирогенность</a:t>
            </a:r>
            <a:r>
              <a:rPr lang="ru-RU" sz="2000" dirty="0">
                <a:solidFill>
                  <a:schemeClr val="tx1"/>
                </a:solidFill>
                <a:latin typeface="Arial" panose="020B0604020202020204" pitchFamily="34" charset="0"/>
                <a:cs typeface="Arial" panose="020B0604020202020204" pitchFamily="34" charset="0"/>
              </a:rPr>
              <a:t> исследуемого </a:t>
            </a:r>
            <a:r>
              <a:rPr lang="ru-RU" sz="2000" dirty="0" smtClean="0">
                <a:solidFill>
                  <a:schemeClr val="tx1"/>
                </a:solidFill>
                <a:latin typeface="Arial" panose="020B0604020202020204" pitchFamily="34" charset="0"/>
                <a:cs typeface="Arial" panose="020B0604020202020204" pitchFamily="34" charset="0"/>
              </a:rPr>
              <a:t>материала</a:t>
            </a:r>
            <a:endParaRPr lang="ru-RU" sz="2000"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5111495" y="4177393"/>
            <a:ext cx="3895047" cy="1080120"/>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2000" dirty="0">
                <a:solidFill>
                  <a:schemeClr val="tx1"/>
                </a:solidFill>
                <a:latin typeface="Arial" panose="020B0604020202020204" pitchFamily="34" charset="0"/>
                <a:cs typeface="Arial" panose="020B0604020202020204" pitchFamily="34" charset="0"/>
              </a:rPr>
              <a:t>тесты </a:t>
            </a:r>
            <a:r>
              <a:rPr lang="en-US" sz="2000" dirty="0" smtClean="0">
                <a:solidFill>
                  <a:schemeClr val="tx1"/>
                </a:solidFill>
                <a:latin typeface="Arial" panose="020B0604020202020204" pitchFamily="34" charset="0"/>
                <a:cs typeface="Arial" panose="020B0604020202020204" pitchFamily="34" charset="0"/>
              </a:rPr>
              <a:t>in vitro</a:t>
            </a:r>
            <a:endParaRPr lang="ru-RU" sz="2000" dirty="0" smtClean="0">
              <a:solidFill>
                <a:schemeClr val="tx1"/>
              </a:solidFill>
              <a:latin typeface="Arial" panose="020B0604020202020204" pitchFamily="34" charset="0"/>
              <a:cs typeface="Arial" panose="020B0604020202020204" pitchFamily="34" charset="0"/>
            </a:endParaRPr>
          </a:p>
          <a:p>
            <a:pPr algn="ctr"/>
            <a:r>
              <a:rPr lang="ru-RU" sz="2000" dirty="0" smtClean="0">
                <a:solidFill>
                  <a:schemeClr val="tx1"/>
                </a:solidFill>
                <a:latin typeface="Arial" panose="020B0604020202020204" pitchFamily="34" charset="0"/>
                <a:cs typeface="Arial" panose="020B0604020202020204" pitchFamily="34" charset="0"/>
              </a:rPr>
              <a:t> </a:t>
            </a:r>
            <a:r>
              <a:rPr lang="ru-RU" sz="2000" dirty="0">
                <a:solidFill>
                  <a:schemeClr val="tx1"/>
                </a:solidFill>
                <a:latin typeface="Arial" panose="020B0604020202020204" pitchFamily="34" charset="0"/>
                <a:cs typeface="Arial" panose="020B0604020202020204" pitchFamily="34" charset="0"/>
              </a:rPr>
              <a:t>на культурах клеток</a:t>
            </a:r>
          </a:p>
        </p:txBody>
      </p:sp>
      <p:sp>
        <p:nvSpPr>
          <p:cNvPr id="8" name="Прямоугольник 7"/>
          <p:cNvSpPr/>
          <p:nvPr/>
        </p:nvSpPr>
        <p:spPr>
          <a:xfrm>
            <a:off x="5110227" y="1632317"/>
            <a:ext cx="3748073" cy="186869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r>
              <a:rPr lang="ru-RU" sz="1900" dirty="0">
                <a:solidFill>
                  <a:schemeClr val="tx1"/>
                </a:solidFill>
                <a:latin typeface="Arial" panose="020B0604020202020204" pitchFamily="34" charset="0"/>
                <a:cs typeface="Arial" panose="020B0604020202020204" pitchFamily="34" charset="0"/>
              </a:rPr>
              <a:t>эксперимент на лабораторных животных, с целью получение данных об ответной реакции организма животных на воздействие чужеродного агента</a:t>
            </a:r>
          </a:p>
        </p:txBody>
      </p:sp>
      <p:cxnSp>
        <p:nvCxnSpPr>
          <p:cNvPr id="10" name="Прямая со стрелкой 9"/>
          <p:cNvCxnSpPr/>
          <p:nvPr/>
        </p:nvCxnSpPr>
        <p:spPr>
          <a:xfrm flipV="1">
            <a:off x="4427984" y="2604393"/>
            <a:ext cx="574525" cy="104527"/>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cxnSp>
        <p:nvCxnSpPr>
          <p:cNvPr id="13" name="Прямая со стрелкой 12"/>
          <p:cNvCxnSpPr/>
          <p:nvPr/>
        </p:nvCxnSpPr>
        <p:spPr>
          <a:xfrm>
            <a:off x="4219966" y="4120101"/>
            <a:ext cx="643191" cy="504056"/>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
        <p:nvSpPr>
          <p:cNvPr id="3" name="Скругленный прямоугольник 2"/>
          <p:cNvSpPr/>
          <p:nvPr/>
        </p:nvSpPr>
        <p:spPr>
          <a:xfrm>
            <a:off x="251520" y="2204864"/>
            <a:ext cx="3968446" cy="165699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1950" dirty="0">
                <a:solidFill>
                  <a:schemeClr val="tx1"/>
                </a:solidFill>
                <a:latin typeface="Arial" panose="020B0604020202020204" pitchFamily="34" charset="0"/>
                <a:cs typeface="Arial" panose="020B0604020202020204" pitchFamily="34" charset="0"/>
              </a:rPr>
              <a:t>2-ой этап оценки безопасности </a:t>
            </a:r>
            <a:br>
              <a:rPr lang="ru-RU" sz="1950" dirty="0">
                <a:solidFill>
                  <a:schemeClr val="tx1"/>
                </a:solidFill>
                <a:latin typeface="Arial" panose="020B0604020202020204" pitchFamily="34" charset="0"/>
                <a:cs typeface="Arial" panose="020B0604020202020204" pitchFamily="34" charset="0"/>
              </a:rPr>
            </a:br>
            <a:r>
              <a:rPr lang="ru-RU" sz="1950" dirty="0" smtClean="0">
                <a:solidFill>
                  <a:schemeClr val="tx1"/>
                </a:solidFill>
                <a:latin typeface="Arial" panose="020B0604020202020204" pitchFamily="34" charset="0"/>
                <a:cs typeface="Arial" panose="020B0604020202020204" pitchFamily="34" charset="0"/>
              </a:rPr>
              <a:t>мед. изделий </a:t>
            </a:r>
            <a:r>
              <a:rPr lang="ru-RU" sz="1950" dirty="0">
                <a:solidFill>
                  <a:schemeClr val="tx1"/>
                </a:solidFill>
                <a:latin typeface="Arial" panose="020B0604020202020204" pitchFamily="34" charset="0"/>
                <a:cs typeface="Arial" panose="020B0604020202020204" pitchFamily="34" charset="0"/>
              </a:rPr>
              <a:t>– собственно </a:t>
            </a:r>
            <a:r>
              <a:rPr lang="ru-RU" sz="1950" b="1" dirty="0">
                <a:solidFill>
                  <a:schemeClr val="tx1"/>
                </a:solidFill>
                <a:latin typeface="Arial" panose="020B0604020202020204" pitchFamily="34" charset="0"/>
                <a:cs typeface="Arial" panose="020B0604020202020204" pitchFamily="34" charset="0"/>
              </a:rPr>
              <a:t>токсикологические исследования - включают</a:t>
            </a:r>
            <a:r>
              <a:rPr lang="ru-RU" sz="1950" b="1" dirty="0" smtClean="0">
                <a:solidFill>
                  <a:schemeClr val="tx1"/>
                </a:solidFill>
                <a:latin typeface="Arial" panose="020B0604020202020204" pitchFamily="34" charset="0"/>
                <a:cs typeface="Arial" panose="020B0604020202020204" pitchFamily="34" charset="0"/>
              </a:rPr>
              <a:t>:</a:t>
            </a:r>
            <a:endParaRPr lang="ru-RU" sz="1950" dirty="0">
              <a:latin typeface="Arial" panose="020B0604020202020204" pitchFamily="34" charset="0"/>
              <a:cs typeface="Arial" panose="020B0604020202020204" pitchFamily="34" charset="0"/>
            </a:endParaRPr>
          </a:p>
        </p:txBody>
      </p:sp>
      <p:cxnSp>
        <p:nvCxnSpPr>
          <p:cNvPr id="21" name="Прямая со стрелкой 20"/>
          <p:cNvCxnSpPr/>
          <p:nvPr/>
        </p:nvCxnSpPr>
        <p:spPr>
          <a:xfrm>
            <a:off x="2195736" y="4120101"/>
            <a:ext cx="834" cy="792088"/>
          </a:xfrm>
          <a:prstGeom prst="straightConnector1">
            <a:avLst/>
          </a:prstGeom>
          <a:ln w="76200">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8704657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14348" y="188640"/>
            <a:ext cx="8429652" cy="882906"/>
          </a:xfrm>
        </p:spPr>
        <p:txBody>
          <a:bodyPr>
            <a:normAutofit/>
          </a:bodyPr>
          <a:lstStyle/>
          <a:p>
            <a:pPr>
              <a:spcBef>
                <a:spcPct val="20000"/>
              </a:spcBef>
              <a:defRPr/>
            </a:pPr>
            <a:r>
              <a:rPr lang="ru-RU" sz="2000" b="1" dirty="0">
                <a:solidFill>
                  <a:srgbClr val="002060"/>
                </a:solidFill>
                <a:latin typeface="Arial" pitchFamily="34" charset="0"/>
                <a:ea typeface="+mn-ea"/>
                <a:cs typeface="Arial" pitchFamily="34" charset="0"/>
              </a:rPr>
              <a:t>2 этап: Токсикологические исследования</a:t>
            </a:r>
          </a:p>
        </p:txBody>
      </p:sp>
      <p:sp>
        <p:nvSpPr>
          <p:cNvPr id="6" name="Прямоугольник 5"/>
          <p:cNvSpPr/>
          <p:nvPr/>
        </p:nvSpPr>
        <p:spPr>
          <a:xfrm>
            <a:off x="428596" y="4476067"/>
            <a:ext cx="8286808" cy="1189601"/>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ru-RU" sz="1900" dirty="0" smtClean="0">
                <a:solidFill>
                  <a:schemeClr val="tx1"/>
                </a:solidFill>
                <a:latin typeface="Arial" panose="020B0604020202020204" pitchFamily="34" charset="0"/>
                <a:cs typeface="Arial" panose="020B0604020202020204" pitchFamily="34" charset="0"/>
              </a:rPr>
              <a:t>- полноту и объективность установленных технической и эксплуатационной документацией производителя характеристик, подлежащих контролю при токсикологических исследованиях медицинского изделия, а также методы исследований;</a:t>
            </a:r>
            <a:endParaRPr lang="ru-RU" sz="1900" dirty="0">
              <a:solidFill>
                <a:schemeClr val="tx1"/>
              </a:solidFill>
              <a:latin typeface="Arial" panose="020B0604020202020204" pitchFamily="34" charset="0"/>
              <a:cs typeface="Arial" panose="020B0604020202020204" pitchFamily="34" charset="0"/>
            </a:endParaRPr>
          </a:p>
        </p:txBody>
      </p:sp>
      <p:sp>
        <p:nvSpPr>
          <p:cNvPr id="7" name="Прямоугольник 6"/>
          <p:cNvSpPr/>
          <p:nvPr/>
        </p:nvSpPr>
        <p:spPr>
          <a:xfrm>
            <a:off x="428596" y="3302251"/>
            <a:ext cx="8286808" cy="1008112"/>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ru-RU" sz="1900" dirty="0" smtClean="0">
                <a:solidFill>
                  <a:schemeClr val="tx1"/>
                </a:solidFill>
                <a:latin typeface="Arial" panose="020B0604020202020204" pitchFamily="34" charset="0"/>
                <a:cs typeface="Arial" panose="020B0604020202020204" pitchFamily="34" charset="0"/>
              </a:rPr>
              <a:t>- соответствие </a:t>
            </a:r>
            <a:r>
              <a:rPr lang="ru-RU" sz="1900" dirty="0">
                <a:solidFill>
                  <a:schemeClr val="tx1"/>
                </a:solidFill>
                <a:latin typeface="Arial" panose="020B0604020202020204" pitchFamily="34" charset="0"/>
                <a:cs typeface="Arial" panose="020B0604020202020204" pitchFamily="34" charset="0"/>
              </a:rPr>
              <a:t>документации требованиям применимых национальных (международных) стандартов и нормативной документации на медицинское изделие;</a:t>
            </a:r>
          </a:p>
        </p:txBody>
      </p:sp>
      <p:sp>
        <p:nvSpPr>
          <p:cNvPr id="8" name="Прямоугольник 7"/>
          <p:cNvSpPr/>
          <p:nvPr/>
        </p:nvSpPr>
        <p:spPr>
          <a:xfrm>
            <a:off x="428596" y="1981344"/>
            <a:ext cx="8286808" cy="1159624"/>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ru-RU" sz="1900" dirty="0" smtClean="0">
                <a:solidFill>
                  <a:schemeClr val="tx1"/>
                </a:solidFill>
                <a:latin typeface="Arial" panose="020B0604020202020204" pitchFamily="34" charset="0"/>
                <a:cs typeface="Arial" panose="020B0604020202020204" pitchFamily="34" charset="0"/>
              </a:rPr>
              <a:t>- соответствие </a:t>
            </a:r>
            <a:r>
              <a:rPr lang="ru-RU" sz="1900" dirty="0">
                <a:solidFill>
                  <a:schemeClr val="tx1"/>
                </a:solidFill>
                <a:latin typeface="Arial" panose="020B0604020202020204" pitchFamily="34" charset="0"/>
                <a:cs typeface="Arial" panose="020B0604020202020204" pitchFamily="34" charset="0"/>
              </a:rPr>
              <a:t>медицинского изделия требованиям применимых национальных (международных) стандартов, нормативной документации, технической и эксплуатационной документации </a:t>
            </a:r>
            <a:r>
              <a:rPr lang="ru-RU" sz="1900" dirty="0" smtClean="0">
                <a:solidFill>
                  <a:schemeClr val="tx1"/>
                </a:solidFill>
                <a:latin typeface="Arial" panose="020B0604020202020204" pitchFamily="34" charset="0"/>
                <a:cs typeface="Arial" panose="020B0604020202020204" pitchFamily="34" charset="0"/>
              </a:rPr>
              <a:t>производителя;</a:t>
            </a:r>
            <a:endParaRPr lang="ru-RU" sz="1900" dirty="0">
              <a:latin typeface="Arial" panose="020B0604020202020204" pitchFamily="34" charset="0"/>
              <a:cs typeface="Arial" panose="020B0604020202020204" pitchFamily="34" charset="0"/>
            </a:endParaRPr>
          </a:p>
        </p:txBody>
      </p:sp>
      <p:sp>
        <p:nvSpPr>
          <p:cNvPr id="11" name="Прямоугольник 10"/>
          <p:cNvSpPr/>
          <p:nvPr/>
        </p:nvSpPr>
        <p:spPr>
          <a:xfrm>
            <a:off x="428596" y="5831372"/>
            <a:ext cx="8286808" cy="690445"/>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r>
              <a:rPr lang="ru-RU" sz="1900" dirty="0" smtClean="0">
                <a:solidFill>
                  <a:schemeClr val="tx1"/>
                </a:solidFill>
                <a:latin typeface="Arial" panose="020B0604020202020204" pitchFamily="34" charset="0"/>
                <a:cs typeface="Arial" panose="020B0604020202020204" pitchFamily="34" charset="0"/>
              </a:rPr>
              <a:t>- безопасность </a:t>
            </a:r>
            <a:r>
              <a:rPr lang="ru-RU" sz="1900" dirty="0">
                <a:solidFill>
                  <a:schemeClr val="tx1"/>
                </a:solidFill>
                <a:latin typeface="Arial" panose="020B0604020202020204" pitchFamily="34" charset="0"/>
                <a:cs typeface="Arial" panose="020B0604020202020204" pitchFamily="34" charset="0"/>
              </a:rPr>
              <a:t>применения медицинского изделия.</a:t>
            </a:r>
          </a:p>
        </p:txBody>
      </p:sp>
      <p:sp>
        <p:nvSpPr>
          <p:cNvPr id="13" name="Прямоугольник 12"/>
          <p:cNvSpPr/>
          <p:nvPr/>
        </p:nvSpPr>
        <p:spPr>
          <a:xfrm>
            <a:off x="947191" y="1415530"/>
            <a:ext cx="7581825" cy="400110"/>
          </a:xfrm>
          <a:prstGeom prst="rect">
            <a:avLst/>
          </a:prstGeom>
          <a:ln w="28575">
            <a:noFill/>
          </a:ln>
        </p:spPr>
        <p:txBody>
          <a:bodyPr wrap="square">
            <a:spAutoFit/>
          </a:bodyPr>
          <a:lstStyle/>
          <a:p>
            <a:r>
              <a:rPr lang="ru-RU" sz="2000" b="1" dirty="0">
                <a:latin typeface="Arial" panose="020B0604020202020204" pitchFamily="34" charset="0"/>
                <a:cs typeface="Arial" panose="020B0604020202020204" pitchFamily="34" charset="0"/>
              </a:rPr>
              <a:t>В ходе токсикологических исследований </a:t>
            </a:r>
            <a:r>
              <a:rPr lang="ru-RU" sz="2000" b="1" dirty="0" smtClean="0">
                <a:latin typeface="Arial" panose="020B0604020202020204" pitchFamily="34" charset="0"/>
                <a:cs typeface="Arial" panose="020B0604020202020204" pitchFamily="34" charset="0"/>
              </a:rPr>
              <a:t>определяют:</a:t>
            </a:r>
            <a:endParaRPr lang="ru-RU"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8544444"/>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Надпись 1"/>
          <p:cNvSpPr txBox="1">
            <a:spLocks noChangeArrowheads="1"/>
          </p:cNvSpPr>
          <p:nvPr/>
        </p:nvSpPr>
        <p:spPr bwMode="auto">
          <a:xfrm>
            <a:off x="2483768" y="1134272"/>
            <a:ext cx="4032447" cy="996053"/>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algn="just" eaLnBrk="0" fontAlgn="base" hangingPunct="0">
              <a:spcBef>
                <a:spcPct val="0"/>
              </a:spcBef>
              <a:spcAft>
                <a:spcPct val="0"/>
              </a:spcAft>
              <a:buFontTx/>
              <a:buNone/>
            </a:pPr>
            <a:r>
              <a:rPr lang="ru-RU" altLang="ru-RU" sz="1300" dirty="0" smtClean="0">
                <a:latin typeface="Arial" panose="020B0604020202020204" pitchFamily="34" charset="0"/>
                <a:ea typeface="Calibri" panose="020F0502020204030204" pitchFamily="34" charset="0"/>
                <a:cs typeface="Arial" panose="020B0604020202020204" pitchFamily="34" charset="0"/>
              </a:rPr>
              <a:t>ГОСТ 31214-2003, стандарты </a:t>
            </a:r>
            <a:r>
              <a:rPr lang="ru-RU" altLang="ru-RU" sz="1300" dirty="0">
                <a:latin typeface="Arial" panose="020B0604020202020204" pitchFamily="34" charset="0"/>
                <a:ea typeface="Calibri" panose="020F0502020204030204" pitchFamily="34" charset="0"/>
                <a:cs typeface="Arial" panose="020B0604020202020204" pitchFamily="34" charset="0"/>
              </a:rPr>
              <a:t>серии ГОСТ </a:t>
            </a:r>
            <a:r>
              <a:rPr lang="en-US" altLang="ru-RU" sz="1300" dirty="0">
                <a:latin typeface="Arial" panose="020B0604020202020204" pitchFamily="34" charset="0"/>
                <a:ea typeface="Calibri" panose="020F0502020204030204" pitchFamily="34" charset="0"/>
                <a:cs typeface="Arial" panose="020B0604020202020204" pitchFamily="34" charset="0"/>
              </a:rPr>
              <a:t>ISO </a:t>
            </a:r>
            <a:r>
              <a:rPr lang="en-US" altLang="ru-RU" sz="1300" dirty="0" smtClean="0">
                <a:latin typeface="Arial" panose="020B0604020202020204" pitchFamily="34" charset="0"/>
                <a:ea typeface="Calibri" panose="020F0502020204030204" pitchFamily="34" charset="0"/>
                <a:cs typeface="Arial" panose="020B0604020202020204" pitchFamily="34" charset="0"/>
              </a:rPr>
              <a:t>10993</a:t>
            </a:r>
            <a:r>
              <a:rPr lang="ru-RU" altLang="ru-RU" sz="1300" dirty="0" smtClean="0">
                <a:latin typeface="Arial" panose="020B0604020202020204" pitchFamily="34" charset="0"/>
                <a:ea typeface="Calibri" panose="020F0502020204030204" pitchFamily="34" charset="0"/>
                <a:cs typeface="Arial" panose="020B0604020202020204" pitchFamily="34" charset="0"/>
              </a:rPr>
              <a:t>, ГОСТ </a:t>
            </a:r>
            <a:r>
              <a:rPr lang="ru-RU" altLang="ru-RU" sz="1300" dirty="0">
                <a:latin typeface="Arial" panose="020B0604020202020204" pitchFamily="34" charset="0"/>
                <a:ea typeface="Calibri" panose="020F0502020204030204" pitchFamily="34" charset="0"/>
                <a:cs typeface="Arial" panose="020B0604020202020204" pitchFamily="34" charset="0"/>
              </a:rPr>
              <a:t>Р 52770-2007, Единые </a:t>
            </a:r>
            <a:r>
              <a:rPr lang="ru-RU" altLang="ru-RU" sz="1300" dirty="0" smtClean="0">
                <a:latin typeface="Arial" panose="020B0604020202020204" pitchFamily="34" charset="0"/>
                <a:ea typeface="Calibri" panose="020F0502020204030204" pitchFamily="34" charset="0"/>
                <a:cs typeface="Arial" panose="020B0604020202020204" pitchFamily="34" charset="0"/>
              </a:rPr>
              <a:t>санитарно-эпидемиологические и </a:t>
            </a:r>
            <a:r>
              <a:rPr lang="ru-RU" altLang="ru-RU" sz="1300" dirty="0">
                <a:latin typeface="Arial" panose="020B0604020202020204" pitchFamily="34" charset="0"/>
                <a:ea typeface="Calibri" panose="020F0502020204030204" pitchFamily="34" charset="0"/>
                <a:cs typeface="Arial" panose="020B0604020202020204" pitchFamily="34" charset="0"/>
              </a:rPr>
              <a:t>гигиенические требования к товарам, подлежащим санитарно-эпидемиологическому надзору (контролю) </a:t>
            </a:r>
            <a:endParaRPr lang="en-US" altLang="ru-RU" sz="1400" dirty="0">
              <a:latin typeface="Arial" panose="020B0604020202020204" pitchFamily="34" charset="0"/>
              <a:ea typeface="Calibri" panose="020F0502020204030204" pitchFamily="34" charset="0"/>
              <a:cs typeface="Arial" panose="020B0604020202020204" pitchFamily="34" charset="0"/>
            </a:endParaRPr>
          </a:p>
        </p:txBody>
      </p:sp>
      <p:sp>
        <p:nvSpPr>
          <p:cNvPr id="6" name="Надпись 4"/>
          <p:cNvSpPr txBox="1">
            <a:spLocks noChangeArrowheads="1"/>
          </p:cNvSpPr>
          <p:nvPr/>
        </p:nvSpPr>
        <p:spPr bwMode="auto">
          <a:xfrm>
            <a:off x="2996030" y="2425163"/>
            <a:ext cx="3520185" cy="403515"/>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buFontTx/>
              <a:buNone/>
            </a:pPr>
            <a:r>
              <a:rPr lang="ru-RU" altLang="ru-RU" sz="1300" dirty="0">
                <a:latin typeface="Arial" panose="020B0604020202020204" pitchFamily="34" charset="0"/>
                <a:ea typeface="Calibri" panose="020F0502020204030204" pitchFamily="34" charset="0"/>
                <a:cs typeface="Arial" panose="020B0604020202020204" pitchFamily="34" charset="0"/>
              </a:rPr>
              <a:t>Составление программы</a:t>
            </a:r>
          </a:p>
        </p:txBody>
      </p:sp>
      <p:sp>
        <p:nvSpPr>
          <p:cNvPr id="7" name="Надпись 6"/>
          <p:cNvSpPr txBox="1">
            <a:spLocks noChangeArrowheads="1"/>
          </p:cNvSpPr>
          <p:nvPr/>
        </p:nvSpPr>
        <p:spPr bwMode="auto">
          <a:xfrm>
            <a:off x="3028775" y="3089280"/>
            <a:ext cx="3520185" cy="383892"/>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buFontTx/>
              <a:buNone/>
            </a:pPr>
            <a:r>
              <a:rPr lang="ru-RU" altLang="ru-RU" sz="1300" dirty="0">
                <a:latin typeface="Arial" panose="020B0604020202020204" pitchFamily="34" charset="0"/>
                <a:ea typeface="Calibri" panose="020F0502020204030204" pitchFamily="34" charset="0"/>
                <a:cs typeface="Arial" panose="020B0604020202020204" pitchFamily="34" charset="0"/>
              </a:rPr>
              <a:t>Отбор образцов</a:t>
            </a:r>
          </a:p>
        </p:txBody>
      </p:sp>
      <p:sp>
        <p:nvSpPr>
          <p:cNvPr id="8" name="Надпись 7"/>
          <p:cNvSpPr txBox="1">
            <a:spLocks noChangeArrowheads="1"/>
          </p:cNvSpPr>
          <p:nvPr/>
        </p:nvSpPr>
        <p:spPr bwMode="auto">
          <a:xfrm>
            <a:off x="755576" y="3623475"/>
            <a:ext cx="2072579" cy="1659411"/>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marR="0" lvl="0" indent="0" eaLnBrk="0" fontAlgn="base" hangingPunct="0">
              <a:lnSpc>
                <a:spcPct val="100000"/>
              </a:lnSpc>
              <a:spcBef>
                <a:spcPct val="0"/>
              </a:spcBef>
              <a:spcAft>
                <a:spcPct val="0"/>
              </a:spcAft>
              <a:buClrTx/>
              <a:buSzTx/>
              <a:tabLst/>
            </a:pPr>
            <a:r>
              <a:rPr lang="ru-RU" altLang="ru-RU" sz="1300" dirty="0">
                <a:latin typeface="Arial" panose="020B0604020202020204" pitchFamily="34" charset="0"/>
                <a:ea typeface="Calibri" panose="020F0502020204030204" pitchFamily="34" charset="0"/>
                <a:cs typeface="Arial" panose="020B0604020202020204" pitchFamily="34" charset="0"/>
              </a:rPr>
              <a:t>Санитарно-химические </a:t>
            </a:r>
          </a:p>
          <a:p>
            <a:pPr marR="0" lvl="0" indent="0" eaLnBrk="0" fontAlgn="base" hangingPunct="0">
              <a:lnSpc>
                <a:spcPct val="100000"/>
              </a:lnSpc>
              <a:spcBef>
                <a:spcPct val="0"/>
              </a:spcBef>
              <a:spcAft>
                <a:spcPct val="0"/>
              </a:spcAft>
              <a:buClrTx/>
              <a:buSzTx/>
              <a:tabLst/>
            </a:pPr>
            <a:r>
              <a:rPr lang="ru-RU" altLang="ru-RU" sz="1300" dirty="0">
                <a:latin typeface="Arial" panose="020B0604020202020204" pitchFamily="34" charset="0"/>
                <a:ea typeface="Calibri" panose="020F0502020204030204" pitchFamily="34" charset="0"/>
                <a:cs typeface="Arial" panose="020B0604020202020204" pitchFamily="34" charset="0"/>
              </a:rPr>
              <a:t>исследования:</a:t>
            </a:r>
          </a:p>
          <a:p>
            <a:pPr marL="182563" marR="0" lvl="0" indent="-182563" eaLnBrk="0" fontAlgn="base" hangingPunct="0">
              <a:lnSpc>
                <a:spcPct val="100000"/>
              </a:lnSpc>
              <a:spcBef>
                <a:spcPct val="0"/>
              </a:spcBef>
              <a:spcAft>
                <a:spcPct val="0"/>
              </a:spcAft>
              <a:buClrTx/>
              <a:buSzTx/>
              <a:buFont typeface="Arial" panose="020B0604020202020204" pitchFamily="34" charset="0"/>
              <a:buChar char="•"/>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Интегральные показатели</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182563" marR="0" lvl="0" indent="-182563" eaLnBrk="0" fontAlgn="base" hangingPunct="0">
              <a:lnSpc>
                <a:spcPct val="100000"/>
              </a:lnSpc>
              <a:spcBef>
                <a:spcPct val="0"/>
              </a:spcBef>
              <a:spcAft>
                <a:spcPct val="0"/>
              </a:spcAft>
              <a:buClrTx/>
              <a:buSzTx/>
              <a:buFont typeface="Arial" panose="020B0604020202020204" pitchFamily="34" charset="0"/>
              <a:buChar char="•"/>
              <a:tabLst/>
            </a:pPr>
            <a:r>
              <a:rPr lang="ru-RU" altLang="ru-RU" sz="1300" dirty="0" err="1" smtClean="0">
                <a:latin typeface="Arial" panose="020B0604020202020204" pitchFamily="34" charset="0"/>
                <a:ea typeface="Calibri" panose="020F0502020204030204" pitchFamily="34" charset="0"/>
                <a:cs typeface="Arial" panose="020B0604020202020204" pitchFamily="34" charset="0"/>
              </a:rPr>
              <a:t>Спектрофотометрия</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182563" marR="0" lvl="0" indent="-182563" eaLnBrk="0" fontAlgn="base" hangingPunct="0">
              <a:lnSpc>
                <a:spcPct val="100000"/>
              </a:lnSpc>
              <a:spcBef>
                <a:spcPct val="0"/>
              </a:spcBef>
              <a:spcAft>
                <a:spcPct val="0"/>
              </a:spcAft>
              <a:buClrTx/>
              <a:buSzTx/>
              <a:buFont typeface="Arial" panose="020B0604020202020204" pitchFamily="34" charset="0"/>
              <a:buChar char="•"/>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ВЭЖХ</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182563" marR="0" lvl="0" indent="-182563" eaLnBrk="0" fontAlgn="base" hangingPunct="0">
              <a:lnSpc>
                <a:spcPct val="100000"/>
              </a:lnSpc>
              <a:spcBef>
                <a:spcPct val="0"/>
              </a:spcBef>
              <a:spcAft>
                <a:spcPct val="0"/>
              </a:spcAft>
              <a:buClrTx/>
              <a:buSzTx/>
              <a:buFont typeface="Arial" panose="020B0604020202020204" pitchFamily="34" charset="0"/>
              <a:buChar char="•"/>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ГЖХ</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182563" marR="0" lvl="0" indent="-182563" eaLnBrk="0" fontAlgn="base" hangingPunct="0">
              <a:lnSpc>
                <a:spcPct val="100000"/>
              </a:lnSpc>
              <a:spcBef>
                <a:spcPct val="0"/>
              </a:spcBef>
              <a:spcAft>
                <a:spcPct val="0"/>
              </a:spcAft>
              <a:buClrTx/>
              <a:buSzTx/>
              <a:buFont typeface="Arial" panose="020B0604020202020204" pitchFamily="34" charset="0"/>
              <a:buChar char="•"/>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ААС</a:t>
            </a:r>
            <a:endParaRPr kumimoji="0" lang="ru-RU" altLang="ru-RU" sz="1800" b="0" i="0" u="none" strike="noStrike" cap="none" normalizeH="0" baseline="0" dirty="0" smtClean="0">
              <a:ln>
                <a:noFill/>
              </a:ln>
              <a:solidFill>
                <a:schemeClr val="tx1"/>
              </a:solidFill>
              <a:effectLst/>
              <a:latin typeface="Arial" panose="020B0604020202020204" pitchFamily="34" charset="0"/>
            </a:endParaRPr>
          </a:p>
        </p:txBody>
      </p:sp>
      <p:sp>
        <p:nvSpPr>
          <p:cNvPr id="9" name="Надпись 8"/>
          <p:cNvSpPr txBox="1">
            <a:spLocks noChangeArrowheads="1"/>
          </p:cNvSpPr>
          <p:nvPr/>
        </p:nvSpPr>
        <p:spPr bwMode="auto">
          <a:xfrm>
            <a:off x="3019927" y="3623475"/>
            <a:ext cx="3520185" cy="1716940"/>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eaLnBrk="0" fontAlgn="base" hangingPunct="0">
              <a:spcBef>
                <a:spcPct val="0"/>
              </a:spcBef>
              <a:spcAft>
                <a:spcPct val="0"/>
              </a:spcAft>
            </a:pPr>
            <a:r>
              <a:rPr lang="ru-RU" altLang="ru-RU" sz="1300" dirty="0">
                <a:latin typeface="Arial" panose="020B0604020202020204" pitchFamily="34" charset="0"/>
                <a:ea typeface="Calibri" panose="020F0502020204030204" pitchFamily="34" charset="0"/>
                <a:cs typeface="Arial" panose="020B0604020202020204" pitchFamily="34" charset="0"/>
              </a:rPr>
              <a:t>Токсикологические исследования:</a:t>
            </a:r>
          </a:p>
          <a:p>
            <a:pPr marL="182563" indent="-182563" eaLnBrk="0" fontAlgn="base" hangingPunct="0">
              <a:spcBef>
                <a:spcPct val="0"/>
              </a:spcBef>
              <a:spcAft>
                <a:spcPct val="0"/>
              </a:spcAft>
            </a:pPr>
            <a:r>
              <a:rPr lang="ru-RU" altLang="ru-RU" sz="1300" dirty="0">
                <a:latin typeface="Arial" panose="020B0604020202020204" pitchFamily="34" charset="0"/>
                <a:ea typeface="Calibri" panose="020F0502020204030204" pitchFamily="34" charset="0"/>
                <a:cs typeface="Arial" panose="020B0604020202020204" pitchFamily="34" charset="0"/>
              </a:rPr>
              <a:t>1. Эксперименты на животных с применением методов:</a:t>
            </a:r>
          </a:p>
          <a:p>
            <a:pPr marL="357188" indent="-182563" eaLnBrk="0" fontAlgn="base" hangingPunct="0">
              <a:spcBef>
                <a:spcPct val="0"/>
              </a:spcBef>
              <a:spcAft>
                <a:spcPct val="0"/>
              </a:spcAft>
              <a:buFont typeface="Arial" panose="020B0604020202020204" pitchFamily="34" charset="0"/>
              <a:buChar char="•"/>
              <a:tabLst>
                <a:tab pos="357188" algn="l"/>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физиологических</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357188" indent="-182563" eaLnBrk="0" fontAlgn="base" hangingPunct="0">
              <a:spcBef>
                <a:spcPct val="0"/>
              </a:spcBef>
              <a:spcAft>
                <a:spcPct val="0"/>
              </a:spcAft>
              <a:buFont typeface="Arial" panose="020B0604020202020204" pitchFamily="34" charset="0"/>
              <a:buChar char="•"/>
              <a:tabLst>
                <a:tab pos="357188" algn="l"/>
              </a:tabLst>
            </a:pPr>
            <a:r>
              <a:rPr lang="ru-RU" altLang="ru-RU" sz="1300" dirty="0">
                <a:latin typeface="Arial" panose="020B0604020202020204" pitchFamily="34" charset="0"/>
                <a:ea typeface="Calibri" panose="020F0502020204030204" pitchFamily="34" charset="0"/>
                <a:cs typeface="Arial" panose="020B0604020202020204" pitchFamily="34" charset="0"/>
              </a:rPr>
              <a:t>г</a:t>
            </a:r>
            <a:r>
              <a:rPr lang="ru-RU" altLang="ru-RU" sz="1300" dirty="0" smtClean="0">
                <a:latin typeface="Arial" panose="020B0604020202020204" pitchFamily="34" charset="0"/>
                <a:ea typeface="Calibri" panose="020F0502020204030204" pitchFamily="34" charset="0"/>
                <a:cs typeface="Arial" panose="020B0604020202020204" pitchFamily="34" charset="0"/>
              </a:rPr>
              <a:t>ематологических</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357188" indent="-182563" eaLnBrk="0" fontAlgn="base" hangingPunct="0">
              <a:spcBef>
                <a:spcPct val="0"/>
              </a:spcBef>
              <a:spcAft>
                <a:spcPct val="0"/>
              </a:spcAft>
              <a:buFont typeface="Arial" panose="020B0604020202020204" pitchFamily="34" charset="0"/>
              <a:buChar char="•"/>
              <a:tabLst>
                <a:tab pos="357188" algn="l"/>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биохимических</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357188" indent="-182563" eaLnBrk="0" fontAlgn="base" hangingPunct="0">
              <a:spcBef>
                <a:spcPct val="0"/>
              </a:spcBef>
              <a:spcAft>
                <a:spcPct val="0"/>
              </a:spcAft>
              <a:buFont typeface="Arial" panose="020B0604020202020204" pitchFamily="34" charset="0"/>
              <a:buChar char="•"/>
              <a:tabLst>
                <a:tab pos="357188" algn="l"/>
              </a:tabLst>
            </a:pPr>
            <a:r>
              <a:rPr lang="ru-RU" altLang="ru-RU" sz="1300" dirty="0">
                <a:latin typeface="Arial" panose="020B0604020202020204" pitchFamily="34" charset="0"/>
                <a:ea typeface="Calibri" panose="020F0502020204030204" pitchFamily="34" charset="0"/>
                <a:cs typeface="Arial" panose="020B0604020202020204" pitchFamily="34" charset="0"/>
              </a:rPr>
              <a:t>п</a:t>
            </a:r>
            <a:r>
              <a:rPr lang="ru-RU" altLang="ru-RU" sz="1300" dirty="0" smtClean="0">
                <a:latin typeface="Arial" panose="020B0604020202020204" pitchFamily="34" charset="0"/>
                <a:ea typeface="Calibri" panose="020F0502020204030204" pitchFamily="34" charset="0"/>
                <a:cs typeface="Arial" panose="020B0604020202020204" pitchFamily="34" charset="0"/>
              </a:rPr>
              <a:t>атоморфологических</a:t>
            </a:r>
          </a:p>
          <a:p>
            <a:pPr marL="357188" indent="-182563" eaLnBrk="0" fontAlgn="base" hangingPunct="0">
              <a:spcBef>
                <a:spcPct val="0"/>
              </a:spcBef>
              <a:spcAft>
                <a:spcPct val="0"/>
              </a:spcAft>
              <a:buFont typeface="Arial" panose="020B0604020202020204" pitchFamily="34" charset="0"/>
              <a:buChar char="•"/>
              <a:tabLst>
                <a:tab pos="357188" algn="l"/>
              </a:tabLst>
            </a:pPr>
            <a:r>
              <a:rPr lang="ru-RU" altLang="ru-RU" sz="1300" dirty="0" smtClean="0">
                <a:latin typeface="Arial" panose="020B0604020202020204" pitchFamily="34" charset="0"/>
                <a:ea typeface="Calibri" panose="020F0502020204030204" pitchFamily="34" charset="0"/>
                <a:cs typeface="Arial" panose="020B0604020202020204" pitchFamily="34" charset="0"/>
              </a:rPr>
              <a:t>иммунологических</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eaLnBrk="0" fontAlgn="base" hangingPunct="0">
              <a:spcBef>
                <a:spcPct val="0"/>
              </a:spcBef>
              <a:spcAft>
                <a:spcPct val="0"/>
              </a:spcAft>
            </a:pPr>
            <a:r>
              <a:rPr lang="ru-RU" altLang="ru-RU" sz="1300" dirty="0">
                <a:latin typeface="Arial" panose="020B0604020202020204" pitchFamily="34" charset="0"/>
                <a:ea typeface="Calibri" panose="020F0502020204030204" pitchFamily="34" charset="0"/>
                <a:cs typeface="Arial" panose="020B0604020202020204" pitchFamily="34" charset="0"/>
              </a:rPr>
              <a:t>2. </a:t>
            </a:r>
            <a:r>
              <a:rPr lang="en-US" altLang="ru-RU" sz="1300" dirty="0" smtClean="0">
                <a:latin typeface="Arial" panose="020B0604020202020204" pitchFamily="34" charset="0"/>
                <a:ea typeface="Calibri" panose="020F0502020204030204" pitchFamily="34" charset="0"/>
                <a:cs typeface="Arial" panose="020B0604020202020204" pitchFamily="34" charset="0"/>
              </a:rPr>
              <a:t>in vitro</a:t>
            </a:r>
            <a:r>
              <a:rPr lang="ru-RU" altLang="ru-RU" sz="1300" dirty="0" smtClean="0">
                <a:latin typeface="Arial" panose="020B0604020202020204" pitchFamily="34" charset="0"/>
                <a:ea typeface="Calibri" panose="020F0502020204030204" pitchFamily="34" charset="0"/>
                <a:cs typeface="Arial" panose="020B0604020202020204" pitchFamily="34" charset="0"/>
              </a:rPr>
              <a:t> исследования</a:t>
            </a:r>
            <a:endParaRPr lang="en-US" altLang="ru-RU" sz="1300" dirty="0">
              <a:latin typeface="Arial" panose="020B0604020202020204" pitchFamily="34" charset="0"/>
              <a:ea typeface="Calibri" panose="020F0502020204030204" pitchFamily="34" charset="0"/>
              <a:cs typeface="Arial" panose="020B0604020202020204" pitchFamily="34" charset="0"/>
            </a:endParaRPr>
          </a:p>
        </p:txBody>
      </p:sp>
      <p:sp>
        <p:nvSpPr>
          <p:cNvPr id="10" name="Надпись 9"/>
          <p:cNvSpPr txBox="1">
            <a:spLocks noChangeArrowheads="1"/>
          </p:cNvSpPr>
          <p:nvPr/>
        </p:nvSpPr>
        <p:spPr bwMode="auto">
          <a:xfrm>
            <a:off x="6712964" y="3623475"/>
            <a:ext cx="2035632" cy="1659411"/>
          </a:xfrm>
          <a:prstGeom prst="rect">
            <a:avLst/>
          </a:prstGeom>
          <a:solidFill>
            <a:srgbClr val="FFFFFF"/>
          </a:solidFill>
          <a:ln w="15875">
            <a:solidFill>
              <a:srgbClr val="00B0F0"/>
            </a:solidFill>
            <a:miter lim="800000"/>
            <a:headEnd/>
            <a:tailEnd/>
          </a:ln>
        </p:spPr>
        <p:txBody>
          <a:bodyPr vert="horz" wrap="square" lIns="91440" tIns="45720" rIns="91440" bIns="45720" numCol="1" anchor="t" anchorCtr="0" compatLnSpc="1">
            <a:prstTxWarp prst="textNoShape">
              <a:avLst/>
            </a:prstTxWarp>
          </a:bodyPr>
          <a:lstStyle/>
          <a:p>
            <a:pPr eaLnBrk="0" fontAlgn="base" hangingPunct="0">
              <a:spcBef>
                <a:spcPct val="0"/>
              </a:spcBef>
              <a:spcAft>
                <a:spcPct val="0"/>
              </a:spcAft>
            </a:pPr>
            <a:r>
              <a:rPr lang="ru-RU" altLang="ru-RU" sz="1300" dirty="0">
                <a:latin typeface="Arial" panose="020B0604020202020204" pitchFamily="34" charset="0"/>
                <a:ea typeface="Calibri" panose="020F0502020204030204" pitchFamily="34" charset="0"/>
                <a:cs typeface="Arial" panose="020B0604020202020204" pitchFamily="34" charset="0"/>
              </a:rPr>
              <a:t>Микробиологические исследования:</a:t>
            </a:r>
          </a:p>
          <a:p>
            <a:pPr marL="182563" indent="-182563" eaLnBrk="0" fontAlgn="base" hangingPunct="0">
              <a:spcBef>
                <a:spcPct val="0"/>
              </a:spcBef>
              <a:spcAft>
                <a:spcPct val="0"/>
              </a:spcAft>
              <a:buFont typeface="Arial" panose="020B0604020202020204" pitchFamily="34" charset="0"/>
              <a:buChar char="•"/>
            </a:pPr>
            <a:r>
              <a:rPr lang="ru-RU" altLang="ru-RU" sz="1300" dirty="0" smtClean="0">
                <a:latin typeface="Arial" panose="020B0604020202020204" pitchFamily="34" charset="0"/>
                <a:ea typeface="Calibri" panose="020F0502020204030204" pitchFamily="34" charset="0"/>
                <a:cs typeface="Arial" panose="020B0604020202020204" pitchFamily="34" charset="0"/>
              </a:rPr>
              <a:t>Определение стерильности МИ</a:t>
            </a:r>
            <a:endParaRPr lang="ru-RU" altLang="ru-RU" sz="1300" dirty="0">
              <a:latin typeface="Arial" panose="020B0604020202020204" pitchFamily="34" charset="0"/>
              <a:ea typeface="Calibri" panose="020F0502020204030204" pitchFamily="34" charset="0"/>
              <a:cs typeface="Arial" panose="020B0604020202020204" pitchFamily="34" charset="0"/>
            </a:endParaRPr>
          </a:p>
          <a:p>
            <a:pPr marL="182563" indent="-182563" eaLnBrk="0" fontAlgn="base" hangingPunct="0">
              <a:spcBef>
                <a:spcPct val="0"/>
              </a:spcBef>
              <a:spcAft>
                <a:spcPct val="0"/>
              </a:spcAft>
              <a:buFont typeface="Arial" panose="020B0604020202020204" pitchFamily="34" charset="0"/>
              <a:buChar char="•"/>
            </a:pPr>
            <a:r>
              <a:rPr lang="ru-RU" altLang="ru-RU" sz="1300" dirty="0" smtClean="0">
                <a:latin typeface="Arial" panose="020B0604020202020204" pitchFamily="34" charset="0"/>
                <a:ea typeface="Calibri" panose="020F0502020204030204" pitchFamily="34" charset="0"/>
                <a:cs typeface="Arial" panose="020B0604020202020204" pitchFamily="34" charset="0"/>
              </a:rPr>
              <a:t>Определение контаминации</a:t>
            </a:r>
            <a:endParaRPr kumimoji="0" lang="ru-RU" altLang="ru-RU" sz="1200" b="0" i="0" u="none" strike="noStrike" cap="none" normalizeH="0" baseline="0" dirty="0" smtClean="0">
              <a:ln>
                <a:noFill/>
              </a:ln>
              <a:solidFill>
                <a:schemeClr val="tx1"/>
              </a:solidFill>
              <a:effectLst/>
              <a:latin typeface="Arial" panose="020B0604020202020204" pitchFamily="34" charset="0"/>
            </a:endParaRPr>
          </a:p>
        </p:txBody>
      </p:sp>
      <p:sp>
        <p:nvSpPr>
          <p:cNvPr id="11" name="Прямая со стрелкой 11"/>
          <p:cNvSpPr>
            <a:spLocks noChangeShapeType="1"/>
          </p:cNvSpPr>
          <p:nvPr/>
        </p:nvSpPr>
        <p:spPr bwMode="auto">
          <a:xfrm flipH="1">
            <a:off x="2339751" y="3230267"/>
            <a:ext cx="870590" cy="318977"/>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13" name="Надпись 15"/>
          <p:cNvSpPr txBox="1">
            <a:spLocks noChangeArrowheads="1"/>
          </p:cNvSpPr>
          <p:nvPr/>
        </p:nvSpPr>
        <p:spPr bwMode="auto">
          <a:xfrm>
            <a:off x="3003624" y="5522049"/>
            <a:ext cx="3520184" cy="368488"/>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ru-RU" altLang="ru-RU" sz="1300" dirty="0" smtClean="0">
                <a:latin typeface="Arial" panose="020B0604020202020204" pitchFamily="34" charset="0"/>
                <a:ea typeface="Calibri" panose="020F0502020204030204" pitchFamily="34" charset="0"/>
                <a:cs typeface="Arial" panose="020B0604020202020204" pitchFamily="34" charset="0"/>
              </a:rPr>
              <a:t>Протоколы токсикологических исследований медицинского изделия</a:t>
            </a:r>
            <a:endParaRPr lang="ru-RU" altLang="ru-RU" sz="1300" dirty="0">
              <a:latin typeface="Arial" panose="020B0604020202020204" pitchFamily="34" charset="0"/>
              <a:ea typeface="Calibri" panose="020F0502020204030204" pitchFamily="34" charset="0"/>
              <a:cs typeface="Arial" panose="020B0604020202020204" pitchFamily="34" charset="0"/>
            </a:endParaRPr>
          </a:p>
        </p:txBody>
      </p:sp>
      <p:sp>
        <p:nvSpPr>
          <p:cNvPr id="15" name="Надпись 21"/>
          <p:cNvSpPr txBox="1">
            <a:spLocks noChangeArrowheads="1"/>
          </p:cNvSpPr>
          <p:nvPr/>
        </p:nvSpPr>
        <p:spPr bwMode="auto">
          <a:xfrm>
            <a:off x="2555776" y="6065983"/>
            <a:ext cx="3960439" cy="606013"/>
          </a:xfrm>
          <a:prstGeom prst="rect">
            <a:avLst/>
          </a:prstGeom>
          <a:solidFill>
            <a:srgbClr val="FFFFFF"/>
          </a:solidFill>
          <a:ln w="15875">
            <a:solidFill>
              <a:srgbClr val="00B0F0"/>
            </a:solidFill>
            <a:miter lim="800000"/>
            <a:headEnd/>
            <a:tailEnd/>
          </a:ln>
        </p:spPr>
        <p:txBody>
          <a:bodyPr vert="horz" wrap="square" lIns="91440" tIns="45720" rIns="91440" bIns="45720" numCol="1" anchor="ctr" anchorCtr="0" compatLnSpc="1">
            <a:prstTxWarp prst="textNoShape">
              <a:avLst/>
            </a:prstTxWarp>
          </a:bodyPr>
          <a:lstStyle/>
          <a:p>
            <a:pPr algn="ctr" eaLnBrk="0" fontAlgn="base" hangingPunct="0">
              <a:spcBef>
                <a:spcPct val="0"/>
              </a:spcBef>
              <a:spcAft>
                <a:spcPct val="0"/>
              </a:spcAft>
            </a:pPr>
            <a:r>
              <a:rPr lang="ru-RU" sz="1400" dirty="0" smtClean="0">
                <a:solidFill>
                  <a:srgbClr val="000000"/>
                </a:solidFill>
                <a:latin typeface="Times New Roman"/>
              </a:rPr>
              <a:t>Заключение </a:t>
            </a:r>
            <a:r>
              <a:rPr lang="ru-RU" sz="1400" dirty="0">
                <a:solidFill>
                  <a:srgbClr val="000000"/>
                </a:solidFill>
                <a:latin typeface="Times New Roman"/>
              </a:rPr>
              <a:t>по результатам токсикологических исследований медицинского изделия</a:t>
            </a:r>
            <a:endParaRPr lang="ru-RU" altLang="ru-RU" sz="1300" b="1" dirty="0">
              <a:latin typeface="Arial" panose="020B0604020202020204" pitchFamily="34" charset="0"/>
              <a:ea typeface="Calibri" panose="020F0502020204030204" pitchFamily="34" charset="0"/>
              <a:cs typeface="Arial" panose="020B0604020202020204" pitchFamily="34" charset="0"/>
            </a:endParaRPr>
          </a:p>
        </p:txBody>
      </p:sp>
      <p:sp>
        <p:nvSpPr>
          <p:cNvPr id="16" name="Выгнутая влево стрелка 23"/>
          <p:cNvSpPr>
            <a:spLocks noChangeArrowheads="1"/>
          </p:cNvSpPr>
          <p:nvPr/>
        </p:nvSpPr>
        <p:spPr bwMode="auto">
          <a:xfrm rot="10800000">
            <a:off x="6952879" y="1052735"/>
            <a:ext cx="2039768" cy="5537725"/>
          </a:xfrm>
          <a:prstGeom prst="curvedRightArrow">
            <a:avLst>
              <a:gd name="adj1" fmla="val 17792"/>
              <a:gd name="adj2" fmla="val 34955"/>
              <a:gd name="adj3" fmla="val 32144"/>
            </a:avLst>
          </a:prstGeom>
          <a:solidFill>
            <a:srgbClr val="86AD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
        <p:nvSpPr>
          <p:cNvPr id="25" name="Rectangle 21"/>
          <p:cNvSpPr>
            <a:spLocks noChangeArrowheads="1"/>
          </p:cNvSpPr>
          <p:nvPr/>
        </p:nvSpPr>
        <p:spPr bwMode="auto">
          <a:xfrm>
            <a:off x="714348" y="382471"/>
            <a:ext cx="8429653"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ctr" defTabSz="457200">
              <a:spcBef>
                <a:spcPct val="20000"/>
              </a:spcBef>
              <a:defRPr/>
            </a:pPr>
            <a:r>
              <a:rPr lang="ru-RU" sz="2200" b="1" dirty="0">
                <a:solidFill>
                  <a:srgbClr val="002060"/>
                </a:solidFill>
                <a:latin typeface="Arial" pitchFamily="34" charset="0"/>
                <a:cs typeface="Arial" pitchFamily="34" charset="0"/>
              </a:rPr>
              <a:t>Блок-схема процедуры токсикологического исследования</a:t>
            </a:r>
          </a:p>
        </p:txBody>
      </p:sp>
      <p:sp>
        <p:nvSpPr>
          <p:cNvPr id="26" name="Rectangle 30"/>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sp>
        <p:nvSpPr>
          <p:cNvPr id="30" name="Развернутая стрелка 29"/>
          <p:cNvSpPr/>
          <p:nvPr/>
        </p:nvSpPr>
        <p:spPr>
          <a:xfrm rot="5400000" flipH="1">
            <a:off x="6021943" y="2051066"/>
            <a:ext cx="1601467" cy="612920"/>
          </a:xfrm>
          <a:prstGeom prst="uturnArrow">
            <a:avLst>
              <a:gd name="adj1" fmla="val 16721"/>
              <a:gd name="adj2" fmla="val 15686"/>
              <a:gd name="adj3" fmla="val 31210"/>
              <a:gd name="adj4" fmla="val 43750"/>
              <a:gd name="adj5" fmla="val 99836"/>
            </a:avLst>
          </a:prstGeom>
          <a:solidFill>
            <a:srgbClr val="86ADE2"/>
          </a:solidFill>
          <a:ln w="6350"/>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solidFill>
                <a:schemeClr val="tx1"/>
              </a:solidFill>
            </a:endParaRPr>
          </a:p>
        </p:txBody>
      </p:sp>
      <p:sp>
        <p:nvSpPr>
          <p:cNvPr id="31" name="Прямая со стрелкой 51"/>
          <p:cNvSpPr>
            <a:spLocks noChangeShapeType="1"/>
          </p:cNvSpPr>
          <p:nvPr/>
        </p:nvSpPr>
        <p:spPr bwMode="auto">
          <a:xfrm>
            <a:off x="4734871" y="5903983"/>
            <a:ext cx="9525" cy="324000"/>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2" name="Прямая со стрелкой 51"/>
          <p:cNvSpPr>
            <a:spLocks noChangeShapeType="1"/>
          </p:cNvSpPr>
          <p:nvPr/>
        </p:nvSpPr>
        <p:spPr bwMode="auto">
          <a:xfrm>
            <a:off x="4721896" y="5268584"/>
            <a:ext cx="9525" cy="324000"/>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3" name="Прямая со стрелкой 51"/>
          <p:cNvSpPr>
            <a:spLocks noChangeShapeType="1"/>
          </p:cNvSpPr>
          <p:nvPr/>
        </p:nvSpPr>
        <p:spPr bwMode="auto">
          <a:xfrm>
            <a:off x="4769818" y="3406625"/>
            <a:ext cx="9525" cy="324000"/>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b="1" dirty="0"/>
          </a:p>
        </p:txBody>
      </p:sp>
      <p:sp>
        <p:nvSpPr>
          <p:cNvPr id="34" name="Прямая со стрелкой 51"/>
          <p:cNvSpPr>
            <a:spLocks noChangeShapeType="1"/>
          </p:cNvSpPr>
          <p:nvPr/>
        </p:nvSpPr>
        <p:spPr bwMode="auto">
          <a:xfrm>
            <a:off x="4769818" y="2828678"/>
            <a:ext cx="9525" cy="324000"/>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b="1" dirty="0"/>
          </a:p>
        </p:txBody>
      </p:sp>
      <p:sp>
        <p:nvSpPr>
          <p:cNvPr id="35" name="Прямая со стрелкой 51"/>
          <p:cNvSpPr>
            <a:spLocks noChangeShapeType="1"/>
          </p:cNvSpPr>
          <p:nvPr/>
        </p:nvSpPr>
        <p:spPr bwMode="auto">
          <a:xfrm>
            <a:off x="4779343" y="2130326"/>
            <a:ext cx="9525" cy="324000"/>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6" name="Прямая со стрелкой 11"/>
          <p:cNvSpPr>
            <a:spLocks noChangeShapeType="1"/>
          </p:cNvSpPr>
          <p:nvPr/>
        </p:nvSpPr>
        <p:spPr bwMode="auto">
          <a:xfrm>
            <a:off x="2360862" y="5180927"/>
            <a:ext cx="870590" cy="318977"/>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9" name="Прямая со стрелкой 11"/>
          <p:cNvSpPr>
            <a:spLocks noChangeShapeType="1"/>
          </p:cNvSpPr>
          <p:nvPr/>
        </p:nvSpPr>
        <p:spPr bwMode="auto">
          <a:xfrm flipH="1">
            <a:off x="6300192" y="5157192"/>
            <a:ext cx="870590" cy="318977"/>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0" name="Прямая со стрелкой 11"/>
          <p:cNvSpPr>
            <a:spLocks noChangeShapeType="1"/>
          </p:cNvSpPr>
          <p:nvPr/>
        </p:nvSpPr>
        <p:spPr bwMode="auto">
          <a:xfrm>
            <a:off x="6333038" y="3246968"/>
            <a:ext cx="870590" cy="318977"/>
          </a:xfrm>
          <a:prstGeom prst="straightConnector1">
            <a:avLst/>
          </a:prstGeom>
          <a:noFill/>
          <a:ln w="76200">
            <a:solidFill>
              <a:srgbClr val="5B9BD5"/>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1" name="Выгнутая влево стрелка 23"/>
          <p:cNvSpPr>
            <a:spLocks noChangeArrowheads="1"/>
          </p:cNvSpPr>
          <p:nvPr/>
        </p:nvSpPr>
        <p:spPr bwMode="auto">
          <a:xfrm rot="10800000" flipH="1" flipV="1">
            <a:off x="373697" y="1134273"/>
            <a:ext cx="2002063" cy="5537724"/>
          </a:xfrm>
          <a:prstGeom prst="curvedRightArrow">
            <a:avLst>
              <a:gd name="adj1" fmla="val 17792"/>
              <a:gd name="adj2" fmla="val 34955"/>
              <a:gd name="adj3" fmla="val 32144"/>
            </a:avLst>
          </a:prstGeom>
          <a:solidFill>
            <a:srgbClr val="86ADE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576175580"/>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467544" y="1484784"/>
            <a:ext cx="4752528" cy="4928636"/>
          </a:xfrm>
        </p:spPr>
        <p:txBody>
          <a:bodyPr>
            <a:noAutofit/>
          </a:bodyPr>
          <a:lstStyle/>
          <a:p>
            <a:pPr algn="just"/>
            <a:r>
              <a:rPr lang="ru-RU" sz="1900" dirty="0" smtClean="0">
                <a:solidFill>
                  <a:schemeClr val="tx1"/>
                </a:solidFill>
                <a:latin typeface="Arial" panose="020B0604020202020204" pitchFamily="34" charset="0"/>
                <a:cs typeface="Arial" panose="020B0604020202020204" pitchFamily="34" charset="0"/>
              </a:rPr>
              <a:t>Оформляется </a:t>
            </a:r>
            <a:r>
              <a:rPr lang="ru-RU" sz="1900" b="1" dirty="0">
                <a:solidFill>
                  <a:schemeClr val="tx1"/>
                </a:solidFill>
                <a:latin typeface="Arial" panose="020B0604020202020204" pitchFamily="34" charset="0"/>
                <a:cs typeface="Arial" panose="020B0604020202020204" pitchFamily="34" charset="0"/>
              </a:rPr>
              <a:t>заключение по результатам токсикологических исследований медицинского изделия</a:t>
            </a:r>
            <a:r>
              <a:rPr lang="ru-RU" sz="1900" dirty="0">
                <a:solidFill>
                  <a:schemeClr val="tx1"/>
                </a:solidFill>
                <a:latin typeface="Arial" panose="020B0604020202020204" pitchFamily="34" charset="0"/>
                <a:cs typeface="Arial" panose="020B0604020202020204" pitchFamily="34" charset="0"/>
              </a:rPr>
              <a:t>, форма которого приведена в приложении </a:t>
            </a:r>
            <a:r>
              <a:rPr lang="ru-RU" sz="1900" dirty="0" smtClean="0">
                <a:solidFill>
                  <a:schemeClr val="tx1"/>
                </a:solidFill>
                <a:latin typeface="Arial" panose="020B0604020202020204" pitchFamily="34" charset="0"/>
                <a:cs typeface="Arial" panose="020B0604020202020204" pitchFamily="34" charset="0"/>
              </a:rPr>
              <a:t>№ </a:t>
            </a:r>
            <a:r>
              <a:rPr lang="ru-RU" sz="1900" dirty="0">
                <a:solidFill>
                  <a:schemeClr val="tx1"/>
                </a:solidFill>
                <a:latin typeface="Arial" panose="020B0604020202020204" pitchFamily="34" charset="0"/>
                <a:cs typeface="Arial" panose="020B0604020202020204" pitchFamily="34" charset="0"/>
              </a:rPr>
              <a:t>3 к Приказу </a:t>
            </a:r>
            <a:r>
              <a:rPr lang="ru-RU" sz="1900" dirty="0" smtClean="0">
                <a:solidFill>
                  <a:schemeClr val="tx1"/>
                </a:solidFill>
                <a:latin typeface="Arial" panose="020B0604020202020204" pitchFamily="34" charset="0"/>
                <a:cs typeface="Arial" panose="020B0604020202020204" pitchFamily="34" charset="0"/>
              </a:rPr>
              <a:t>Минздрава России от 09.01.2014 № 2н</a:t>
            </a:r>
            <a:r>
              <a:rPr lang="ru-RU" sz="1900" dirty="0">
                <a:solidFill>
                  <a:schemeClr val="tx1"/>
                </a:solidFill>
                <a:latin typeface="Arial" panose="020B0604020202020204" pitchFamily="34" charset="0"/>
                <a:cs typeface="Arial" panose="020B0604020202020204" pitchFamily="34" charset="0"/>
              </a:rPr>
              <a:t>. </a:t>
            </a:r>
          </a:p>
          <a:p>
            <a:pPr algn="just"/>
            <a:endParaRPr lang="ru-RU" sz="1900" dirty="0" smtClean="0">
              <a:solidFill>
                <a:schemeClr val="tx1"/>
              </a:solidFill>
              <a:latin typeface="Arial" panose="020B0604020202020204" pitchFamily="34" charset="0"/>
              <a:cs typeface="Arial" panose="020B0604020202020204" pitchFamily="34" charset="0"/>
            </a:endParaRPr>
          </a:p>
          <a:p>
            <a:pPr algn="just"/>
            <a:r>
              <a:rPr lang="ru-RU" sz="1900" dirty="0" smtClean="0">
                <a:solidFill>
                  <a:schemeClr val="tx1"/>
                </a:solidFill>
                <a:latin typeface="Arial" panose="020B0604020202020204" pitchFamily="34" charset="0"/>
                <a:cs typeface="Arial" panose="020B0604020202020204" pitchFamily="34" charset="0"/>
              </a:rPr>
              <a:t>К заключению прилагаются: </a:t>
            </a:r>
          </a:p>
          <a:p>
            <a:pPr marL="428625" indent="-428625" algn="just">
              <a:buClr>
                <a:srgbClr val="385D8A"/>
              </a:buClr>
              <a:buFont typeface="Wingdings" pitchFamily="2" charset="2"/>
              <a:buChar char="Ø"/>
            </a:pPr>
            <a:r>
              <a:rPr lang="ru-RU" sz="1900" dirty="0" smtClean="0">
                <a:solidFill>
                  <a:schemeClr val="tx1"/>
                </a:solidFill>
                <a:latin typeface="Arial" panose="020B0604020202020204" pitchFamily="34" charset="0"/>
                <a:cs typeface="Arial" panose="020B0604020202020204" pitchFamily="34" charset="0"/>
              </a:rPr>
              <a:t>протоколы токсикологических исследований медицинского изделия;</a:t>
            </a:r>
          </a:p>
          <a:p>
            <a:pPr marL="428625" indent="-428625" algn="just">
              <a:buClr>
                <a:srgbClr val="385D8A"/>
              </a:buClr>
              <a:buFont typeface="Wingdings" pitchFamily="2" charset="2"/>
              <a:buChar char="Ø"/>
            </a:pPr>
            <a:r>
              <a:rPr lang="ru-RU" sz="1900" dirty="0" smtClean="0">
                <a:solidFill>
                  <a:schemeClr val="tx1"/>
                </a:solidFill>
                <a:latin typeface="Arial" panose="020B0604020202020204" pitchFamily="34" charset="0"/>
                <a:cs typeface="Arial" panose="020B0604020202020204" pitchFamily="34" charset="0"/>
              </a:rPr>
              <a:t>утвержденная  программа  токсикологических  исследований  медицинского изделия.</a:t>
            </a:r>
            <a:endParaRPr lang="ru-RU" sz="1900" dirty="0">
              <a:solidFill>
                <a:schemeClr val="tx1"/>
              </a:solidFill>
            </a:endParaRPr>
          </a:p>
        </p:txBody>
      </p:sp>
      <p:sp>
        <p:nvSpPr>
          <p:cNvPr id="6" name="Заголовок 1"/>
          <p:cNvSpPr>
            <a:spLocks noGrp="1"/>
          </p:cNvSpPr>
          <p:nvPr>
            <p:ph type="title"/>
          </p:nvPr>
        </p:nvSpPr>
        <p:spPr>
          <a:xfrm>
            <a:off x="827584" y="188640"/>
            <a:ext cx="7886700" cy="768893"/>
          </a:xfrm>
        </p:spPr>
        <p:txBody>
          <a:bodyPr>
            <a:normAutofit/>
          </a:bodyPr>
          <a:lstStyle/>
          <a:p>
            <a:pPr>
              <a:spcBef>
                <a:spcPct val="20000"/>
              </a:spcBef>
              <a:defRPr/>
            </a:pPr>
            <a:r>
              <a:rPr lang="ru-RU" sz="2000" b="1" dirty="0">
                <a:solidFill>
                  <a:srgbClr val="002060"/>
                </a:solidFill>
                <a:latin typeface="Arial" pitchFamily="34" charset="0"/>
                <a:ea typeface="+mn-ea"/>
                <a:cs typeface="Arial" pitchFamily="34" charset="0"/>
              </a:rPr>
              <a:t>Результаты токсикологических исследований</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36097" y="1628800"/>
            <a:ext cx="3418636" cy="4869160"/>
          </a:xfrm>
          <a:prstGeom prst="rect">
            <a:avLst/>
          </a:prstGeom>
        </p:spPr>
      </p:pic>
    </p:spTree>
    <p:extLst>
      <p:ext uri="{BB962C8B-B14F-4D97-AF65-F5344CB8AC3E}">
        <p14:creationId xmlns:p14="http://schemas.microsoft.com/office/powerpoint/2010/main" val="1524283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642910" y="0"/>
            <a:ext cx="8501090" cy="1071546"/>
          </a:xfrm>
          <a:prstGeom prst="rect">
            <a:avLst/>
          </a:prstGeom>
        </p:spPr>
        <p:txBody>
          <a:bodyPr vert="horz" lIns="91440" tIns="45720" rIns="91440" bIns="45720" rtlCol="0" anchor="ct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ru-RU" sz="2000" b="1" i="0" u="none" strike="noStrike" kern="1200" cap="none" spc="0" normalizeH="0" baseline="0" noProof="0" dirty="0" smtClean="0">
                <a:ln>
                  <a:noFill/>
                </a:ln>
                <a:solidFill>
                  <a:srgbClr val="002060"/>
                </a:solidFill>
                <a:effectLst/>
                <a:uLnTx/>
                <a:uFillTx/>
                <a:latin typeface="Arial" pitchFamily="34" charset="0"/>
                <a:ea typeface="+mn-ea"/>
                <a:cs typeface="Arial" pitchFamily="34" charset="0"/>
              </a:rPr>
              <a:t>Иные вопросы, возникающие при замене регистрационных удостоверений на медицинское изделие</a:t>
            </a:r>
          </a:p>
        </p:txBody>
      </p:sp>
      <p:sp>
        <p:nvSpPr>
          <p:cNvPr id="5" name="Скругленный прямоугольник 4"/>
          <p:cNvSpPr/>
          <p:nvPr/>
        </p:nvSpPr>
        <p:spPr>
          <a:xfrm>
            <a:off x="285720" y="1214422"/>
            <a:ext cx="8572560"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Процедура замены регистрационного удостоверения осуществляется Росздравнадзором в течение 30 календарных дней</a:t>
            </a:r>
            <a:endParaRPr lang="ru-RU" b="1" dirty="0">
              <a:latin typeface="Arial" pitchFamily="34" charset="0"/>
              <a:cs typeface="Arial" pitchFamily="34" charset="0"/>
            </a:endParaRPr>
          </a:p>
        </p:txBody>
      </p:sp>
      <p:sp>
        <p:nvSpPr>
          <p:cNvPr id="14" name="Скругленный прямоугольник 13"/>
          <p:cNvSpPr/>
          <p:nvPr/>
        </p:nvSpPr>
        <p:spPr>
          <a:xfrm>
            <a:off x="285720" y="2000240"/>
            <a:ext cx="8572560" cy="9286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Действующим законодательством не предусмотрена государственная пошлина за процедуру замены регистрационного удостоверения на медицинское изделие</a:t>
            </a:r>
            <a:endParaRPr lang="ru-RU" b="1" dirty="0">
              <a:latin typeface="Arial" pitchFamily="34" charset="0"/>
              <a:cs typeface="Arial" pitchFamily="34" charset="0"/>
            </a:endParaRPr>
          </a:p>
        </p:txBody>
      </p:sp>
      <p:sp>
        <p:nvSpPr>
          <p:cNvPr id="16" name="Скругленный прямоугольник 15"/>
          <p:cNvSpPr/>
          <p:nvPr/>
        </p:nvSpPr>
        <p:spPr>
          <a:xfrm>
            <a:off x="285720" y="3000372"/>
            <a:ext cx="8572560" cy="7143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При осуществлении процедуры замены регистрационного удостоверения не предусмотрено указание вида медицинского изделия</a:t>
            </a:r>
            <a:endParaRPr lang="ru-RU" b="1" dirty="0">
              <a:latin typeface="Arial" pitchFamily="34" charset="0"/>
              <a:cs typeface="Arial" pitchFamily="34" charset="0"/>
            </a:endParaRPr>
          </a:p>
        </p:txBody>
      </p:sp>
      <p:sp>
        <p:nvSpPr>
          <p:cNvPr id="17" name="Скругленный прямоугольник 16"/>
          <p:cNvSpPr/>
          <p:nvPr/>
        </p:nvSpPr>
        <p:spPr>
          <a:xfrm>
            <a:off x="285720" y="4929198"/>
            <a:ext cx="8572560" cy="92869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x-none" b="1" smtClean="0">
                <a:latin typeface="Arial" pitchFamily="34" charset="0"/>
                <a:cs typeface="Arial" pitchFamily="34" charset="0"/>
              </a:rPr>
              <a:t>При получении регистрационного удостоверения необходимо представить в Росздравнадзор оригинал бланка замененного регистрационного удостоверения</a:t>
            </a:r>
            <a:endParaRPr lang="ru-RU" b="1" dirty="0">
              <a:latin typeface="Arial" pitchFamily="34" charset="0"/>
              <a:cs typeface="Arial" pitchFamily="34" charset="0"/>
            </a:endParaRPr>
          </a:p>
        </p:txBody>
      </p:sp>
      <p:sp>
        <p:nvSpPr>
          <p:cNvPr id="18" name="Скругленный прямоугольник 17"/>
          <p:cNvSpPr/>
          <p:nvPr/>
        </p:nvSpPr>
        <p:spPr>
          <a:xfrm>
            <a:off x="928662" y="5929330"/>
            <a:ext cx="7929618" cy="78584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x-none" sz="1600" i="1" smtClean="0">
                <a:latin typeface="Arial" pitchFamily="34" charset="0"/>
                <a:cs typeface="Arial" pitchFamily="34" charset="0"/>
              </a:rPr>
              <a:t>Получени</a:t>
            </a:r>
            <a:r>
              <a:rPr lang="ru-RU" sz="1600" i="1" dirty="0" smtClean="0">
                <a:latin typeface="Arial" pitchFamily="34" charset="0"/>
                <a:cs typeface="Arial" pitchFamily="34" charset="0"/>
              </a:rPr>
              <a:t>е</a:t>
            </a:r>
            <a:r>
              <a:rPr lang="x-none" sz="1600" i="1" smtClean="0">
                <a:latin typeface="Arial" pitchFamily="34" charset="0"/>
                <a:cs typeface="Arial" pitchFamily="34" charset="0"/>
              </a:rPr>
              <a:t> дубликата регистрационного удостоверения</a:t>
            </a:r>
            <a:r>
              <a:rPr lang="ru-RU" sz="1600" i="1" dirty="0" smtClean="0">
                <a:latin typeface="Arial" pitchFamily="34" charset="0"/>
                <a:cs typeface="Arial" pitchFamily="34" charset="0"/>
              </a:rPr>
              <a:t> регламентируется </a:t>
            </a:r>
            <a:r>
              <a:rPr lang="x-none" sz="1600" i="1" smtClean="0">
                <a:latin typeface="Arial" pitchFamily="34" charset="0"/>
                <a:cs typeface="Arial" pitchFamily="34" charset="0"/>
              </a:rPr>
              <a:t>п.</a:t>
            </a:r>
            <a:r>
              <a:rPr lang="ru-RU" sz="1600" i="1" dirty="0" smtClean="0">
                <a:latin typeface="Arial" pitchFamily="34" charset="0"/>
                <a:cs typeface="Arial" pitchFamily="34" charset="0"/>
              </a:rPr>
              <a:t> </a:t>
            </a:r>
            <a:r>
              <a:rPr lang="x-none" sz="1600" i="1" smtClean="0">
                <a:latin typeface="Arial" pitchFamily="34" charset="0"/>
                <a:cs typeface="Arial" pitchFamily="34" charset="0"/>
              </a:rPr>
              <a:t>52 Правил государственной регистрации медицинских изделий</a:t>
            </a:r>
            <a:endParaRPr lang="ru-RU" sz="1600" i="1" dirty="0" smtClean="0">
              <a:latin typeface="Arial" pitchFamily="34" charset="0"/>
              <a:cs typeface="Arial" pitchFamily="34" charset="0"/>
            </a:endParaRPr>
          </a:p>
        </p:txBody>
      </p:sp>
      <p:sp>
        <p:nvSpPr>
          <p:cNvPr id="19" name="Скругленный прямоугольник 18"/>
          <p:cNvSpPr/>
          <p:nvPr/>
        </p:nvSpPr>
        <p:spPr>
          <a:xfrm>
            <a:off x="928662" y="3786190"/>
            <a:ext cx="7929618" cy="107157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x-none" sz="1600" i="1" smtClean="0">
                <a:latin typeface="Arial" pitchFamily="34" charset="0"/>
                <a:cs typeface="Arial" pitchFamily="34" charset="0"/>
              </a:rPr>
              <a:t>Указание вида медицинского изделия в регистрационном удостоверении (в случае его отсутствия) предусмотрен</a:t>
            </a:r>
            <a:r>
              <a:rPr lang="ru-RU" sz="1600" i="1" dirty="0" smtClean="0">
                <a:latin typeface="Arial" pitchFamily="34" charset="0"/>
                <a:cs typeface="Arial" pitchFamily="34" charset="0"/>
              </a:rPr>
              <a:t>о</a:t>
            </a:r>
            <a:r>
              <a:rPr lang="x-none" sz="1600" i="1" smtClean="0">
                <a:latin typeface="Arial" pitchFamily="34" charset="0"/>
                <a:cs typeface="Arial" pitchFamily="34" charset="0"/>
              </a:rPr>
              <a:t> процедурой внесения изменений в регистрационное удостоверение на медицинское изделие в соответствии с пп. 38-40 Правил государственной регистрации медицинских изделий</a:t>
            </a:r>
            <a:endParaRPr lang="ru-RU" sz="1600" b="1" i="1" dirty="0">
              <a:latin typeface="Arial" pitchFamily="34" charset="0"/>
              <a:cs typeface="Arial" pitchFamily="34" charset="0"/>
            </a:endParaRPr>
          </a:p>
        </p:txBody>
      </p:sp>
    </p:spTree>
    <p:extLst>
      <p:ext uri="{BB962C8B-B14F-4D97-AF65-F5344CB8AC3E}">
        <p14:creationId xmlns:p14="http://schemas.microsoft.com/office/powerpoint/2010/main" val="866279519"/>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351580" y="4158605"/>
            <a:ext cx="8286808" cy="115962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endParaRPr lang="ru-RU" sz="1900" dirty="0">
              <a:latin typeface="Arial" panose="020B0604020202020204" pitchFamily="34" charset="0"/>
              <a:cs typeface="Arial" panose="020B0604020202020204" pitchFamily="34" charset="0"/>
            </a:endParaRPr>
          </a:p>
        </p:txBody>
      </p:sp>
      <p:sp>
        <p:nvSpPr>
          <p:cNvPr id="11" name="Прямоугольник 10"/>
          <p:cNvSpPr/>
          <p:nvPr/>
        </p:nvSpPr>
        <p:spPr>
          <a:xfrm>
            <a:off x="351580" y="2824153"/>
            <a:ext cx="8286808" cy="115962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endParaRPr lang="ru-RU" sz="1900" dirty="0">
              <a:latin typeface="Arial" panose="020B0604020202020204" pitchFamily="34" charset="0"/>
              <a:cs typeface="Arial" panose="020B0604020202020204" pitchFamily="34" charset="0"/>
            </a:endParaRPr>
          </a:p>
        </p:txBody>
      </p:sp>
      <p:sp>
        <p:nvSpPr>
          <p:cNvPr id="10" name="Прямоугольник 9"/>
          <p:cNvSpPr/>
          <p:nvPr/>
        </p:nvSpPr>
        <p:spPr>
          <a:xfrm>
            <a:off x="337702" y="1484784"/>
            <a:ext cx="8286808" cy="1159624"/>
          </a:xfrm>
          <a:prstGeom prst="rect">
            <a:avLst/>
          </a:prstGeom>
        </p:spPr>
        <p:style>
          <a:lnRef idx="1">
            <a:schemeClr val="accent1"/>
          </a:lnRef>
          <a:fillRef idx="2">
            <a:schemeClr val="accent1"/>
          </a:fillRef>
          <a:effectRef idx="1">
            <a:schemeClr val="accent1"/>
          </a:effectRef>
          <a:fontRef idx="minor">
            <a:schemeClr val="dk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just"/>
            <a:endParaRPr lang="ru-RU" sz="1900" dirty="0">
              <a:latin typeface="Arial" panose="020B0604020202020204" pitchFamily="34" charset="0"/>
              <a:cs typeface="Arial" panose="020B0604020202020204" pitchFamily="34" charset="0"/>
            </a:endParaRPr>
          </a:p>
        </p:txBody>
      </p:sp>
      <p:sp>
        <p:nvSpPr>
          <p:cNvPr id="3" name="Текст 2"/>
          <p:cNvSpPr>
            <a:spLocks noGrp="1"/>
          </p:cNvSpPr>
          <p:nvPr>
            <p:ph type="body" idx="1"/>
          </p:nvPr>
        </p:nvSpPr>
        <p:spPr>
          <a:xfrm>
            <a:off x="467544" y="1484784"/>
            <a:ext cx="8064896" cy="3873042"/>
          </a:xfrm>
        </p:spPr>
        <p:txBody>
          <a:bodyPr anchor="t">
            <a:noAutofit/>
          </a:bodyPr>
          <a:lstStyle/>
          <a:p>
            <a:pPr lvl="0" algn="ctr"/>
            <a:endParaRPr lang="ru-RU" b="1" dirty="0" smtClean="0">
              <a:solidFill>
                <a:schemeClr val="tx1"/>
              </a:solidFill>
              <a:latin typeface="Arial" pitchFamily="34" charset="0"/>
              <a:cs typeface="Arial" pitchFamily="34" charset="0"/>
            </a:endParaRPr>
          </a:p>
          <a:p>
            <a:pPr lvl="0" algn="ctr"/>
            <a:r>
              <a:rPr lang="ru-RU" b="1" dirty="0" smtClean="0">
                <a:solidFill>
                  <a:schemeClr val="tx1"/>
                </a:solidFill>
                <a:latin typeface="Arial" pitchFamily="34" charset="0"/>
                <a:cs typeface="Arial" pitchFamily="34" charset="0"/>
              </a:rPr>
              <a:t>Исследования </a:t>
            </a:r>
            <a:r>
              <a:rPr lang="ru-RU" b="1" dirty="0">
                <a:solidFill>
                  <a:schemeClr val="tx1"/>
                </a:solidFill>
                <a:latin typeface="Arial" pitchFamily="34" charset="0"/>
                <a:cs typeface="Arial" pitchFamily="34" charset="0"/>
              </a:rPr>
              <a:t>проведены не в полном объеме</a:t>
            </a:r>
          </a:p>
          <a:p>
            <a:pPr lvl="0" algn="just"/>
            <a:endParaRPr lang="ru-RU" b="1" dirty="0" smtClean="0">
              <a:solidFill>
                <a:schemeClr val="tx1"/>
              </a:solidFill>
              <a:latin typeface="Arial" pitchFamily="34" charset="0"/>
              <a:cs typeface="Arial" pitchFamily="34" charset="0"/>
            </a:endParaRPr>
          </a:p>
          <a:p>
            <a:pPr lvl="0" algn="just"/>
            <a:endParaRPr lang="ru-RU" b="1" dirty="0">
              <a:solidFill>
                <a:schemeClr val="tx1"/>
              </a:solidFill>
              <a:latin typeface="Arial" pitchFamily="34" charset="0"/>
              <a:cs typeface="Arial" pitchFamily="34" charset="0"/>
            </a:endParaRPr>
          </a:p>
          <a:p>
            <a:pPr lvl="0" algn="ctr"/>
            <a:r>
              <a:rPr lang="ru-RU" b="1" dirty="0" smtClean="0">
                <a:solidFill>
                  <a:schemeClr val="tx1"/>
                </a:solidFill>
                <a:latin typeface="Arial" pitchFamily="34" charset="0"/>
                <a:cs typeface="Arial" pitchFamily="34" charset="0"/>
              </a:rPr>
              <a:t>Сведения </a:t>
            </a:r>
            <a:r>
              <a:rPr lang="ru-RU" b="1" dirty="0">
                <a:solidFill>
                  <a:schemeClr val="tx1"/>
                </a:solidFill>
                <a:latin typeface="Arial" pitchFamily="34" charset="0"/>
                <a:cs typeface="Arial" pitchFamily="34" charset="0"/>
              </a:rPr>
              <a:t>в результирующих документах не совпадают с документами </a:t>
            </a:r>
            <a:r>
              <a:rPr lang="ru-RU" b="1" dirty="0" smtClean="0">
                <a:solidFill>
                  <a:schemeClr val="tx1"/>
                </a:solidFill>
                <a:latin typeface="Arial" pitchFamily="34" charset="0"/>
                <a:cs typeface="Arial" pitchFamily="34" charset="0"/>
              </a:rPr>
              <a:t>производителя</a:t>
            </a:r>
          </a:p>
          <a:p>
            <a:pPr algn="just"/>
            <a:endParaRPr lang="ru-RU" b="1" dirty="0">
              <a:solidFill>
                <a:schemeClr val="tx1"/>
              </a:solidFill>
              <a:latin typeface="Arial" pitchFamily="34" charset="0"/>
              <a:cs typeface="Arial" pitchFamily="34" charset="0"/>
            </a:endParaRPr>
          </a:p>
          <a:p>
            <a:pPr algn="just"/>
            <a:endParaRPr lang="ru-RU" b="1" dirty="0" smtClean="0">
              <a:solidFill>
                <a:schemeClr val="tx1"/>
              </a:solidFill>
              <a:latin typeface="Arial" pitchFamily="34" charset="0"/>
              <a:cs typeface="Arial" pitchFamily="34" charset="0"/>
            </a:endParaRPr>
          </a:p>
          <a:p>
            <a:pPr algn="ctr"/>
            <a:r>
              <a:rPr lang="ru-RU" b="1" dirty="0" smtClean="0">
                <a:solidFill>
                  <a:schemeClr val="tx1"/>
                </a:solidFill>
                <a:latin typeface="Arial" pitchFamily="34" charset="0"/>
                <a:cs typeface="Arial" pitchFamily="34" charset="0"/>
              </a:rPr>
              <a:t>Исследования </a:t>
            </a:r>
            <a:r>
              <a:rPr lang="ru-RU" b="1" dirty="0">
                <a:solidFill>
                  <a:schemeClr val="tx1"/>
                </a:solidFill>
                <a:latin typeface="Arial" pitchFamily="34" charset="0"/>
                <a:cs typeface="Arial" pitchFamily="34" charset="0"/>
              </a:rPr>
              <a:t>не проведены совсем</a:t>
            </a:r>
          </a:p>
          <a:p>
            <a:pPr lvl="0" algn="just"/>
            <a:endParaRPr lang="ru-RU" b="1" dirty="0">
              <a:solidFill>
                <a:schemeClr val="tx1"/>
              </a:solidFill>
              <a:latin typeface="Arial" pitchFamily="34" charset="0"/>
              <a:cs typeface="Arial" pitchFamily="34" charset="0"/>
            </a:endParaRPr>
          </a:p>
          <a:p>
            <a:pPr algn="just"/>
            <a:endParaRPr lang="ru-RU" b="1" dirty="0">
              <a:solidFill>
                <a:schemeClr val="tx1"/>
              </a:solidFill>
              <a:latin typeface="Arial" pitchFamily="34" charset="0"/>
              <a:cs typeface="Arial" pitchFamily="34" charset="0"/>
            </a:endParaRPr>
          </a:p>
        </p:txBody>
      </p:sp>
      <p:sp>
        <p:nvSpPr>
          <p:cNvPr id="6" name="Заголовок 1"/>
          <p:cNvSpPr>
            <a:spLocks noGrp="1"/>
          </p:cNvSpPr>
          <p:nvPr>
            <p:ph type="title"/>
          </p:nvPr>
        </p:nvSpPr>
        <p:spPr>
          <a:xfrm>
            <a:off x="827584" y="188640"/>
            <a:ext cx="7886700" cy="768893"/>
          </a:xfrm>
        </p:spPr>
        <p:txBody>
          <a:bodyPr>
            <a:normAutofit/>
          </a:bodyPr>
          <a:lstStyle/>
          <a:p>
            <a:r>
              <a:rPr lang="ru-RU" sz="2000" b="1" dirty="0" smtClean="0">
                <a:solidFill>
                  <a:srgbClr val="002060"/>
                </a:solidFill>
                <a:latin typeface="Arial" pitchFamily="34" charset="0"/>
                <a:cs typeface="Arial" pitchFamily="34" charset="0"/>
              </a:rPr>
              <a:t>Основные замечания при оценке результатов токсикологических исследований при внесении изменений</a:t>
            </a:r>
            <a:endParaRPr lang="ru-RU" sz="2000" b="1" dirty="0">
              <a:solidFill>
                <a:srgbClr val="002060"/>
              </a:solidFill>
              <a:latin typeface="Arial" pitchFamily="34" charset="0"/>
              <a:cs typeface="Arial" pitchFamily="34" charset="0"/>
            </a:endParaRPr>
          </a:p>
        </p:txBody>
      </p:sp>
      <p:grpSp>
        <p:nvGrpSpPr>
          <p:cNvPr id="2" name="Группа 3"/>
          <p:cNvGrpSpPr/>
          <p:nvPr/>
        </p:nvGrpSpPr>
        <p:grpSpPr>
          <a:xfrm>
            <a:off x="2538685" y="5493057"/>
            <a:ext cx="4464497" cy="1296144"/>
            <a:chOff x="2627794" y="5367556"/>
            <a:chExt cx="4464497" cy="1468289"/>
          </a:xfrm>
        </p:grpSpPr>
        <p:sp>
          <p:nvSpPr>
            <p:cNvPr id="7" name="Стрелка вниз 6"/>
            <p:cNvSpPr/>
            <p:nvPr/>
          </p:nvSpPr>
          <p:spPr>
            <a:xfrm>
              <a:off x="4350172" y="5367556"/>
              <a:ext cx="635000" cy="406400"/>
            </a:xfrm>
            <a:prstGeom prst="downArrow">
              <a:avLst/>
            </a:prstGeom>
            <a:scene3d>
              <a:camera prst="orthographicFront">
                <a:rot lat="0" lon="0" rev="0"/>
              </a:camera>
              <a:lightRig rig="contrasting" dir="t">
                <a:rot lat="0" lon="0" rev="1200000"/>
              </a:lightRig>
            </a:scene3d>
            <a:sp3d z="300000" contourW="19050" prstMaterial="metal">
              <a:bevelT w="88900" h="203200"/>
              <a:bevelB w="165100" h="254000"/>
            </a:sp3d>
          </p:spPr>
          <p:style>
            <a:lnRef idx="0">
              <a:schemeClr val="lt1">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dk1">
                <a:hueOff val="0"/>
                <a:satOff val="0"/>
                <a:lumOff val="0"/>
                <a:alphaOff val="0"/>
              </a:schemeClr>
            </a:fontRef>
          </p:style>
        </p:sp>
        <p:sp>
          <p:nvSpPr>
            <p:cNvPr id="8" name="Полилиния 7"/>
            <p:cNvSpPr/>
            <p:nvPr/>
          </p:nvSpPr>
          <p:spPr>
            <a:xfrm>
              <a:off x="2627794" y="5766569"/>
              <a:ext cx="4464497" cy="1069276"/>
            </a:xfrm>
            <a:custGeom>
              <a:avLst/>
              <a:gdLst>
                <a:gd name="connsiteX0" fmla="*/ 0 w 4464497"/>
                <a:gd name="connsiteY0" fmla="*/ 0 h 1069276"/>
                <a:gd name="connsiteX1" fmla="*/ 4464497 w 4464497"/>
                <a:gd name="connsiteY1" fmla="*/ 0 h 1069276"/>
                <a:gd name="connsiteX2" fmla="*/ 4464497 w 4464497"/>
                <a:gd name="connsiteY2" fmla="*/ 1069276 h 1069276"/>
                <a:gd name="connsiteX3" fmla="*/ 0 w 4464497"/>
                <a:gd name="connsiteY3" fmla="*/ 1069276 h 1069276"/>
                <a:gd name="connsiteX4" fmla="*/ 0 w 4464497"/>
                <a:gd name="connsiteY4" fmla="*/ 0 h 10692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64497" h="1069276">
                  <a:moveTo>
                    <a:pt x="0" y="0"/>
                  </a:moveTo>
                  <a:lnTo>
                    <a:pt x="4464497" y="0"/>
                  </a:lnTo>
                  <a:lnTo>
                    <a:pt x="4464497" y="1069276"/>
                  </a:lnTo>
                  <a:lnTo>
                    <a:pt x="0" y="1069276"/>
                  </a:lnTo>
                  <a:lnTo>
                    <a:pt x="0" y="0"/>
                  </a:lnTo>
                  <a:close/>
                </a:path>
              </a:pathLst>
            </a:custGeom>
            <a:ln/>
          </p:spPr>
          <p:style>
            <a:lnRef idx="1">
              <a:schemeClr val="accent1"/>
            </a:lnRef>
            <a:fillRef idx="3">
              <a:schemeClr val="accent1"/>
            </a:fillRef>
            <a:effectRef idx="2">
              <a:schemeClr val="accent1"/>
            </a:effectRef>
            <a:fontRef idx="minor">
              <a:schemeClr val="lt1"/>
            </a:fontRef>
          </p:style>
          <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ru-RU" sz="2200" b="1" kern="120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rPr>
                <a:t>Не подтверждена биологическая безопасность</a:t>
              </a:r>
              <a:endParaRPr lang="ru-RU" sz="2200" b="1" kern="120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Arial" pitchFamily="34" charset="0"/>
                <a:cs typeface="Arial" pitchFamily="34" charset="0"/>
              </a:endParaRPr>
            </a:p>
          </p:txBody>
        </p:sp>
      </p:grpSp>
    </p:spTree>
    <p:extLst>
      <p:ext uri="{BB962C8B-B14F-4D97-AF65-F5344CB8AC3E}">
        <p14:creationId xmlns:p14="http://schemas.microsoft.com/office/powerpoint/2010/main" val="326278010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Группа 1"/>
          <p:cNvGrpSpPr/>
          <p:nvPr/>
        </p:nvGrpSpPr>
        <p:grpSpPr>
          <a:xfrm>
            <a:off x="642910" y="1571612"/>
            <a:ext cx="7992888" cy="4643470"/>
            <a:chOff x="4415894" y="1978128"/>
            <a:chExt cx="3203613" cy="3854347"/>
          </a:xfrm>
        </p:grpSpPr>
        <p:sp>
          <p:nvSpPr>
            <p:cNvPr id="4" name="Полилиния 3"/>
            <p:cNvSpPr/>
            <p:nvPr/>
          </p:nvSpPr>
          <p:spPr>
            <a:xfrm>
              <a:off x="4415894" y="1978128"/>
              <a:ext cx="3203613" cy="700790"/>
            </a:xfrm>
            <a:custGeom>
              <a:avLst/>
              <a:gdLst>
                <a:gd name="connsiteX0" fmla="*/ 0 w 3203613"/>
                <a:gd name="connsiteY0" fmla="*/ 116801 h 700790"/>
                <a:gd name="connsiteX1" fmla="*/ 116801 w 3203613"/>
                <a:gd name="connsiteY1" fmla="*/ 0 h 700790"/>
                <a:gd name="connsiteX2" fmla="*/ 3086812 w 3203613"/>
                <a:gd name="connsiteY2" fmla="*/ 0 h 700790"/>
                <a:gd name="connsiteX3" fmla="*/ 3203613 w 3203613"/>
                <a:gd name="connsiteY3" fmla="*/ 116801 h 700790"/>
                <a:gd name="connsiteX4" fmla="*/ 3203613 w 3203613"/>
                <a:gd name="connsiteY4" fmla="*/ 583989 h 700790"/>
                <a:gd name="connsiteX5" fmla="*/ 3086812 w 3203613"/>
                <a:gd name="connsiteY5" fmla="*/ 700790 h 700790"/>
                <a:gd name="connsiteX6" fmla="*/ 116801 w 3203613"/>
                <a:gd name="connsiteY6" fmla="*/ 700790 h 700790"/>
                <a:gd name="connsiteX7" fmla="*/ 0 w 3203613"/>
                <a:gd name="connsiteY7" fmla="*/ 583989 h 700790"/>
                <a:gd name="connsiteX8" fmla="*/ 0 w 3203613"/>
                <a:gd name="connsiteY8" fmla="*/ 116801 h 70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613" h="700790">
                  <a:moveTo>
                    <a:pt x="0" y="116801"/>
                  </a:moveTo>
                  <a:cubicBezTo>
                    <a:pt x="0" y="52294"/>
                    <a:pt x="52294" y="0"/>
                    <a:pt x="116801" y="0"/>
                  </a:cubicBezTo>
                  <a:lnTo>
                    <a:pt x="3086812" y="0"/>
                  </a:lnTo>
                  <a:cubicBezTo>
                    <a:pt x="3151319" y="0"/>
                    <a:pt x="3203613" y="52294"/>
                    <a:pt x="3203613" y="116801"/>
                  </a:cubicBezTo>
                  <a:lnTo>
                    <a:pt x="3203613" y="583989"/>
                  </a:lnTo>
                  <a:cubicBezTo>
                    <a:pt x="3203613" y="648496"/>
                    <a:pt x="3151319" y="700790"/>
                    <a:pt x="3086812" y="700790"/>
                  </a:cubicBezTo>
                  <a:lnTo>
                    <a:pt x="116801" y="700790"/>
                  </a:lnTo>
                  <a:cubicBezTo>
                    <a:pt x="52294" y="700790"/>
                    <a:pt x="0" y="648496"/>
                    <a:pt x="0" y="583989"/>
                  </a:cubicBezTo>
                  <a:lnTo>
                    <a:pt x="0" y="116801"/>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310" tIns="72310" rIns="72310" bIns="72310" numCol="1" spcCol="1270" anchor="ctr" anchorCtr="0">
              <a:noAutofit/>
            </a:bodyPr>
            <a:lstStyle/>
            <a:p>
              <a:pPr lvl="0" algn="ctr" defTabSz="444500">
                <a:lnSpc>
                  <a:spcPct val="90000"/>
                </a:lnSpc>
                <a:spcBef>
                  <a:spcPct val="0"/>
                </a:spcBef>
                <a:spcAft>
                  <a:spcPct val="35000"/>
                </a:spcAft>
              </a:pPr>
              <a:r>
                <a:rPr lang="ru-RU" sz="2000" b="1" kern="1200" dirty="0" smtClean="0">
                  <a:latin typeface="Arial" pitchFamily="34" charset="0"/>
                  <a:cs typeface="Arial" pitchFamily="34" charset="0"/>
                </a:rPr>
                <a:t>Проводить токсикологические исследования при каждой смене материала, имеющего контакт с пациентом</a:t>
              </a:r>
              <a:endParaRPr lang="ru-RU" sz="2000" b="1" kern="1200" dirty="0">
                <a:latin typeface="Arial" pitchFamily="34" charset="0"/>
                <a:cs typeface="Arial" pitchFamily="34" charset="0"/>
              </a:endParaRPr>
            </a:p>
          </p:txBody>
        </p:sp>
        <p:sp>
          <p:nvSpPr>
            <p:cNvPr id="7" name="Полилиния 6"/>
            <p:cNvSpPr/>
            <p:nvPr/>
          </p:nvSpPr>
          <p:spPr>
            <a:xfrm>
              <a:off x="4415894" y="2766518"/>
              <a:ext cx="3203613" cy="700790"/>
            </a:xfrm>
            <a:custGeom>
              <a:avLst/>
              <a:gdLst>
                <a:gd name="connsiteX0" fmla="*/ 0 w 3203613"/>
                <a:gd name="connsiteY0" fmla="*/ 116801 h 700790"/>
                <a:gd name="connsiteX1" fmla="*/ 116801 w 3203613"/>
                <a:gd name="connsiteY1" fmla="*/ 0 h 700790"/>
                <a:gd name="connsiteX2" fmla="*/ 3086812 w 3203613"/>
                <a:gd name="connsiteY2" fmla="*/ 0 h 700790"/>
                <a:gd name="connsiteX3" fmla="*/ 3203613 w 3203613"/>
                <a:gd name="connsiteY3" fmla="*/ 116801 h 700790"/>
                <a:gd name="connsiteX4" fmla="*/ 3203613 w 3203613"/>
                <a:gd name="connsiteY4" fmla="*/ 583989 h 700790"/>
                <a:gd name="connsiteX5" fmla="*/ 3086812 w 3203613"/>
                <a:gd name="connsiteY5" fmla="*/ 700790 h 700790"/>
                <a:gd name="connsiteX6" fmla="*/ 116801 w 3203613"/>
                <a:gd name="connsiteY6" fmla="*/ 700790 h 700790"/>
                <a:gd name="connsiteX7" fmla="*/ 0 w 3203613"/>
                <a:gd name="connsiteY7" fmla="*/ 583989 h 700790"/>
                <a:gd name="connsiteX8" fmla="*/ 0 w 3203613"/>
                <a:gd name="connsiteY8" fmla="*/ 116801 h 70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613" h="700790">
                  <a:moveTo>
                    <a:pt x="0" y="116801"/>
                  </a:moveTo>
                  <a:cubicBezTo>
                    <a:pt x="0" y="52294"/>
                    <a:pt x="52294" y="0"/>
                    <a:pt x="116801" y="0"/>
                  </a:cubicBezTo>
                  <a:lnTo>
                    <a:pt x="3086812" y="0"/>
                  </a:lnTo>
                  <a:cubicBezTo>
                    <a:pt x="3151319" y="0"/>
                    <a:pt x="3203613" y="52294"/>
                    <a:pt x="3203613" y="116801"/>
                  </a:cubicBezTo>
                  <a:lnTo>
                    <a:pt x="3203613" y="583989"/>
                  </a:lnTo>
                  <a:cubicBezTo>
                    <a:pt x="3203613" y="648496"/>
                    <a:pt x="3151319" y="700790"/>
                    <a:pt x="3086812" y="700790"/>
                  </a:cubicBezTo>
                  <a:lnTo>
                    <a:pt x="116801" y="700790"/>
                  </a:lnTo>
                  <a:cubicBezTo>
                    <a:pt x="52294" y="700790"/>
                    <a:pt x="0" y="648496"/>
                    <a:pt x="0" y="583989"/>
                  </a:cubicBezTo>
                  <a:lnTo>
                    <a:pt x="0" y="116801"/>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310" tIns="72310" rIns="72310" bIns="72310" numCol="1" spcCol="1270" anchor="ctr" anchorCtr="0">
              <a:noAutofit/>
            </a:bodyPr>
            <a:lstStyle/>
            <a:p>
              <a:pPr lvl="0" algn="ctr" defTabSz="444500">
                <a:lnSpc>
                  <a:spcPct val="90000"/>
                </a:lnSpc>
                <a:spcBef>
                  <a:spcPct val="0"/>
                </a:spcBef>
                <a:spcAft>
                  <a:spcPct val="35000"/>
                </a:spcAft>
              </a:pPr>
              <a:r>
                <a:rPr lang="ru-RU" sz="2000" b="1" kern="1200" dirty="0" smtClean="0">
                  <a:latin typeface="Arial" pitchFamily="34" charset="0"/>
                  <a:cs typeface="Arial" pitchFamily="34" charset="0"/>
                </a:rPr>
                <a:t>Предоставлять в испытательную лабораторию максимальное количество сведений по материалам </a:t>
              </a:r>
              <a:endParaRPr lang="ru-RU" sz="2000" b="1" kern="1200" dirty="0">
                <a:latin typeface="Arial" pitchFamily="34" charset="0"/>
                <a:cs typeface="Arial" pitchFamily="34" charset="0"/>
              </a:endParaRPr>
            </a:p>
          </p:txBody>
        </p:sp>
        <p:sp>
          <p:nvSpPr>
            <p:cNvPr id="8" name="Полилиния 7"/>
            <p:cNvSpPr/>
            <p:nvPr/>
          </p:nvSpPr>
          <p:spPr>
            <a:xfrm>
              <a:off x="4415894" y="3554907"/>
              <a:ext cx="3203613" cy="700790"/>
            </a:xfrm>
            <a:custGeom>
              <a:avLst/>
              <a:gdLst>
                <a:gd name="connsiteX0" fmla="*/ 0 w 3203613"/>
                <a:gd name="connsiteY0" fmla="*/ 116801 h 700790"/>
                <a:gd name="connsiteX1" fmla="*/ 116801 w 3203613"/>
                <a:gd name="connsiteY1" fmla="*/ 0 h 700790"/>
                <a:gd name="connsiteX2" fmla="*/ 3086812 w 3203613"/>
                <a:gd name="connsiteY2" fmla="*/ 0 h 700790"/>
                <a:gd name="connsiteX3" fmla="*/ 3203613 w 3203613"/>
                <a:gd name="connsiteY3" fmla="*/ 116801 h 700790"/>
                <a:gd name="connsiteX4" fmla="*/ 3203613 w 3203613"/>
                <a:gd name="connsiteY4" fmla="*/ 583989 h 700790"/>
                <a:gd name="connsiteX5" fmla="*/ 3086812 w 3203613"/>
                <a:gd name="connsiteY5" fmla="*/ 700790 h 700790"/>
                <a:gd name="connsiteX6" fmla="*/ 116801 w 3203613"/>
                <a:gd name="connsiteY6" fmla="*/ 700790 h 700790"/>
                <a:gd name="connsiteX7" fmla="*/ 0 w 3203613"/>
                <a:gd name="connsiteY7" fmla="*/ 583989 h 700790"/>
                <a:gd name="connsiteX8" fmla="*/ 0 w 3203613"/>
                <a:gd name="connsiteY8" fmla="*/ 116801 h 70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613" h="700790">
                  <a:moveTo>
                    <a:pt x="0" y="116801"/>
                  </a:moveTo>
                  <a:cubicBezTo>
                    <a:pt x="0" y="52294"/>
                    <a:pt x="52294" y="0"/>
                    <a:pt x="116801" y="0"/>
                  </a:cubicBezTo>
                  <a:lnTo>
                    <a:pt x="3086812" y="0"/>
                  </a:lnTo>
                  <a:cubicBezTo>
                    <a:pt x="3151319" y="0"/>
                    <a:pt x="3203613" y="52294"/>
                    <a:pt x="3203613" y="116801"/>
                  </a:cubicBezTo>
                  <a:lnTo>
                    <a:pt x="3203613" y="583989"/>
                  </a:lnTo>
                  <a:cubicBezTo>
                    <a:pt x="3203613" y="648496"/>
                    <a:pt x="3151319" y="700790"/>
                    <a:pt x="3086812" y="700790"/>
                  </a:cubicBezTo>
                  <a:lnTo>
                    <a:pt x="116801" y="700790"/>
                  </a:lnTo>
                  <a:cubicBezTo>
                    <a:pt x="52294" y="700790"/>
                    <a:pt x="0" y="648496"/>
                    <a:pt x="0" y="583989"/>
                  </a:cubicBezTo>
                  <a:lnTo>
                    <a:pt x="0" y="116801"/>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310" tIns="72310" rIns="72310" bIns="72310" numCol="1" spcCol="1270" anchor="ctr" anchorCtr="0">
              <a:noAutofit/>
            </a:bodyPr>
            <a:lstStyle/>
            <a:p>
              <a:pPr lvl="0" algn="ctr" defTabSz="444500">
                <a:lnSpc>
                  <a:spcPct val="90000"/>
                </a:lnSpc>
                <a:spcBef>
                  <a:spcPct val="0"/>
                </a:spcBef>
                <a:spcAft>
                  <a:spcPct val="35000"/>
                </a:spcAft>
              </a:pPr>
              <a:r>
                <a:rPr lang="ru-RU" sz="2000" b="1" kern="1200" dirty="0" smtClean="0">
                  <a:latin typeface="Arial" pitchFamily="34" charset="0"/>
                  <a:cs typeface="Arial" pitchFamily="34" charset="0"/>
                </a:rPr>
                <a:t>Активно участвовать в разработке Программы проведения  токсикологических исследований</a:t>
              </a:r>
              <a:endParaRPr lang="ru-RU" sz="2000" b="1" kern="1200" dirty="0">
                <a:latin typeface="Arial" pitchFamily="34" charset="0"/>
                <a:cs typeface="Arial" pitchFamily="34" charset="0"/>
              </a:endParaRPr>
            </a:p>
          </p:txBody>
        </p:sp>
        <p:sp>
          <p:nvSpPr>
            <p:cNvPr id="9" name="Полилиния 8"/>
            <p:cNvSpPr/>
            <p:nvPr/>
          </p:nvSpPr>
          <p:spPr>
            <a:xfrm>
              <a:off x="4415894" y="4343296"/>
              <a:ext cx="3203613" cy="700790"/>
            </a:xfrm>
            <a:custGeom>
              <a:avLst/>
              <a:gdLst>
                <a:gd name="connsiteX0" fmla="*/ 0 w 3203613"/>
                <a:gd name="connsiteY0" fmla="*/ 116801 h 700790"/>
                <a:gd name="connsiteX1" fmla="*/ 116801 w 3203613"/>
                <a:gd name="connsiteY1" fmla="*/ 0 h 700790"/>
                <a:gd name="connsiteX2" fmla="*/ 3086812 w 3203613"/>
                <a:gd name="connsiteY2" fmla="*/ 0 h 700790"/>
                <a:gd name="connsiteX3" fmla="*/ 3203613 w 3203613"/>
                <a:gd name="connsiteY3" fmla="*/ 116801 h 700790"/>
                <a:gd name="connsiteX4" fmla="*/ 3203613 w 3203613"/>
                <a:gd name="connsiteY4" fmla="*/ 583989 h 700790"/>
                <a:gd name="connsiteX5" fmla="*/ 3086812 w 3203613"/>
                <a:gd name="connsiteY5" fmla="*/ 700790 h 700790"/>
                <a:gd name="connsiteX6" fmla="*/ 116801 w 3203613"/>
                <a:gd name="connsiteY6" fmla="*/ 700790 h 700790"/>
                <a:gd name="connsiteX7" fmla="*/ 0 w 3203613"/>
                <a:gd name="connsiteY7" fmla="*/ 583989 h 700790"/>
                <a:gd name="connsiteX8" fmla="*/ 0 w 3203613"/>
                <a:gd name="connsiteY8" fmla="*/ 116801 h 70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613" h="700790">
                  <a:moveTo>
                    <a:pt x="0" y="116801"/>
                  </a:moveTo>
                  <a:cubicBezTo>
                    <a:pt x="0" y="52294"/>
                    <a:pt x="52294" y="0"/>
                    <a:pt x="116801" y="0"/>
                  </a:cubicBezTo>
                  <a:lnTo>
                    <a:pt x="3086812" y="0"/>
                  </a:lnTo>
                  <a:cubicBezTo>
                    <a:pt x="3151319" y="0"/>
                    <a:pt x="3203613" y="52294"/>
                    <a:pt x="3203613" y="116801"/>
                  </a:cubicBezTo>
                  <a:lnTo>
                    <a:pt x="3203613" y="583989"/>
                  </a:lnTo>
                  <a:cubicBezTo>
                    <a:pt x="3203613" y="648496"/>
                    <a:pt x="3151319" y="700790"/>
                    <a:pt x="3086812" y="700790"/>
                  </a:cubicBezTo>
                  <a:lnTo>
                    <a:pt x="116801" y="700790"/>
                  </a:lnTo>
                  <a:cubicBezTo>
                    <a:pt x="52294" y="700790"/>
                    <a:pt x="0" y="648496"/>
                    <a:pt x="0" y="583989"/>
                  </a:cubicBezTo>
                  <a:lnTo>
                    <a:pt x="0" y="116801"/>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310" tIns="72310" rIns="72310" bIns="72310" numCol="1" spcCol="1270" anchor="ctr" anchorCtr="0">
              <a:noAutofit/>
            </a:bodyPr>
            <a:lstStyle/>
            <a:p>
              <a:pPr lvl="0" algn="ctr" defTabSz="444500">
                <a:lnSpc>
                  <a:spcPct val="90000"/>
                </a:lnSpc>
                <a:spcBef>
                  <a:spcPct val="0"/>
                </a:spcBef>
                <a:spcAft>
                  <a:spcPct val="35000"/>
                </a:spcAft>
              </a:pPr>
              <a:r>
                <a:rPr lang="ru-RU" sz="2000" b="1" kern="1200" dirty="0" smtClean="0">
                  <a:latin typeface="Arial" pitchFamily="34" charset="0"/>
                  <a:cs typeface="Arial" pitchFamily="34" charset="0"/>
                </a:rPr>
                <a:t>Проверять поступившие из испытательной лаборатории результаты испытаний с разработанной Программой испытаний и всеми внесенными изменениями</a:t>
              </a:r>
              <a:endParaRPr lang="ru-RU" sz="2000" b="1" kern="1200" dirty="0">
                <a:latin typeface="Arial" pitchFamily="34" charset="0"/>
                <a:cs typeface="Arial" pitchFamily="34" charset="0"/>
              </a:endParaRPr>
            </a:p>
          </p:txBody>
        </p:sp>
        <p:sp>
          <p:nvSpPr>
            <p:cNvPr id="10" name="Полилиния 9"/>
            <p:cNvSpPr/>
            <p:nvPr/>
          </p:nvSpPr>
          <p:spPr>
            <a:xfrm>
              <a:off x="4415894" y="5131685"/>
              <a:ext cx="3203613" cy="700790"/>
            </a:xfrm>
            <a:custGeom>
              <a:avLst/>
              <a:gdLst>
                <a:gd name="connsiteX0" fmla="*/ 0 w 3203613"/>
                <a:gd name="connsiteY0" fmla="*/ 116801 h 700790"/>
                <a:gd name="connsiteX1" fmla="*/ 116801 w 3203613"/>
                <a:gd name="connsiteY1" fmla="*/ 0 h 700790"/>
                <a:gd name="connsiteX2" fmla="*/ 3086812 w 3203613"/>
                <a:gd name="connsiteY2" fmla="*/ 0 h 700790"/>
                <a:gd name="connsiteX3" fmla="*/ 3203613 w 3203613"/>
                <a:gd name="connsiteY3" fmla="*/ 116801 h 700790"/>
                <a:gd name="connsiteX4" fmla="*/ 3203613 w 3203613"/>
                <a:gd name="connsiteY4" fmla="*/ 583989 h 700790"/>
                <a:gd name="connsiteX5" fmla="*/ 3086812 w 3203613"/>
                <a:gd name="connsiteY5" fmla="*/ 700790 h 700790"/>
                <a:gd name="connsiteX6" fmla="*/ 116801 w 3203613"/>
                <a:gd name="connsiteY6" fmla="*/ 700790 h 700790"/>
                <a:gd name="connsiteX7" fmla="*/ 0 w 3203613"/>
                <a:gd name="connsiteY7" fmla="*/ 583989 h 700790"/>
                <a:gd name="connsiteX8" fmla="*/ 0 w 3203613"/>
                <a:gd name="connsiteY8" fmla="*/ 116801 h 700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3613" h="700790">
                  <a:moveTo>
                    <a:pt x="0" y="116801"/>
                  </a:moveTo>
                  <a:cubicBezTo>
                    <a:pt x="0" y="52294"/>
                    <a:pt x="52294" y="0"/>
                    <a:pt x="116801" y="0"/>
                  </a:cubicBezTo>
                  <a:lnTo>
                    <a:pt x="3086812" y="0"/>
                  </a:lnTo>
                  <a:cubicBezTo>
                    <a:pt x="3151319" y="0"/>
                    <a:pt x="3203613" y="52294"/>
                    <a:pt x="3203613" y="116801"/>
                  </a:cubicBezTo>
                  <a:lnTo>
                    <a:pt x="3203613" y="583989"/>
                  </a:lnTo>
                  <a:cubicBezTo>
                    <a:pt x="3203613" y="648496"/>
                    <a:pt x="3151319" y="700790"/>
                    <a:pt x="3086812" y="700790"/>
                  </a:cubicBezTo>
                  <a:lnTo>
                    <a:pt x="116801" y="700790"/>
                  </a:lnTo>
                  <a:cubicBezTo>
                    <a:pt x="52294" y="700790"/>
                    <a:pt x="0" y="648496"/>
                    <a:pt x="0" y="583989"/>
                  </a:cubicBezTo>
                  <a:lnTo>
                    <a:pt x="0" y="116801"/>
                  </a:lnTo>
                  <a:close/>
                </a:path>
              </a:pathLst>
            </a:custGeom>
            <a:scene3d>
              <a:camera prst="orthographicFront"/>
              <a:lightRig rig="threePt" dir="t">
                <a:rot lat="0" lon="0" rev="7500000"/>
              </a:lightRig>
            </a:scene3d>
            <a:sp3d z="152400" extrusionH="63500" prstMaterial="dkEdge">
              <a:bevelT w="135400" h="16350" prst="relaxedInset"/>
              <a:contourClr>
                <a:schemeClr val="bg1"/>
              </a:contourClr>
            </a:sp3d>
          </p:spPr>
          <p:style>
            <a:lnRef idx="1">
              <a:schemeClr val="accent1">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72310" tIns="72310" rIns="72310" bIns="72310" numCol="1" spcCol="1270" anchor="ctr" anchorCtr="0">
              <a:noAutofit/>
            </a:bodyPr>
            <a:lstStyle/>
            <a:p>
              <a:pPr lvl="0" algn="ctr" defTabSz="444500">
                <a:lnSpc>
                  <a:spcPct val="90000"/>
                </a:lnSpc>
                <a:spcBef>
                  <a:spcPct val="0"/>
                </a:spcBef>
                <a:spcAft>
                  <a:spcPct val="35000"/>
                </a:spcAft>
              </a:pPr>
              <a:r>
                <a:rPr lang="ru-RU" sz="2000" b="1" kern="1200" dirty="0" smtClean="0">
                  <a:latin typeface="Arial" pitchFamily="34" charset="0"/>
                  <a:cs typeface="Arial" pitchFamily="34" charset="0"/>
                </a:rPr>
                <a:t>Предоставлять в испытательную лабораторию достаточное для проведения исследований количество образцов</a:t>
              </a:r>
              <a:endParaRPr lang="ru-RU" sz="2000" b="1" kern="1200" dirty="0">
                <a:latin typeface="Arial" pitchFamily="34" charset="0"/>
                <a:cs typeface="Arial" pitchFamily="34" charset="0"/>
              </a:endParaRPr>
            </a:p>
          </p:txBody>
        </p:sp>
      </p:grpSp>
      <p:sp>
        <p:nvSpPr>
          <p:cNvPr id="6" name="Заголовок 1"/>
          <p:cNvSpPr>
            <a:spLocks noGrp="1"/>
          </p:cNvSpPr>
          <p:nvPr>
            <p:ph type="title"/>
          </p:nvPr>
        </p:nvSpPr>
        <p:spPr>
          <a:xfrm>
            <a:off x="827584" y="188640"/>
            <a:ext cx="7886700" cy="768893"/>
          </a:xfrm>
        </p:spPr>
        <p:txBody>
          <a:bodyPr>
            <a:normAutofit/>
          </a:bodyPr>
          <a:lstStyle/>
          <a:p>
            <a:r>
              <a:rPr lang="ru-RU" sz="2000" b="1" dirty="0" smtClean="0">
                <a:solidFill>
                  <a:srgbClr val="002060"/>
                </a:solidFill>
                <a:latin typeface="Arial" pitchFamily="34" charset="0"/>
                <a:cs typeface="Arial" pitchFamily="34" charset="0"/>
              </a:rPr>
              <a:t>Рекомендации для проведения токсикологических исследований  при внесении изменений в документацию</a:t>
            </a:r>
            <a:endParaRPr lang="ru-RU" sz="2000"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235889278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92</a:t>
            </a:fld>
            <a:endParaRPr lang="ru-RU"/>
          </a:p>
        </p:txBody>
      </p:sp>
      <p:pic>
        <p:nvPicPr>
          <p:cNvPr id="7" name="Содержимое 6" descr="РЗН.jpg"/>
          <p:cNvPicPr>
            <a:picLocks noGrp="1" noChangeAspect="1"/>
          </p:cNvPicPr>
          <p:nvPr>
            <p:ph idx="1"/>
          </p:nvPr>
        </p:nvPicPr>
        <p:blipFill rotWithShape="1">
          <a:blip r:embed="rId2" cstate="print"/>
          <a:srcRect l="15900" t="528" r="14264" b="1269"/>
          <a:stretch/>
        </p:blipFill>
        <p:spPr>
          <a:xfrm>
            <a:off x="-36512" y="0"/>
            <a:ext cx="9217024" cy="6885384"/>
          </a:xfrm>
        </p:spPr>
      </p:pic>
    </p:spTree>
    <p:extLst>
      <p:ext uri="{BB962C8B-B14F-4D97-AF65-F5344CB8AC3E}">
        <p14:creationId xmlns:p14="http://schemas.microsoft.com/office/powerpoint/2010/main" val="122571468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Текст 2"/>
          <p:cNvSpPr>
            <a:spLocks noGrp="1"/>
          </p:cNvSpPr>
          <p:nvPr>
            <p:ph type="body" idx="1"/>
          </p:nvPr>
        </p:nvSpPr>
        <p:spPr>
          <a:xfrm>
            <a:off x="611188" y="115888"/>
            <a:ext cx="8532812" cy="865187"/>
          </a:xfrm>
        </p:spPr>
        <p:txBody>
          <a:bodyPr anchor="ctr"/>
          <a:lstStyle/>
          <a:p>
            <a:pPr algn="ctr"/>
            <a:r>
              <a:rPr lang="ru-RU" b="1" dirty="0" smtClean="0">
                <a:solidFill>
                  <a:srgbClr val="002060"/>
                </a:solidFill>
                <a:latin typeface="Arial" charset="0"/>
                <a:cs typeface="Arial" charset="0"/>
              </a:rPr>
              <a:t>Федеральная служба по надзору в сфере здравоохранения</a:t>
            </a:r>
          </a:p>
        </p:txBody>
      </p:sp>
      <p:sp>
        <p:nvSpPr>
          <p:cNvPr id="17410" name="TextBox 5"/>
          <p:cNvSpPr txBox="1">
            <a:spLocks noChangeArrowheads="1"/>
          </p:cNvSpPr>
          <p:nvPr/>
        </p:nvSpPr>
        <p:spPr bwMode="auto">
          <a:xfrm>
            <a:off x="395536" y="1700808"/>
            <a:ext cx="8569325" cy="4142673"/>
          </a:xfrm>
          <a:prstGeom prst="rect">
            <a:avLst/>
          </a:prstGeom>
          <a:noFill/>
          <a:ln w="9525">
            <a:noFill/>
            <a:miter lim="800000"/>
            <a:headEnd/>
            <a:tailEnd/>
          </a:ln>
        </p:spPr>
        <p:txBody>
          <a:bodyPr>
            <a:spAutoFit/>
          </a:bodyPr>
          <a:lstStyle/>
          <a:p>
            <a:pPr algn="ctr">
              <a:spcBef>
                <a:spcPct val="20000"/>
              </a:spcBef>
            </a:pPr>
            <a:r>
              <a:rPr lang="ru-RU" sz="2800" b="1" dirty="0">
                <a:solidFill>
                  <a:srgbClr val="C00000"/>
                </a:solidFill>
                <a:latin typeface="Arial" panose="020B0604020202020204" pitchFamily="34" charset="0"/>
                <a:ea typeface="ＭＳ Ｐゴシック" pitchFamily="34" charset="-128"/>
                <a:cs typeface="Arial" panose="020B0604020202020204" pitchFamily="34" charset="0"/>
              </a:rPr>
              <a:t>Особенности оценки результатов клинических испытаний при проведении экспертизы </a:t>
            </a:r>
            <a:r>
              <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rPr>
              <a:t>        по </a:t>
            </a:r>
            <a:r>
              <a:rPr lang="ru-RU" sz="2800" b="1" dirty="0">
                <a:solidFill>
                  <a:srgbClr val="C00000"/>
                </a:solidFill>
                <a:latin typeface="Arial" panose="020B0604020202020204" pitchFamily="34" charset="0"/>
                <a:ea typeface="ＭＳ Ｐゴシック" pitchFamily="34" charset="-128"/>
                <a:cs typeface="Arial" panose="020B0604020202020204" pitchFamily="34" charset="0"/>
              </a:rPr>
              <a:t>п. 55 Правил государственной регистрации медицинских изделий. </a:t>
            </a:r>
            <a:endPar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endParaRPr>
          </a:p>
          <a:p>
            <a:pPr algn="ctr">
              <a:spcBef>
                <a:spcPct val="20000"/>
              </a:spcBef>
            </a:pPr>
            <a:r>
              <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rPr>
              <a:t>Основные </a:t>
            </a:r>
            <a:r>
              <a:rPr lang="ru-RU" sz="2800" b="1" dirty="0">
                <a:solidFill>
                  <a:srgbClr val="C00000"/>
                </a:solidFill>
                <a:latin typeface="Arial" panose="020B0604020202020204" pitchFamily="34" charset="0"/>
                <a:ea typeface="ＭＳ Ｐゴシック" pitchFamily="34" charset="-128"/>
                <a:cs typeface="Arial" panose="020B0604020202020204" pitchFamily="34" charset="0"/>
              </a:rPr>
              <a:t>нарушения при оформлении результатов клинических испытаний с участием человека и в форме оценки и анализа клинических </a:t>
            </a:r>
            <a:r>
              <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rPr>
              <a:t>данных.</a:t>
            </a:r>
            <a:endParaRPr lang="ru-RU" sz="2800" b="1" dirty="0">
              <a:solidFill>
                <a:srgbClr val="C00000"/>
              </a:solidFill>
              <a:latin typeface="Arial" panose="020B0604020202020204" pitchFamily="34" charset="0"/>
              <a:ea typeface="ＭＳ Ｐゴシック" pitchFamily="34" charset="-128"/>
              <a:cs typeface="Arial" panose="020B0604020202020204" pitchFamily="34" charset="0"/>
            </a:endParaRPr>
          </a:p>
          <a:p>
            <a:pPr algn="ctr">
              <a:spcBef>
                <a:spcPct val="20000"/>
              </a:spcBef>
              <a:buFont typeface="Arial" charset="0"/>
              <a:buNone/>
            </a:pPr>
            <a:endParaRPr lang="ru-RU" sz="2800" b="1" dirty="0" smtClean="0">
              <a:solidFill>
                <a:srgbClr val="C00000"/>
              </a:solidFill>
              <a:latin typeface="Arial" panose="020B0604020202020204" pitchFamily="34" charset="0"/>
              <a:ea typeface="ＭＳ Ｐゴシック" pitchFamily="34" charset="-128"/>
              <a:cs typeface="Arial" panose="020B0604020202020204" pitchFamily="34" charset="0"/>
            </a:endParaRPr>
          </a:p>
        </p:txBody>
      </p:sp>
      <p:sp>
        <p:nvSpPr>
          <p:cNvPr id="2" name="Номер слайда 1"/>
          <p:cNvSpPr>
            <a:spLocks noGrp="1"/>
          </p:cNvSpPr>
          <p:nvPr>
            <p:ph type="sldNum" sz="quarter" idx="11"/>
          </p:nvPr>
        </p:nvSpPr>
        <p:spPr/>
        <p:txBody>
          <a:bodyPr/>
          <a:lstStyle/>
          <a:p>
            <a:pPr>
              <a:defRPr/>
            </a:pPr>
            <a:fld id="{CB39992A-6C22-4639-82C6-94E0344F6235}" type="slidenum">
              <a:rPr lang="ru-RU"/>
              <a:pPr>
                <a:defRPr/>
              </a:pPr>
              <a:t>93</a:t>
            </a:fld>
            <a:endParaRPr lang="ru-RU" dirty="0"/>
          </a:p>
        </p:txBody>
      </p:sp>
    </p:spTree>
    <p:extLst>
      <p:ext uri="{BB962C8B-B14F-4D97-AF65-F5344CB8AC3E}">
        <p14:creationId xmlns:p14="http://schemas.microsoft.com/office/powerpoint/2010/main" val="337483186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Текст 2"/>
          <p:cNvSpPr>
            <a:spLocks noGrp="1"/>
          </p:cNvSpPr>
          <p:nvPr>
            <p:ph type="body" idx="1"/>
          </p:nvPr>
        </p:nvSpPr>
        <p:spPr>
          <a:xfrm>
            <a:off x="611188" y="115888"/>
            <a:ext cx="8532812" cy="865187"/>
          </a:xfrm>
        </p:spPr>
        <p:txBody>
          <a:bodyPr anchor="ctr"/>
          <a:lstStyle/>
          <a:p>
            <a:pPr algn="ctr"/>
            <a:r>
              <a:rPr lang="ru-RU" b="1" dirty="0" smtClean="0">
                <a:solidFill>
                  <a:srgbClr val="002060"/>
                </a:solidFill>
                <a:latin typeface="Arial" charset="0"/>
                <a:cs typeface="Arial" charset="0"/>
              </a:rPr>
              <a:t>Нормативно-правовое регулирование </a:t>
            </a:r>
          </a:p>
          <a:p>
            <a:pPr algn="ctr"/>
            <a:r>
              <a:rPr lang="ru-RU" b="1" dirty="0" smtClean="0">
                <a:solidFill>
                  <a:srgbClr val="002060"/>
                </a:solidFill>
                <a:latin typeface="Arial" charset="0"/>
                <a:cs typeface="Arial" charset="0"/>
              </a:rPr>
              <a:t>при внесении изменений в регистрационное досье</a:t>
            </a:r>
          </a:p>
        </p:txBody>
      </p:sp>
      <p:sp>
        <p:nvSpPr>
          <p:cNvPr id="2" name="Номер слайда 1"/>
          <p:cNvSpPr>
            <a:spLocks noGrp="1"/>
          </p:cNvSpPr>
          <p:nvPr>
            <p:ph type="sldNum" sz="quarter" idx="11"/>
          </p:nvPr>
        </p:nvSpPr>
        <p:spPr/>
        <p:txBody>
          <a:bodyPr/>
          <a:lstStyle/>
          <a:p>
            <a:pPr>
              <a:defRPr/>
            </a:pPr>
            <a:fld id="{CB39992A-6C22-4639-82C6-94E0344F6235}" type="slidenum">
              <a:rPr lang="ru-RU"/>
              <a:pPr>
                <a:defRPr/>
              </a:pPr>
              <a:t>94</a:t>
            </a:fld>
            <a:endParaRPr lang="ru-RU" dirty="0"/>
          </a:p>
        </p:txBody>
      </p:sp>
      <p:sp>
        <p:nvSpPr>
          <p:cNvPr id="3" name="Прямоугольник 2"/>
          <p:cNvSpPr/>
          <p:nvPr/>
        </p:nvSpPr>
        <p:spPr>
          <a:xfrm>
            <a:off x="323528" y="1556792"/>
            <a:ext cx="8641366" cy="249299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endParaRPr lang="ru-RU" sz="1200" dirty="0">
              <a:solidFill>
                <a:srgbClr val="000000"/>
              </a:solidFill>
              <a:latin typeface="Arial" panose="020B0604020202020204" pitchFamily="34" charset="0"/>
            </a:endParaRPr>
          </a:p>
          <a:p>
            <a:pPr algn="ctr"/>
            <a:r>
              <a:rPr lang="ru-RU" b="1" dirty="0" smtClean="0">
                <a:solidFill>
                  <a:srgbClr val="000000"/>
                </a:solidFill>
                <a:latin typeface="Arial" panose="020B0604020202020204" pitchFamily="34" charset="0"/>
              </a:rPr>
              <a:t>Порядок проведения оценки соответствия медицинских изделий в форме технических испытаний, токсикологических исследований, клинических испытаний в целях государственной регистрации медицинских изделий, </a:t>
            </a:r>
          </a:p>
          <a:p>
            <a:pPr algn="ctr"/>
            <a:endParaRPr lang="ru-RU" b="1" dirty="0" smtClean="0">
              <a:solidFill>
                <a:srgbClr val="000000"/>
              </a:solidFill>
              <a:latin typeface="Arial" panose="020B0604020202020204" pitchFamily="34" charset="0"/>
            </a:endParaRPr>
          </a:p>
          <a:p>
            <a:pPr algn="ctr"/>
            <a:r>
              <a:rPr lang="ru-RU" b="1" dirty="0" smtClean="0">
                <a:solidFill>
                  <a:srgbClr val="000000"/>
                </a:solidFill>
                <a:latin typeface="Arial" panose="020B0604020202020204" pitchFamily="34" charset="0"/>
              </a:rPr>
              <a:t>Утвержден приказом Минздрава России </a:t>
            </a:r>
            <a:r>
              <a:rPr lang="ru-RU" b="1" dirty="0" smtClean="0">
                <a:solidFill>
                  <a:schemeClr val="accent1">
                    <a:lumMod val="75000"/>
                  </a:schemeClr>
                </a:solidFill>
                <a:latin typeface="Arial" panose="020B0604020202020204" pitchFamily="34" charset="0"/>
              </a:rPr>
              <a:t>№ 2н </a:t>
            </a:r>
            <a:r>
              <a:rPr lang="ru-RU" b="1" dirty="0" smtClean="0">
                <a:solidFill>
                  <a:srgbClr val="000000"/>
                </a:solidFill>
                <a:latin typeface="Arial" panose="020B0604020202020204" pitchFamily="34" charset="0"/>
              </a:rPr>
              <a:t>от 09.01.2014 г, </a:t>
            </a:r>
          </a:p>
          <a:p>
            <a:pPr algn="ctr"/>
            <a:r>
              <a:rPr lang="ru-RU" b="1" dirty="0" smtClean="0">
                <a:solidFill>
                  <a:srgbClr val="000000"/>
                </a:solidFill>
                <a:latin typeface="Arial" panose="020B0604020202020204" pitchFamily="34" charset="0"/>
              </a:rPr>
              <a:t>вступил в силу 04.05.2014 г.</a:t>
            </a:r>
          </a:p>
          <a:p>
            <a:pPr algn="ctr"/>
            <a:endParaRPr lang="ru-RU" dirty="0">
              <a:solidFill>
                <a:srgbClr val="000000"/>
              </a:solidFill>
              <a:latin typeface="Arial" panose="020B0604020202020204" pitchFamily="34" charset="0"/>
            </a:endParaRPr>
          </a:p>
        </p:txBody>
      </p:sp>
      <p:sp>
        <p:nvSpPr>
          <p:cNvPr id="9" name="Прямоугольник 8"/>
          <p:cNvSpPr/>
          <p:nvPr/>
        </p:nvSpPr>
        <p:spPr>
          <a:xfrm>
            <a:off x="323528" y="4725144"/>
            <a:ext cx="8641366" cy="1200329"/>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ru-RU" b="1" dirty="0">
                <a:solidFill>
                  <a:srgbClr val="000000"/>
                </a:solidFill>
                <a:latin typeface="Arial" panose="020B0604020202020204" pitchFamily="34" charset="0"/>
              </a:rPr>
              <a:t>РАЗДЕЛ </a:t>
            </a:r>
            <a:r>
              <a:rPr lang="en-US" b="1" dirty="0">
                <a:solidFill>
                  <a:srgbClr val="000000"/>
                </a:solidFill>
                <a:latin typeface="Arial" panose="020B0604020202020204" pitchFamily="34" charset="0"/>
              </a:rPr>
              <a:t>IV</a:t>
            </a:r>
            <a:r>
              <a:rPr lang="ru-RU" b="1" dirty="0">
                <a:solidFill>
                  <a:srgbClr val="000000"/>
                </a:solidFill>
                <a:latin typeface="Arial" panose="020B0604020202020204" pitchFamily="34" charset="0"/>
              </a:rPr>
              <a:t>. Оценка соответствия медицинского изделия в форме клинических испытаний. </a:t>
            </a:r>
          </a:p>
          <a:p>
            <a:pPr algn="ctr"/>
            <a:r>
              <a:rPr lang="ru-RU" b="1" dirty="0">
                <a:solidFill>
                  <a:srgbClr val="000000"/>
                </a:solidFill>
                <a:latin typeface="Arial" panose="020B0604020202020204" pitchFamily="34" charset="0"/>
              </a:rPr>
              <a:t>Приложение № 4. Образец Акта оценки результатов клинических испытаний медицинского изделия.</a:t>
            </a:r>
          </a:p>
        </p:txBody>
      </p:sp>
    </p:spTree>
    <p:extLst>
      <p:ext uri="{BB962C8B-B14F-4D97-AF65-F5344CB8AC3E}">
        <p14:creationId xmlns:p14="http://schemas.microsoft.com/office/powerpoint/2010/main" val="3727148539"/>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95</a:t>
            </a:fld>
            <a:endParaRPr lang="ru-RU" dirty="0"/>
          </a:p>
        </p:txBody>
      </p:sp>
      <p:sp>
        <p:nvSpPr>
          <p:cNvPr id="5" name="Текст 2"/>
          <p:cNvSpPr txBox="1">
            <a:spLocks/>
          </p:cNvSpPr>
          <p:nvPr/>
        </p:nvSpPr>
        <p:spPr>
          <a:xfrm>
            <a:off x="611560" y="116632"/>
            <a:ext cx="8532440" cy="954914"/>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smtClean="0">
                <a:solidFill>
                  <a:srgbClr val="002060"/>
                </a:solidFill>
                <a:latin typeface="Arial" pitchFamily="34" charset="0"/>
                <a:cs typeface="Arial" pitchFamily="34" charset="0"/>
              </a:rPr>
              <a:t>Приложения и дополнения к Акту клинических испытаний </a:t>
            </a:r>
          </a:p>
        </p:txBody>
      </p:sp>
      <p:sp>
        <p:nvSpPr>
          <p:cNvPr id="7" name="Прямоугольник 6"/>
          <p:cNvSpPr/>
          <p:nvPr/>
        </p:nvSpPr>
        <p:spPr>
          <a:xfrm>
            <a:off x="142844" y="1428737"/>
            <a:ext cx="8786874" cy="4832733"/>
          </a:xfrm>
          <a:prstGeom prst="rect">
            <a:avLst/>
          </a:prstGeom>
        </p:spPr>
        <p:txBody>
          <a:bodyPr wrap="square">
            <a:spAutoFit/>
          </a:bodyPr>
          <a:lstStyle/>
          <a:p>
            <a:pPr algn="just">
              <a:lnSpc>
                <a:spcPct val="115000"/>
              </a:lnSpc>
              <a:spcBef>
                <a:spcPts val="600"/>
              </a:spcBef>
              <a:spcAft>
                <a:spcPts val="0"/>
              </a:spcAft>
              <a:defRPr/>
            </a:pPr>
            <a:r>
              <a:rPr lang="ru-RU" dirty="0">
                <a:latin typeface="Arial" pitchFamily="34" charset="0"/>
                <a:ea typeface="Calibri" panose="020F0502020204030204" pitchFamily="34" charset="0"/>
                <a:cs typeface="Arial" pitchFamily="34" charset="0"/>
              </a:rPr>
              <a:t>Следует обратить особое внимание, что в качестве приложений Акт клинических испытаний должен содержать копии всех исследуемых документов, в том числе:</a:t>
            </a:r>
          </a:p>
          <a:p>
            <a:pPr marL="285750" indent="-285750" algn="just">
              <a:lnSpc>
                <a:spcPct val="115000"/>
              </a:lnSpc>
              <a:spcBef>
                <a:spcPts val="600"/>
              </a:spcBef>
              <a:spcAft>
                <a:spcPts val="0"/>
              </a:spcAft>
              <a:buFont typeface="Wingdings" pitchFamily="2" charset="2"/>
              <a:buChar char="Ø"/>
              <a:defRPr/>
            </a:pPr>
            <a:r>
              <a:rPr lang="ru-RU" dirty="0">
                <a:latin typeface="Arial" pitchFamily="34" charset="0"/>
                <a:ea typeface="Calibri" panose="020F0502020204030204" pitchFamily="34" charset="0"/>
                <a:cs typeface="Arial" pitchFamily="34" charset="0"/>
              </a:rPr>
              <a:t>утвержденная программа клинических испытаний медицинского изделия;</a:t>
            </a:r>
          </a:p>
          <a:p>
            <a:pPr marL="285750" indent="-285750" algn="just">
              <a:lnSpc>
                <a:spcPct val="115000"/>
              </a:lnSpc>
              <a:spcBef>
                <a:spcPts val="600"/>
              </a:spcBef>
              <a:spcAft>
                <a:spcPts val="0"/>
              </a:spcAft>
              <a:buFont typeface="Wingdings" pitchFamily="2" charset="2"/>
              <a:buChar char="Ø"/>
              <a:defRPr/>
            </a:pPr>
            <a:r>
              <a:rPr lang="ru-RU" dirty="0">
                <a:latin typeface="Arial" pitchFamily="34" charset="0"/>
                <a:ea typeface="Calibri" panose="020F0502020204030204" pitchFamily="34" charset="0"/>
                <a:cs typeface="Arial" pitchFamily="34" charset="0"/>
              </a:rPr>
              <a:t>протоколы клинических испытаний или результаты оценки и анализа данных, включая графики, снимки, выписки из историй болезни, табулированный, статистически обработанный материал;</a:t>
            </a:r>
          </a:p>
          <a:p>
            <a:pPr marL="285750" indent="-285750" algn="just">
              <a:lnSpc>
                <a:spcPct val="115000"/>
              </a:lnSpc>
              <a:spcBef>
                <a:spcPts val="600"/>
              </a:spcBef>
              <a:spcAft>
                <a:spcPts val="0"/>
              </a:spcAft>
              <a:buFont typeface="Wingdings" pitchFamily="2" charset="2"/>
              <a:buChar char="Ø"/>
              <a:defRPr/>
            </a:pPr>
            <a:r>
              <a:rPr lang="ru-RU" dirty="0">
                <a:latin typeface="Arial" pitchFamily="34" charset="0"/>
                <a:ea typeface="Calibri" panose="020F0502020204030204" pitchFamily="34" charset="0"/>
                <a:cs typeface="Arial" pitchFamily="34" charset="0"/>
              </a:rPr>
              <a:t>подробные данные по использованию медицинских изделий в медицинской практике, данные отдаленных результатов наблюдения (при наличии);</a:t>
            </a:r>
          </a:p>
          <a:p>
            <a:pPr marL="285750" indent="-285750" algn="just">
              <a:lnSpc>
                <a:spcPct val="115000"/>
              </a:lnSpc>
              <a:spcBef>
                <a:spcPts val="600"/>
              </a:spcBef>
              <a:spcAft>
                <a:spcPts val="0"/>
              </a:spcAft>
              <a:buFont typeface="Wingdings" pitchFamily="2" charset="2"/>
              <a:buChar char="Ø"/>
              <a:defRPr/>
            </a:pPr>
            <a:r>
              <a:rPr lang="ru-RU" dirty="0">
                <a:latin typeface="Arial" pitchFamily="34" charset="0"/>
                <a:ea typeface="Calibri" panose="020F0502020204030204" pitchFamily="34" charset="0"/>
                <a:cs typeface="Arial" pitchFamily="34" charset="0"/>
              </a:rPr>
              <a:t>эксплуатационная документация на медицинское изделие (инструкция по медицинскому применению) при клинических испытаниях физиотерапевтических аппаратов, реагентов (наборов) для диагностики (in vitro), медицинских изделий, предназначенных для профилактики, диагностики, лечения заболеваний в домашних условиях.</a:t>
            </a:r>
          </a:p>
        </p:txBody>
      </p:sp>
    </p:spTree>
    <p:extLst>
      <p:ext uri="{BB962C8B-B14F-4D97-AF65-F5344CB8AC3E}">
        <p14:creationId xmlns:p14="http://schemas.microsoft.com/office/powerpoint/2010/main" val="381476300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a:xfrm>
            <a:off x="722313" y="1052737"/>
            <a:ext cx="8229600" cy="5668738"/>
          </a:xfrm>
        </p:spPr>
        <p:txBody>
          <a:bodyPr>
            <a:normAutofit/>
          </a:bodyPr>
          <a:lstStyle/>
          <a:p>
            <a:pPr marL="571500" indent="-571500" algn="l">
              <a:buFont typeface="Arial" panose="020B0604020202020204" pitchFamily="34" charset="0"/>
              <a:buChar char="•"/>
            </a:pPr>
            <a:r>
              <a:rPr lang="ru-RU" dirty="0" smtClean="0">
                <a:latin typeface="Times New Roman" panose="02020603050405020304" pitchFamily="18" charset="0"/>
                <a:cs typeface="Times New Roman" panose="02020603050405020304" pitchFamily="18" charset="0"/>
              </a:rPr>
              <a:t>Базы данных для поиска</a:t>
            </a:r>
            <a:br>
              <a:rPr lang="ru-RU"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EMBASE – Escerpta Medica published by Elsevier</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CENTRAL – The Cochrane Central Register of Controlled Trials</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MAUDE – US FDA’s Manufacturer And User Facility Device Experience database</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MEDION – Database that indexes literature on diagnostic tests</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MEDLINE – Publiched by US National library of Medicine (Pubmed)</a:t>
            </a:r>
            <a:br>
              <a:rPr lang="en-US"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E-library – </a:t>
            </a:r>
            <a:r>
              <a:rPr lang="ru-RU" sz="2700" dirty="0" smtClean="0">
                <a:latin typeface="Times New Roman" panose="02020603050405020304" pitchFamily="18" charset="0"/>
                <a:cs typeface="Times New Roman" panose="02020603050405020304" pitchFamily="18" charset="0"/>
              </a:rPr>
              <a:t>научная электронная библиотека (РФ)</a:t>
            </a:r>
            <a:br>
              <a:rPr lang="ru-RU" sz="2700" dirty="0" smtClean="0">
                <a:latin typeface="Times New Roman" panose="02020603050405020304" pitchFamily="18" charset="0"/>
                <a:cs typeface="Times New Roman" panose="02020603050405020304" pitchFamily="18" charset="0"/>
              </a:rPr>
            </a:br>
            <a:r>
              <a:rPr lang="en-US" sz="2700" dirty="0" smtClean="0">
                <a:latin typeface="Times New Roman" panose="02020603050405020304" pitchFamily="18" charset="0"/>
                <a:cs typeface="Times New Roman" panose="02020603050405020304" pitchFamily="18" charset="0"/>
              </a:rPr>
              <a:t>Scopus, Web of Science</a:t>
            </a:r>
            <a:endParaRPr lang="ru-RU" dirty="0">
              <a:latin typeface="Times New Roman" panose="02020603050405020304" pitchFamily="18" charset="0"/>
              <a:cs typeface="Times New Roman" panose="02020603050405020304" pitchFamily="18" charset="0"/>
            </a:endParaRPr>
          </a:p>
        </p:txBody>
      </p:sp>
      <p:sp>
        <p:nvSpPr>
          <p:cNvPr id="4" name="Номер слайда 3"/>
          <p:cNvSpPr>
            <a:spLocks noGrp="1"/>
          </p:cNvSpPr>
          <p:nvPr>
            <p:ph type="sldNum" sz="quarter" idx="11"/>
          </p:nvPr>
        </p:nvSpPr>
        <p:spPr/>
        <p:txBody>
          <a:bodyPr/>
          <a:lstStyle/>
          <a:p>
            <a:fld id="{725C68B6-61C2-468F-89AB-4B9F7531AA68}" type="slidenum">
              <a:rPr lang="ru-RU" smtClean="0"/>
              <a:pPr/>
              <a:t>96</a:t>
            </a:fld>
            <a:endParaRPr lang="ru-RU" dirty="0"/>
          </a:p>
        </p:txBody>
      </p:sp>
      <p:sp>
        <p:nvSpPr>
          <p:cNvPr id="5" name="Текст 2"/>
          <p:cNvSpPr txBox="1">
            <a:spLocks/>
          </p:cNvSpPr>
          <p:nvPr/>
        </p:nvSpPr>
        <p:spPr>
          <a:xfrm>
            <a:off x="714348" y="116632"/>
            <a:ext cx="8429652" cy="954914"/>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a:solidFill>
                  <a:srgbClr val="002060"/>
                </a:solidFill>
                <a:latin typeface="Arial" pitchFamily="34" charset="0"/>
                <a:cs typeface="Arial" pitchFamily="34" charset="0"/>
              </a:rPr>
              <a:t>Публикации о клинической </a:t>
            </a:r>
            <a:r>
              <a:rPr lang="ru-RU" b="1" dirty="0" smtClean="0">
                <a:solidFill>
                  <a:srgbClr val="002060"/>
                </a:solidFill>
                <a:latin typeface="Arial" pitchFamily="34" charset="0"/>
                <a:cs typeface="Arial" pitchFamily="34" charset="0"/>
              </a:rPr>
              <a:t>эффективности</a:t>
            </a:r>
            <a:br>
              <a:rPr lang="ru-RU" b="1" dirty="0" smtClean="0">
                <a:solidFill>
                  <a:srgbClr val="002060"/>
                </a:solidFill>
                <a:latin typeface="Arial" pitchFamily="34" charset="0"/>
                <a:cs typeface="Arial" pitchFamily="34" charset="0"/>
              </a:rPr>
            </a:br>
            <a:r>
              <a:rPr lang="ru-RU" b="1" dirty="0" smtClean="0">
                <a:solidFill>
                  <a:srgbClr val="002060"/>
                </a:solidFill>
                <a:latin typeface="Arial" pitchFamily="34" charset="0"/>
                <a:cs typeface="Arial" pitchFamily="34" charset="0"/>
              </a:rPr>
              <a:t>медицинского изделия</a:t>
            </a:r>
            <a:endParaRPr lang="ru-RU" b="1"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3497336532"/>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97</a:t>
            </a:fld>
            <a:endParaRPr lang="ru-RU" dirty="0"/>
          </a:p>
        </p:txBody>
      </p:sp>
      <p:sp>
        <p:nvSpPr>
          <p:cNvPr id="5" name="Текст 2"/>
          <p:cNvSpPr txBox="1">
            <a:spLocks/>
          </p:cNvSpPr>
          <p:nvPr/>
        </p:nvSpPr>
        <p:spPr>
          <a:xfrm>
            <a:off x="714348" y="116632"/>
            <a:ext cx="8429652" cy="954914"/>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a:solidFill>
                  <a:srgbClr val="002060"/>
                </a:solidFill>
                <a:latin typeface="Arial" pitchFamily="34" charset="0"/>
                <a:cs typeface="Arial" pitchFamily="34" charset="0"/>
              </a:rPr>
              <a:t>Публикации о клинической </a:t>
            </a:r>
            <a:r>
              <a:rPr lang="ru-RU" b="1" dirty="0" smtClean="0">
                <a:solidFill>
                  <a:srgbClr val="002060"/>
                </a:solidFill>
                <a:latin typeface="Arial" pitchFamily="34" charset="0"/>
                <a:cs typeface="Arial" pitchFamily="34" charset="0"/>
              </a:rPr>
              <a:t>эффективности</a:t>
            </a:r>
            <a:br>
              <a:rPr lang="ru-RU" b="1" dirty="0" smtClean="0">
                <a:solidFill>
                  <a:srgbClr val="002060"/>
                </a:solidFill>
                <a:latin typeface="Arial" pitchFamily="34" charset="0"/>
                <a:cs typeface="Arial" pitchFamily="34" charset="0"/>
              </a:rPr>
            </a:br>
            <a:r>
              <a:rPr lang="ru-RU" b="1" dirty="0" smtClean="0">
                <a:solidFill>
                  <a:srgbClr val="002060"/>
                </a:solidFill>
                <a:latin typeface="Arial" pitchFamily="34" charset="0"/>
                <a:cs typeface="Arial" pitchFamily="34" charset="0"/>
              </a:rPr>
              <a:t>медицинского изделия</a:t>
            </a:r>
            <a:endParaRPr lang="ru-RU" b="1" dirty="0">
              <a:solidFill>
                <a:srgbClr val="002060"/>
              </a:solidFill>
              <a:latin typeface="Arial" pitchFamily="34" charset="0"/>
              <a:cs typeface="Arial" pitchFamily="34" charset="0"/>
            </a:endParaRPr>
          </a:p>
        </p:txBody>
      </p:sp>
      <p:pic>
        <p:nvPicPr>
          <p:cNvPr id="6" name="Объект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1000" y="1196752"/>
            <a:ext cx="5915025" cy="1076325"/>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630" y="2485353"/>
            <a:ext cx="9005790" cy="4692045"/>
          </a:xfrm>
          <a:prstGeom prst="rect">
            <a:avLst/>
          </a:prstGeom>
        </p:spPr>
      </p:pic>
    </p:spTree>
    <p:extLst>
      <p:ext uri="{BB962C8B-B14F-4D97-AF65-F5344CB8AC3E}">
        <p14:creationId xmlns:p14="http://schemas.microsoft.com/office/powerpoint/2010/main" val="34228275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98</a:t>
            </a:fld>
            <a:endParaRPr lang="ru-RU" dirty="0"/>
          </a:p>
        </p:txBody>
      </p:sp>
      <p:sp>
        <p:nvSpPr>
          <p:cNvPr id="5" name="Текст 2"/>
          <p:cNvSpPr txBox="1">
            <a:spLocks/>
          </p:cNvSpPr>
          <p:nvPr/>
        </p:nvSpPr>
        <p:spPr>
          <a:xfrm>
            <a:off x="714348" y="116632"/>
            <a:ext cx="8429652" cy="954914"/>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smtClean="0">
                <a:solidFill>
                  <a:srgbClr val="002060"/>
                </a:solidFill>
                <a:latin typeface="Arial" pitchFamily="34" charset="0"/>
                <a:cs typeface="Arial" pitchFamily="34" charset="0"/>
              </a:rPr>
              <a:t>Сведения о взаимозаменяемых медицинских изделиях</a:t>
            </a:r>
          </a:p>
        </p:txBody>
      </p:sp>
      <p:graphicFrame>
        <p:nvGraphicFramePr>
          <p:cNvPr id="9" name="Таблица 8"/>
          <p:cNvGraphicFramePr>
            <a:graphicFrameLocks noGrp="1"/>
          </p:cNvGraphicFramePr>
          <p:nvPr>
            <p:extLst/>
          </p:nvPr>
        </p:nvGraphicFramePr>
        <p:xfrm>
          <a:off x="179512" y="2105976"/>
          <a:ext cx="8784975" cy="3210560"/>
        </p:xfrm>
        <a:graphic>
          <a:graphicData uri="http://schemas.openxmlformats.org/drawingml/2006/table">
            <a:tbl>
              <a:tblPr firstRow="1" bandRow="1">
                <a:tableStyleId>{5C22544A-7EE6-4342-B048-85BDC9FD1C3A}</a:tableStyleId>
              </a:tblPr>
              <a:tblGrid>
                <a:gridCol w="3096344"/>
                <a:gridCol w="2952328"/>
                <a:gridCol w="2736303"/>
              </a:tblGrid>
              <a:tr h="370840">
                <a:tc>
                  <a:txBody>
                    <a:bodyPr/>
                    <a:lstStyle/>
                    <a:p>
                      <a:pPr algn="ctr"/>
                      <a:r>
                        <a:rPr lang="ru-RU" dirty="0" smtClean="0"/>
                        <a:t>Клинические</a:t>
                      </a:r>
                      <a:endParaRPr lang="ru-RU" dirty="0"/>
                    </a:p>
                  </a:txBody>
                  <a:tcPr/>
                </a:tc>
                <a:tc>
                  <a:txBody>
                    <a:bodyPr/>
                    <a:lstStyle/>
                    <a:p>
                      <a:pPr algn="ctr"/>
                      <a:r>
                        <a:rPr lang="ru-RU" dirty="0" smtClean="0"/>
                        <a:t>Технические</a:t>
                      </a:r>
                      <a:endParaRPr lang="ru-RU" dirty="0"/>
                    </a:p>
                  </a:txBody>
                  <a:tcPr/>
                </a:tc>
                <a:tc>
                  <a:txBody>
                    <a:bodyPr/>
                    <a:lstStyle/>
                    <a:p>
                      <a:pPr algn="ctr"/>
                      <a:r>
                        <a:rPr lang="ru-RU" dirty="0" smtClean="0"/>
                        <a:t>Биологические</a:t>
                      </a:r>
                      <a:endParaRPr lang="ru-RU" dirty="0"/>
                    </a:p>
                  </a:txBody>
                  <a:tcPr/>
                </a:tc>
              </a:tr>
              <a:tr h="370840">
                <a:tc>
                  <a:txBody>
                    <a:bodyPr/>
                    <a:lstStyle/>
                    <a:p>
                      <a:r>
                        <a:rPr lang="ru-RU" dirty="0" smtClean="0"/>
                        <a:t>Область</a:t>
                      </a:r>
                      <a:r>
                        <a:rPr lang="ru-RU" baseline="0" dirty="0" smtClean="0"/>
                        <a:t> применения</a:t>
                      </a:r>
                      <a:endParaRPr lang="ru-RU" dirty="0"/>
                    </a:p>
                  </a:txBody>
                  <a:tcPr/>
                </a:tc>
                <a:tc>
                  <a:txBody>
                    <a:bodyPr/>
                    <a:lstStyle/>
                    <a:p>
                      <a:r>
                        <a:rPr lang="ru-RU" dirty="0" smtClean="0"/>
                        <a:t>Условия применения</a:t>
                      </a:r>
                      <a:endParaRPr lang="ru-RU" dirty="0"/>
                    </a:p>
                  </a:txBody>
                  <a:tcPr/>
                </a:tc>
                <a:tc>
                  <a:txBody>
                    <a:bodyPr/>
                    <a:lstStyle/>
                    <a:p>
                      <a:r>
                        <a:rPr lang="ru-RU" dirty="0" smtClean="0"/>
                        <a:t>Материалы и марки изготовления</a:t>
                      </a:r>
                      <a:endParaRPr lang="ru-RU" dirty="0"/>
                    </a:p>
                  </a:txBody>
                  <a:tcPr/>
                </a:tc>
              </a:tr>
              <a:tr h="370840">
                <a:tc>
                  <a:txBody>
                    <a:bodyPr/>
                    <a:lstStyle/>
                    <a:p>
                      <a:r>
                        <a:rPr lang="ru-RU" dirty="0" smtClean="0"/>
                        <a:t>Клиническое</a:t>
                      </a:r>
                      <a:r>
                        <a:rPr lang="ru-RU" baseline="0" dirty="0" smtClean="0"/>
                        <a:t> целевое назначение</a:t>
                      </a:r>
                      <a:endParaRPr lang="ru-RU" dirty="0"/>
                    </a:p>
                  </a:txBody>
                  <a:tcPr/>
                </a:tc>
                <a:tc>
                  <a:txBody>
                    <a:bodyPr/>
                    <a:lstStyle/>
                    <a:p>
                      <a:r>
                        <a:rPr lang="ru-RU" dirty="0" smtClean="0"/>
                        <a:t>Характеристики и свойства (например, прочность на излом, качество</a:t>
                      </a:r>
                      <a:r>
                        <a:rPr lang="ru-RU" baseline="0" dirty="0" smtClean="0"/>
                        <a:t> поверхности)</a:t>
                      </a:r>
                      <a:endParaRPr lang="ru-RU" dirty="0"/>
                    </a:p>
                  </a:txBody>
                  <a:tcPr/>
                </a:tc>
                <a:tc>
                  <a:txBody>
                    <a:bodyPr/>
                    <a:lstStyle/>
                    <a:p>
                      <a:r>
                        <a:rPr lang="ru-RU" dirty="0" smtClean="0"/>
                        <a:t>Стерильность</a:t>
                      </a:r>
                      <a:endParaRPr lang="ru-RU" dirty="0"/>
                    </a:p>
                  </a:txBody>
                  <a:tcPr/>
                </a:tc>
              </a:tr>
              <a:tr h="370840">
                <a:tc>
                  <a:txBody>
                    <a:bodyPr/>
                    <a:lstStyle/>
                    <a:p>
                      <a:r>
                        <a:rPr lang="ru-RU" dirty="0" smtClean="0"/>
                        <a:t>Группы пациентов (возраст, физиология, патология)</a:t>
                      </a:r>
                      <a:endParaRPr lang="ru-RU"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ru-RU" dirty="0" smtClean="0"/>
                        <a:t>Принципы применения</a:t>
                      </a:r>
                    </a:p>
                  </a:txBody>
                  <a:tcPr/>
                </a:tc>
                <a:tc>
                  <a:txBody>
                    <a:bodyPr/>
                    <a:lstStyle/>
                    <a:p>
                      <a:r>
                        <a:rPr lang="ru-RU" dirty="0" smtClean="0"/>
                        <a:t>Инвазивность</a:t>
                      </a:r>
                      <a:endParaRPr lang="ru-RU" dirty="0"/>
                    </a:p>
                  </a:txBody>
                  <a:tcPr/>
                </a:tc>
              </a:tr>
              <a:tr h="370840">
                <a:tc>
                  <a:txBody>
                    <a:bodyPr/>
                    <a:lstStyle/>
                    <a:p>
                      <a:endParaRPr lang="ru-RU" dirty="0"/>
                    </a:p>
                  </a:txBody>
                  <a:tcPr/>
                </a:tc>
                <a:tc>
                  <a:txBody>
                    <a:bodyPr/>
                    <a:lstStyle/>
                    <a:p>
                      <a:endParaRPr lang="ru-RU" dirty="0"/>
                    </a:p>
                  </a:txBody>
                  <a:tcPr/>
                </a:tc>
                <a:tc>
                  <a:txBody>
                    <a:bodyPr/>
                    <a:lstStyle/>
                    <a:p>
                      <a:r>
                        <a:rPr lang="ru-RU" dirty="0" smtClean="0"/>
                        <a:t>Биодеградация</a:t>
                      </a:r>
                      <a:endParaRPr lang="ru-RU" dirty="0"/>
                    </a:p>
                  </a:txBody>
                  <a:tcPr/>
                </a:tc>
              </a:tr>
            </a:tbl>
          </a:graphicData>
        </a:graphic>
      </p:graphicFrame>
    </p:spTree>
    <p:extLst>
      <p:ext uri="{BB962C8B-B14F-4D97-AF65-F5344CB8AC3E}">
        <p14:creationId xmlns:p14="http://schemas.microsoft.com/office/powerpoint/2010/main" val="167069436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1"/>
          </p:nvPr>
        </p:nvSpPr>
        <p:spPr/>
        <p:txBody>
          <a:bodyPr/>
          <a:lstStyle/>
          <a:p>
            <a:fld id="{725C68B6-61C2-468F-89AB-4B9F7531AA68}" type="slidenum">
              <a:rPr lang="ru-RU" smtClean="0"/>
              <a:pPr/>
              <a:t>99</a:t>
            </a:fld>
            <a:endParaRPr lang="ru-RU" dirty="0"/>
          </a:p>
        </p:txBody>
      </p:sp>
      <p:sp>
        <p:nvSpPr>
          <p:cNvPr id="5" name="Текст 2"/>
          <p:cNvSpPr txBox="1">
            <a:spLocks/>
          </p:cNvSpPr>
          <p:nvPr/>
        </p:nvSpPr>
        <p:spPr>
          <a:xfrm>
            <a:off x="611560" y="116632"/>
            <a:ext cx="8532440" cy="864096"/>
          </a:xfrm>
          <a:prstGeom prst="rect">
            <a:avLst/>
          </a:prstGeom>
        </p:spPr>
        <p:txBody>
          <a:bodyPr vert="horz" lIns="91440" tIns="45720" rIns="91440" bIns="45720" rtlCol="0" anchor="ctr" anchorCtr="0">
            <a:noAutofit/>
          </a:bodyPr>
          <a:lstStyle>
            <a:lvl1pPr marL="0" indent="0" algn="l" defTabSz="457200" rtl="0" eaLnBrk="1" latinLnBrk="0" hangingPunct="1">
              <a:spcBef>
                <a:spcPct val="20000"/>
              </a:spcBef>
              <a:buFont typeface="Arial"/>
              <a:buNone/>
              <a:defRPr sz="2000" kern="1200">
                <a:solidFill>
                  <a:schemeClr val="tx1">
                    <a:tint val="75000"/>
                  </a:schemeClr>
                </a:solidFill>
                <a:latin typeface="+mn-lt"/>
                <a:ea typeface="+mn-ea"/>
                <a:cs typeface="+mn-cs"/>
              </a:defRPr>
            </a:lvl1pPr>
            <a:lvl2pPr marL="457200" indent="0" algn="l" defTabSz="457200" rtl="0" eaLnBrk="1" latinLnBrk="0" hangingPunct="1">
              <a:spcBef>
                <a:spcPct val="20000"/>
              </a:spcBef>
              <a:buFont typeface="Arial"/>
              <a:buNone/>
              <a:defRPr sz="1800" kern="1200">
                <a:solidFill>
                  <a:schemeClr val="tx1">
                    <a:tint val="75000"/>
                  </a:schemeClr>
                </a:solidFill>
                <a:latin typeface="+mn-lt"/>
                <a:ea typeface="+mn-ea"/>
                <a:cs typeface="+mn-cs"/>
              </a:defRPr>
            </a:lvl2pPr>
            <a:lvl3pPr marL="914400" indent="0" algn="l" defTabSz="457200" rtl="0" eaLnBrk="1" latinLnBrk="0" hangingPunct="1">
              <a:spcBef>
                <a:spcPct val="20000"/>
              </a:spcBef>
              <a:buFont typeface="Arial"/>
              <a:buNone/>
              <a:defRPr sz="1600" kern="1200">
                <a:solidFill>
                  <a:schemeClr val="tx1">
                    <a:tint val="75000"/>
                  </a:schemeClr>
                </a:solidFill>
                <a:latin typeface="+mn-lt"/>
                <a:ea typeface="+mn-ea"/>
                <a:cs typeface="+mn-cs"/>
              </a:defRPr>
            </a:lvl3pPr>
            <a:lvl4pPr marL="1371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4pPr>
            <a:lvl5pPr marL="18288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5pPr>
            <a:lvl6pPr marL="22860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6pPr>
            <a:lvl7pPr marL="27432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7pPr>
            <a:lvl8pPr marL="32004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8pPr>
            <a:lvl9pPr marL="3657600" indent="0" algn="l" defTabSz="457200" rtl="0" eaLnBrk="1" latinLnBrk="0" hangingPunct="1">
              <a:spcBef>
                <a:spcPct val="20000"/>
              </a:spcBef>
              <a:buFont typeface="Arial"/>
              <a:buNone/>
              <a:defRPr sz="1400" kern="1200">
                <a:solidFill>
                  <a:schemeClr val="tx1">
                    <a:tint val="75000"/>
                  </a:schemeClr>
                </a:solidFill>
                <a:latin typeface="+mn-lt"/>
                <a:ea typeface="+mn-ea"/>
                <a:cs typeface="+mn-cs"/>
              </a:defRPr>
            </a:lvl9pPr>
          </a:lstStyle>
          <a:p>
            <a:pPr algn="ctr"/>
            <a:r>
              <a:rPr lang="ru-RU" b="1" dirty="0" smtClean="0">
                <a:solidFill>
                  <a:srgbClr val="002060"/>
                </a:solidFill>
                <a:latin typeface="Arial" pitchFamily="34" charset="0"/>
                <a:cs typeface="Arial" pitchFamily="34" charset="0"/>
              </a:rPr>
              <a:t>Клинические испытания медицинских изделий </a:t>
            </a:r>
            <a:endParaRPr lang="en-US" b="1" dirty="0" smtClean="0">
              <a:solidFill>
                <a:srgbClr val="002060"/>
              </a:solidFill>
              <a:latin typeface="Arial" pitchFamily="34" charset="0"/>
              <a:cs typeface="Arial" pitchFamily="34" charset="0"/>
            </a:endParaRPr>
          </a:p>
          <a:p>
            <a:pPr algn="ctr"/>
            <a:r>
              <a:rPr lang="ru-RU" b="1" dirty="0" smtClean="0">
                <a:solidFill>
                  <a:srgbClr val="002060"/>
                </a:solidFill>
                <a:latin typeface="Arial" pitchFamily="34" charset="0"/>
                <a:cs typeface="Arial" pitchFamily="34" charset="0"/>
              </a:rPr>
              <a:t>для диагностики </a:t>
            </a:r>
            <a:r>
              <a:rPr lang="en-US" b="1" dirty="0" smtClean="0">
                <a:solidFill>
                  <a:srgbClr val="002060"/>
                </a:solidFill>
                <a:latin typeface="Arial" pitchFamily="34" charset="0"/>
                <a:cs typeface="Arial" pitchFamily="34" charset="0"/>
              </a:rPr>
              <a:t>in vitro</a:t>
            </a:r>
            <a:endParaRPr lang="ru-RU" b="1" dirty="0" smtClean="0">
              <a:solidFill>
                <a:srgbClr val="002060"/>
              </a:solidFill>
              <a:latin typeface="Arial" pitchFamily="34" charset="0"/>
              <a:cs typeface="Arial" pitchFamily="34" charset="0"/>
            </a:endParaRPr>
          </a:p>
        </p:txBody>
      </p:sp>
      <p:sp>
        <p:nvSpPr>
          <p:cNvPr id="6" name="Прямоугольник 5"/>
          <p:cNvSpPr/>
          <p:nvPr/>
        </p:nvSpPr>
        <p:spPr>
          <a:xfrm>
            <a:off x="467544" y="1440328"/>
            <a:ext cx="8219256" cy="3173882"/>
          </a:xfrm>
          <a:prstGeom prst="rect">
            <a:avLst/>
          </a:prstGeom>
        </p:spPr>
        <p:txBody>
          <a:bodyPr wrap="square">
            <a:spAutoFit/>
          </a:bodyPr>
          <a:lstStyle/>
          <a:p>
            <a:pPr algn="just">
              <a:lnSpc>
                <a:spcPct val="115000"/>
              </a:lnSpc>
              <a:spcBef>
                <a:spcPts val="600"/>
              </a:spcBef>
              <a:spcAft>
                <a:spcPts val="0"/>
              </a:spcAft>
              <a:defRPr/>
            </a:pPr>
            <a:r>
              <a:rPr lang="ru-RU" sz="2200" dirty="0" smtClean="0">
                <a:latin typeface="Arial" pitchFamily="34" charset="0"/>
                <a:ea typeface="Calibri" panose="020F0502020204030204" pitchFamily="34" charset="0"/>
                <a:cs typeface="Arial" pitchFamily="34" charset="0"/>
              </a:rPr>
              <a:t>Клинические испытания медицинских изделий для диагностики </a:t>
            </a:r>
            <a:r>
              <a:rPr lang="en-US" sz="2200" dirty="0" smtClean="0">
                <a:latin typeface="Arial" pitchFamily="34" charset="0"/>
                <a:ea typeface="Calibri" panose="020F0502020204030204" pitchFamily="34" charset="0"/>
                <a:cs typeface="Arial" pitchFamily="34" charset="0"/>
              </a:rPr>
              <a:t>in vitro</a:t>
            </a:r>
            <a:r>
              <a:rPr lang="ru-RU" sz="2200" dirty="0" smtClean="0">
                <a:latin typeface="Arial" pitchFamily="34" charset="0"/>
                <a:ea typeface="Calibri" panose="020F0502020204030204" pitchFamily="34" charset="0"/>
                <a:cs typeface="Arial" pitchFamily="34" charset="0"/>
              </a:rPr>
              <a:t> </a:t>
            </a:r>
            <a:r>
              <a:rPr lang="ru-RU" sz="2200" b="1" dirty="0" smtClean="0">
                <a:latin typeface="Arial" pitchFamily="34" charset="0"/>
                <a:ea typeface="Calibri" panose="020F0502020204030204" pitchFamily="34" charset="0"/>
                <a:cs typeface="Arial" pitchFamily="34" charset="0"/>
              </a:rPr>
              <a:t>проводятся в лабораторных условиях с применением образцов биоматериала</a:t>
            </a:r>
            <a:r>
              <a:rPr lang="ru-RU" sz="2200" dirty="0" smtClean="0">
                <a:latin typeface="Arial" pitchFamily="34" charset="0"/>
                <a:ea typeface="Calibri" panose="020F0502020204030204" pitchFamily="34" charset="0"/>
                <a:cs typeface="Arial" pitchFamily="34" charset="0"/>
              </a:rPr>
              <a:t> пациентов, взятых в ходе лечебно-диагностического процесса для проверки функциональных свойств и (или) эффективности медицинского изделия при использовании его в соответствии с назначением, предусмотренным документацией производителя.</a:t>
            </a:r>
            <a:endParaRPr lang="ru-RU" sz="2200" dirty="0">
              <a:latin typeface="Arial" pitchFamily="34" charset="0"/>
              <a:ea typeface="Calibri" panose="020F0502020204030204" pitchFamily="34" charset="0"/>
              <a:cs typeface="Arial" pitchFamily="34" charset="0"/>
            </a:endParaRPr>
          </a:p>
        </p:txBody>
      </p:sp>
      <p:sp>
        <p:nvSpPr>
          <p:cNvPr id="7" name="Заголовок 6"/>
          <p:cNvSpPr>
            <a:spLocks noGrp="1"/>
          </p:cNvSpPr>
          <p:nvPr>
            <p:ph type="title"/>
          </p:nvPr>
        </p:nvSpPr>
        <p:spPr>
          <a:xfrm>
            <a:off x="500034" y="4743696"/>
            <a:ext cx="8072494" cy="720080"/>
          </a:xfrm>
        </p:spPr>
        <p:txBody>
          <a:bodyPr>
            <a:normAutofit/>
          </a:bodyPr>
          <a:lstStyle/>
          <a:p>
            <a:pPr algn="l"/>
            <a:r>
              <a:rPr lang="ru-RU" sz="2200" b="1" dirty="0" smtClean="0">
                <a:latin typeface="Arial" pitchFamily="34" charset="0"/>
                <a:cs typeface="Arial" pitchFamily="34" charset="0"/>
              </a:rPr>
              <a:t>п. 47 Приказа </a:t>
            </a:r>
            <a:r>
              <a:rPr lang="ru-RU" sz="2200" b="1" dirty="0">
                <a:latin typeface="Arial" pitchFamily="34" charset="0"/>
                <a:cs typeface="Arial" pitchFamily="34" charset="0"/>
              </a:rPr>
              <a:t>Минздрава </a:t>
            </a:r>
            <a:r>
              <a:rPr lang="ru-RU" sz="2200" b="1" dirty="0" smtClean="0">
                <a:latin typeface="Arial" pitchFamily="34" charset="0"/>
                <a:cs typeface="Arial" pitchFamily="34" charset="0"/>
              </a:rPr>
              <a:t>России от 09.01.2014 № 2н</a:t>
            </a:r>
            <a:endParaRPr lang="ru-RU" sz="2200" b="1" dirty="0">
              <a:latin typeface="Arial" pitchFamily="34" charset="0"/>
              <a:cs typeface="Arial" pitchFamily="34" charset="0"/>
            </a:endParaRPr>
          </a:p>
        </p:txBody>
      </p:sp>
    </p:spTree>
    <p:extLst>
      <p:ext uri="{BB962C8B-B14F-4D97-AF65-F5344CB8AC3E}">
        <p14:creationId xmlns:p14="http://schemas.microsoft.com/office/powerpoint/2010/main" val="2368946223"/>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13341</TotalTime>
  <Words>10468</Words>
  <Application>Microsoft Office PowerPoint</Application>
  <PresentationFormat>Экран (4:3)</PresentationFormat>
  <Paragraphs>1076</Paragraphs>
  <Slides>131</Slides>
  <Notes>44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131</vt:i4>
      </vt:variant>
    </vt:vector>
  </HeadingPairs>
  <TitlesOfParts>
    <vt:vector size="139" baseType="lpstr">
      <vt:lpstr>Arial Unicode MS</vt:lpstr>
      <vt:lpstr>ＭＳ Ｐゴシック</vt:lpstr>
      <vt:lpstr>Arial</vt:lpstr>
      <vt:lpstr>Calibri</vt:lpstr>
      <vt:lpstr>Cambria Math</vt:lpstr>
      <vt:lpstr>Times New Roman</vt:lpstr>
      <vt:lpstr>Wingdings</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Документы, необходимые для осуществления процедуры замены регистрационного удостоверения</vt:lpstr>
      <vt:lpstr>Презентация PowerPoint</vt:lpstr>
      <vt:lpstr>Презентация PowerPoint</vt:lpstr>
      <vt:lpstr>Презентация PowerPoint</vt:lpstr>
      <vt:lpstr>Презентация PowerPoint</vt:lpstr>
      <vt:lpstr>Презентация PowerPoint</vt:lpstr>
      <vt:lpstr>Нормативно-правовые акты, применяемые при подготовке документов для процедуры внесения изменений в регистрационное удостоверение</vt:lpstr>
      <vt:lpstr>Презентация PowerPoint</vt:lpstr>
      <vt:lpstr>Кто такой заявитель?</vt:lpstr>
      <vt:lpstr>Презентация PowerPoint</vt:lpstr>
      <vt:lpstr>п. 6 Административного регламента Федеральной службы по надзору в сфере здравоохранения по предоставлению государственной услуги по государственной регистрации медицинских изделий, утвержденного приказом Минздрава России от 14.10.2013 № 737н</vt:lpstr>
      <vt:lpstr>Презентация PowerPoint</vt:lpstr>
      <vt:lpstr>Реорганизация юридического лица и (или) смена адреса места нахождения юридического лица</vt:lpstr>
      <vt:lpstr>Изменение наименования заявителя (производителя)</vt:lpstr>
      <vt:lpstr>Изменение юридического лица  (другой производитель)</vt:lpstr>
      <vt:lpstr>Изменение адреса места производства медицинского изделия согласно подпункту «б» п.37 Правил государственной регистрации медицинских изделий</vt:lpstr>
      <vt:lpstr>  Изменение наименования медицинского изделия согласно подпункту «в» п.37 Правил государственной регистрации медицинских изделий</vt:lpstr>
      <vt:lpstr>  Изменение сведений о юридическом лице, на имя которого может быть выдано регистрационное удостоверение, согласно подпункту «г» п.37 Правил</vt:lpstr>
      <vt:lpstr>  Указание вида медицинского изделия согласно подпункту «д» п.37 Правил</vt:lpstr>
      <vt:lpstr>Пункт 38 Правил государственной регистрации медицинских изделий</vt:lpstr>
      <vt:lpstr>Обращаем Внимание!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Нормативно-правовые акты в области проведения технических испытаний медицинских изделий при внесении изменений</vt:lpstr>
      <vt:lpstr>Порядок проведения технических испытаний медицинских изделий при внесении изменений</vt:lpstr>
      <vt:lpstr>Порядок проведения технических испытаний медицинских изделий при внесении изменений</vt:lpstr>
      <vt:lpstr>Состав документов, необходимых для проведения технических испытаний медицинских изделий</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Нормативно-правовые акты в области проведения токсикологических исследований медицинских изделий при внесении изменений</vt:lpstr>
      <vt:lpstr>Презентация PowerPoint</vt:lpstr>
      <vt:lpstr>Перечень документов, представляемых заявителем в испытательную организацию для проведения токсикологических исследований медицинских изделий при внесении изменений</vt:lpstr>
      <vt:lpstr>При проведении токсикологических исследований осуществляются:</vt:lpstr>
      <vt:lpstr>Медицинские изделия, в отношении которых проводятся токсикологические исследования</vt:lpstr>
      <vt:lpstr>Медицинские изделия, в отношении которых проводятся токсикологические исследования (ГОСТ 31214-2003)</vt:lpstr>
      <vt:lpstr>Программа испытаний токсикологических испытаний медицинских изделий</vt:lpstr>
      <vt:lpstr>Межгосударственный стандарт изделия медицинские. Оценка биологического действия медицинских изделий</vt:lpstr>
      <vt:lpstr>1 этап: Санитарно-химические исследования</vt:lpstr>
      <vt:lpstr>2 этап: Токсикологические исследования</vt:lpstr>
      <vt:lpstr>2 этап: Токсикологические исследования</vt:lpstr>
      <vt:lpstr>Презентация PowerPoint</vt:lpstr>
      <vt:lpstr>Результаты токсикологических исследований</vt:lpstr>
      <vt:lpstr>Основные замечания при оценке результатов токсикологических исследований при внесении изменений</vt:lpstr>
      <vt:lpstr>Рекомендации для проведения токсикологических исследований  при внесении изменений в документацию</vt:lpstr>
      <vt:lpstr>Презентация PowerPoint</vt:lpstr>
      <vt:lpstr>Презентация PowerPoint</vt:lpstr>
      <vt:lpstr>Презентация PowerPoint</vt:lpstr>
      <vt:lpstr>Презентация PowerPoint</vt:lpstr>
      <vt:lpstr>Базы данных для поиска EMBASE – Escerpta Medica published by Elsevier CENTRAL – The Cochrane Central Register of Controlled Trials MAUDE – US FDA’s Manufacturer And User Facility Device Experience database MEDION – Database that indexes literature on diagnostic tests MEDLINE – Publiched by US National library of Medicine (Pubmed) E-library – научная электронная библиотека (РФ) Scopus, Web of Science</vt:lpstr>
      <vt:lpstr>Презентация PowerPoint</vt:lpstr>
      <vt:lpstr>Презентация PowerPoint</vt:lpstr>
      <vt:lpstr>п. 47 Приказа Минздрава России от 09.01.2014 № 2н</vt:lpstr>
      <vt:lpstr>п. 45 Приказа Минздрава России от 09.01.2014 № 2н</vt:lpstr>
      <vt:lpstr>Презентация PowerPoint</vt:lpstr>
      <vt:lpstr>Изделие может использовать не только у взрослых, но и у детей</vt:lpstr>
      <vt:lpstr>Презентация PowerPoint</vt:lpstr>
      <vt:lpstr>Противопоказания при регистрации МИ - Введение в область вокруг глаз (в область под глазами или в веки). - Беременность, период лактации. - Пациенты со стрептококковыми заболеваниями в анамнезе. - Возраст до 18 лет. - Пациенты со множественными аллергиями. - Пациенты с острым или хроническим заболеванием кожи вблизи или непосредственно в области предполагаемой инъекции. - Нарушения коагуляции или антикоагулянтная терапия. - Пациенты с чувствительностью к гиалуроновой кислоте. - Пациенты с акне и/или другими воспалительными заболеваниями кожи.</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Корочкин Александр Викторович</dc:creator>
  <cp:lastModifiedBy>Ivanov</cp:lastModifiedBy>
  <cp:revision>1054</cp:revision>
  <cp:lastPrinted>2013-10-25T09:04:26Z</cp:lastPrinted>
  <dcterms:created xsi:type="dcterms:W3CDTF">2012-08-31T09:55:51Z</dcterms:created>
  <dcterms:modified xsi:type="dcterms:W3CDTF">2016-04-28T06:57:17Z</dcterms:modified>
</cp:coreProperties>
</file>